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18" r:id="rId5"/>
    <p:sldMasterId id="2147484745" r:id="rId6"/>
  </p:sldMasterIdLst>
  <p:notesMasterIdLst>
    <p:notesMasterId r:id="rId116"/>
  </p:notesMasterIdLst>
  <p:handoutMasterIdLst>
    <p:handoutMasterId r:id="rId117"/>
  </p:handoutMasterIdLst>
  <p:sldIdLst>
    <p:sldId id="256" r:id="rId7"/>
    <p:sldId id="1719" r:id="rId8"/>
    <p:sldId id="1890" r:id="rId9"/>
    <p:sldId id="2240" r:id="rId10"/>
    <p:sldId id="1861" r:id="rId11"/>
    <p:sldId id="1906" r:id="rId12"/>
    <p:sldId id="1907" r:id="rId13"/>
    <p:sldId id="1893" r:id="rId14"/>
    <p:sldId id="1857" r:id="rId15"/>
    <p:sldId id="1670" r:id="rId16"/>
    <p:sldId id="2242" r:id="rId17"/>
    <p:sldId id="2243" r:id="rId18"/>
    <p:sldId id="1895" r:id="rId19"/>
    <p:sldId id="2244" r:id="rId20"/>
    <p:sldId id="2249" r:id="rId21"/>
    <p:sldId id="2248" r:id="rId22"/>
    <p:sldId id="1862" r:id="rId23"/>
    <p:sldId id="1903" r:id="rId24"/>
    <p:sldId id="1884" r:id="rId25"/>
    <p:sldId id="2250" r:id="rId26"/>
    <p:sldId id="1911" r:id="rId27"/>
    <p:sldId id="1956" r:id="rId28"/>
    <p:sldId id="1858" r:id="rId29"/>
    <p:sldId id="2251" r:id="rId30"/>
    <p:sldId id="366" r:id="rId31"/>
    <p:sldId id="2252" r:id="rId32"/>
    <p:sldId id="1931" r:id="rId33"/>
    <p:sldId id="1905" r:id="rId34"/>
    <p:sldId id="1863" r:id="rId35"/>
    <p:sldId id="1917" r:id="rId36"/>
    <p:sldId id="1920" r:id="rId37"/>
    <p:sldId id="1912" r:id="rId38"/>
    <p:sldId id="1937" r:id="rId39"/>
    <p:sldId id="1866" r:id="rId40"/>
    <p:sldId id="1949" r:id="rId41"/>
    <p:sldId id="1868" r:id="rId42"/>
    <p:sldId id="1950" r:id="rId43"/>
    <p:sldId id="1940" r:id="rId44"/>
    <p:sldId id="1951" r:id="rId45"/>
    <p:sldId id="1924" r:id="rId46"/>
    <p:sldId id="1875" r:id="rId47"/>
    <p:sldId id="1946" r:id="rId48"/>
    <p:sldId id="1945" r:id="rId49"/>
    <p:sldId id="274" r:id="rId50"/>
    <p:sldId id="257" r:id="rId51"/>
    <p:sldId id="295" r:id="rId52"/>
    <p:sldId id="296" r:id="rId53"/>
    <p:sldId id="297" r:id="rId54"/>
    <p:sldId id="298" r:id="rId55"/>
    <p:sldId id="299" r:id="rId56"/>
    <p:sldId id="267" r:id="rId57"/>
    <p:sldId id="300" r:id="rId58"/>
    <p:sldId id="305" r:id="rId59"/>
    <p:sldId id="306" r:id="rId60"/>
    <p:sldId id="309" r:id="rId61"/>
    <p:sldId id="307" r:id="rId62"/>
    <p:sldId id="304" r:id="rId63"/>
    <p:sldId id="2253" r:id="rId64"/>
    <p:sldId id="1870" r:id="rId65"/>
    <p:sldId id="2256" r:id="rId66"/>
    <p:sldId id="2257" r:id="rId67"/>
    <p:sldId id="1955" r:id="rId68"/>
    <p:sldId id="2258" r:id="rId69"/>
    <p:sldId id="2259" r:id="rId70"/>
    <p:sldId id="2260" r:id="rId71"/>
    <p:sldId id="2261" r:id="rId72"/>
    <p:sldId id="2263" r:id="rId73"/>
    <p:sldId id="2264" r:id="rId74"/>
    <p:sldId id="1901" r:id="rId75"/>
    <p:sldId id="1899" r:id="rId76"/>
    <p:sldId id="1959" r:id="rId77"/>
    <p:sldId id="1902" r:id="rId78"/>
    <p:sldId id="2267" r:id="rId79"/>
    <p:sldId id="1864" r:id="rId80"/>
    <p:sldId id="2271" r:id="rId81"/>
    <p:sldId id="1958" r:id="rId82"/>
    <p:sldId id="1904" r:id="rId83"/>
    <p:sldId id="2272" r:id="rId84"/>
    <p:sldId id="1876" r:id="rId85"/>
    <p:sldId id="1963" r:id="rId86"/>
    <p:sldId id="1964" r:id="rId87"/>
    <p:sldId id="1965" r:id="rId88"/>
    <p:sldId id="1966" r:id="rId89"/>
    <p:sldId id="1967" r:id="rId90"/>
    <p:sldId id="2277" r:id="rId91"/>
    <p:sldId id="1888" r:id="rId92"/>
    <p:sldId id="1972" r:id="rId93"/>
    <p:sldId id="1970" r:id="rId94"/>
    <p:sldId id="1969" r:id="rId95"/>
    <p:sldId id="1973" r:id="rId96"/>
    <p:sldId id="1974" r:id="rId97"/>
    <p:sldId id="1975" r:id="rId98"/>
    <p:sldId id="1976" r:id="rId99"/>
    <p:sldId id="1925" r:id="rId100"/>
    <p:sldId id="2281" r:id="rId101"/>
    <p:sldId id="2284" r:id="rId102"/>
    <p:sldId id="2285" r:id="rId103"/>
    <p:sldId id="1926" r:id="rId104"/>
    <p:sldId id="1962" r:id="rId105"/>
    <p:sldId id="2286" r:id="rId106"/>
    <p:sldId id="1961" r:id="rId107"/>
    <p:sldId id="1867" r:id="rId108"/>
    <p:sldId id="2287" r:id="rId109"/>
    <p:sldId id="2289" r:id="rId110"/>
    <p:sldId id="2290" r:id="rId111"/>
    <p:sldId id="2291" r:id="rId112"/>
    <p:sldId id="2293" r:id="rId113"/>
    <p:sldId id="2294" r:id="rId114"/>
    <p:sldId id="2295" r:id="rId1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èle blanc" id="{A073DAE3-B461-442F-A3D3-6642BD875E45}">
          <p14:sldIdLst>
            <p14:sldId id="256"/>
            <p14:sldId id="1719"/>
            <p14:sldId id="1890"/>
            <p14:sldId id="2240"/>
            <p14:sldId id="1861"/>
            <p14:sldId id="1906"/>
            <p14:sldId id="1907"/>
            <p14:sldId id="1893"/>
            <p14:sldId id="1857"/>
            <p14:sldId id="1670"/>
            <p14:sldId id="2242"/>
            <p14:sldId id="2243"/>
            <p14:sldId id="1895"/>
            <p14:sldId id="2244"/>
            <p14:sldId id="2249"/>
            <p14:sldId id="2248"/>
            <p14:sldId id="1862"/>
            <p14:sldId id="1903"/>
            <p14:sldId id="1884"/>
          </p14:sldIdLst>
        </p14:section>
        <p14:section name="Modèle blanc" id="{A7FF361D-C112-46C1-B98E-6961B15C5774}">
          <p14:sldIdLst>
            <p14:sldId id="2250"/>
            <p14:sldId id="1911"/>
            <p14:sldId id="1956"/>
            <p14:sldId id="1858"/>
            <p14:sldId id="2251"/>
            <p14:sldId id="366"/>
            <p14:sldId id="2252"/>
            <p14:sldId id="1931"/>
            <p14:sldId id="1905"/>
            <p14:sldId id="1863"/>
            <p14:sldId id="1917"/>
            <p14:sldId id="1920"/>
            <p14:sldId id="1912"/>
            <p14:sldId id="1937"/>
            <p14:sldId id="1866"/>
            <p14:sldId id="1949"/>
            <p14:sldId id="1868"/>
            <p14:sldId id="1950"/>
            <p14:sldId id="1940"/>
            <p14:sldId id="1951"/>
            <p14:sldId id="1924"/>
            <p14:sldId id="1875"/>
            <p14:sldId id="1946"/>
            <p14:sldId id="1945"/>
            <p14:sldId id="274"/>
            <p14:sldId id="257"/>
            <p14:sldId id="295"/>
            <p14:sldId id="296"/>
            <p14:sldId id="297"/>
            <p14:sldId id="298"/>
            <p14:sldId id="299"/>
            <p14:sldId id="267"/>
            <p14:sldId id="300"/>
            <p14:sldId id="305"/>
            <p14:sldId id="306"/>
            <p14:sldId id="309"/>
            <p14:sldId id="307"/>
            <p14:sldId id="304"/>
          </p14:sldIdLst>
        </p14:section>
        <p14:section name="Modèle blanc" id="{1563DD1D-6A6B-44AE-90AF-F910F611E03C}">
          <p14:sldIdLst>
            <p14:sldId id="2253"/>
            <p14:sldId id="1870"/>
            <p14:sldId id="2256"/>
            <p14:sldId id="2257"/>
            <p14:sldId id="1955"/>
            <p14:sldId id="2258"/>
            <p14:sldId id="2259"/>
            <p14:sldId id="2260"/>
            <p14:sldId id="2261"/>
            <p14:sldId id="2263"/>
            <p14:sldId id="2264"/>
            <p14:sldId id="1901"/>
            <p14:sldId id="1899"/>
            <p14:sldId id="1959"/>
            <p14:sldId id="1902"/>
          </p14:sldIdLst>
        </p14:section>
        <p14:section name="Modèle blanc" id="{A6A4B15C-9733-4493-91B6-66706CFF2201}">
          <p14:sldIdLst>
            <p14:sldId id="2267"/>
            <p14:sldId id="1864"/>
            <p14:sldId id="2271"/>
            <p14:sldId id="1958"/>
            <p14:sldId id="1904"/>
            <p14:sldId id="2272"/>
            <p14:sldId id="1876"/>
            <p14:sldId id="1963"/>
            <p14:sldId id="1964"/>
            <p14:sldId id="1965"/>
            <p14:sldId id="1966"/>
            <p14:sldId id="1967"/>
            <p14:sldId id="2277"/>
            <p14:sldId id="1888"/>
            <p14:sldId id="1972"/>
            <p14:sldId id="1970"/>
            <p14:sldId id="1969"/>
            <p14:sldId id="1973"/>
            <p14:sldId id="1974"/>
            <p14:sldId id="1975"/>
            <p14:sldId id="1976"/>
            <p14:sldId id="1925"/>
          </p14:sldIdLst>
        </p14:section>
        <p14:section name="Modèle blanc" id="{F8D1DD70-118E-4F62-B82C-55A0C4163885}">
          <p14:sldIdLst>
            <p14:sldId id="2281"/>
            <p14:sldId id="2284"/>
            <p14:sldId id="2285"/>
            <p14:sldId id="1926"/>
            <p14:sldId id="1962"/>
            <p14:sldId id="2286"/>
            <p14:sldId id="1961"/>
            <p14:sldId id="1867"/>
            <p14:sldId id="2287"/>
            <p14:sldId id="2289"/>
            <p14:sldId id="2290"/>
            <p14:sldId id="2291"/>
            <p14:sldId id="2293"/>
            <p14:sldId id="2294"/>
            <p14:sldId id="2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eu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0DAF1"/>
    <a:srgbClr val="0078D4"/>
    <a:srgbClr val="1A1A1A"/>
    <a:srgbClr val="FFFFFF"/>
    <a:srgbClr val="00BCF2"/>
    <a:srgbClr val="40CDF5"/>
    <a:srgbClr val="40587C"/>
    <a:srgbClr val="00B0E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0" autoAdjust="0"/>
    <p:restoredTop sz="78106" autoAdjust="0"/>
  </p:normalViewPr>
  <p:slideViewPr>
    <p:cSldViewPr snapToGrid="0">
      <p:cViewPr varScale="1">
        <p:scale>
          <a:sx n="86" d="100"/>
          <a:sy n="86" d="100"/>
        </p:scale>
        <p:origin x="374"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handoutMaster" Target="handoutMasters/handout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commentAuthors" Target="commentAuthor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presProps" Target="pres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1D24139C-CEEE-42A1-BDEC-C385B7FB77D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fr-FR" sz="2400" b="0" baseline="0">
              <a:latin typeface="Segoe UI"/>
              <a:ea typeface="+mn-ea"/>
              <a:cs typeface="+mn-cs"/>
            </a:rPr>
            <a:t>Cloud public</a:t>
          </a:r>
        </a:p>
      </dgm:t>
    </dgm:pt>
    <dgm:pt modelId="{3FFE54A7-CF40-410E-8C0E-4DAB2D51D950}" type="parTrans" cxnId="{5FD5BB0F-D127-4B0C-87E2-F8FF6836ED8D}">
      <dgm:prSet/>
      <dgm:spPr/>
      <dgm:t>
        <a:bodyPr/>
        <a:lstStyle/>
        <a:p>
          <a:endParaRPr lang="en-US"/>
        </a:p>
      </dgm:t>
    </dgm:pt>
    <dgm:pt modelId="{2CAD3CFA-3463-480F-A90F-52FFF18664E7}" type="sibTrans" cxnId="{5FD5BB0F-D127-4B0C-87E2-F8FF6836ED8D}">
      <dgm:prSet/>
      <dgm:spPr/>
      <dgm:t>
        <a:bodyPr/>
        <a:lstStyle/>
        <a:p>
          <a:endParaRPr lang="en-US"/>
        </a:p>
      </dgm:t>
    </dgm:pt>
    <dgm:pt modelId="{B9510B96-77C1-41E2-8475-FB8F07606050}">
      <dgm:prSet custT="1"/>
      <dgm:spPr/>
      <dgm:t>
        <a:bodyPr/>
        <a:lstStyle/>
        <a:p>
          <a:r>
            <a:rPr lang="fr-FR" sz="1400" baseline="0" dirty="0">
              <a:latin typeface="Segoe UI"/>
              <a:cs typeface="Segoe UI"/>
            </a:rPr>
            <a:t>Aucune dépense en capital (</a:t>
          </a:r>
          <a:r>
            <a:rPr lang="fr-FR" sz="1400" baseline="0" dirty="0" err="1">
              <a:latin typeface="Segoe UI"/>
              <a:cs typeface="Segoe UI"/>
            </a:rPr>
            <a:t>CapEx</a:t>
          </a:r>
          <a:r>
            <a:rPr lang="fr-FR" sz="1400" baseline="0" dirty="0">
              <a:latin typeface="Segoe UI"/>
              <a:cs typeface="Segoe UI"/>
            </a:rPr>
            <a:t>) pour la mise à l’échelle verticale (scale-up).</a:t>
          </a:r>
        </a:p>
      </dgm:t>
    </dgm:pt>
    <dgm:pt modelId="{255DB6B4-7742-4771-9D23-275DEFCA08BC}" type="parTrans" cxnId="{86A39CA4-43DF-444E-9398-8CEEF6CC5DA9}">
      <dgm:prSet/>
      <dgm:spPr/>
      <dgm:t>
        <a:bodyPr/>
        <a:lstStyle/>
        <a:p>
          <a:endParaRPr lang="en-US"/>
        </a:p>
      </dgm:t>
    </dgm:pt>
    <dgm:pt modelId="{D54D47AC-F6BB-4B0E-9516-DA16DAF781F6}" type="sibTrans" cxnId="{86A39CA4-43DF-444E-9398-8CEEF6CC5DA9}">
      <dgm:prSet/>
      <dgm:spPr/>
      <dgm:t>
        <a:bodyPr/>
        <a:lstStyle/>
        <a:p>
          <a:endParaRPr lang="en-US"/>
        </a:p>
      </dgm:t>
    </dgm:pt>
    <dgm:pt modelId="{D8518855-7F36-46C3-91EE-77193D086672}">
      <dgm:prSet custT="1"/>
      <dgm:spPr/>
      <dgm:t>
        <a:bodyPr/>
        <a:lstStyle/>
        <a:p>
          <a:r>
            <a:rPr lang="fr-FR" sz="1400" baseline="0">
              <a:latin typeface="Segoe UI"/>
              <a:cs typeface="Segoe UI"/>
            </a:rPr>
            <a:t>Les applications peuvent être rapidement approvisionnées et déprovisionnées.</a:t>
          </a:r>
        </a:p>
      </dgm:t>
    </dgm:pt>
    <dgm:pt modelId="{B8253246-4341-43C5-AB1F-3FC9A45E05D7}" type="parTrans" cxnId="{BF18A182-0406-429D-9168-FFF61E92AB95}">
      <dgm:prSet/>
      <dgm:spPr/>
      <dgm:t>
        <a:bodyPr/>
        <a:lstStyle/>
        <a:p>
          <a:endParaRPr lang="en-US"/>
        </a:p>
      </dgm:t>
    </dgm:pt>
    <dgm:pt modelId="{68AFF5A8-0974-4EBA-A30D-B402F27F18E0}" type="sibTrans" cxnId="{BF18A182-0406-429D-9168-FFF61E92AB95}">
      <dgm:prSet/>
      <dgm:spPr/>
      <dgm:t>
        <a:bodyPr/>
        <a:lstStyle/>
        <a:p>
          <a:endParaRPr lang="en-US"/>
        </a:p>
      </dgm:t>
    </dgm:pt>
    <dgm:pt modelId="{749A7044-1884-4BEC-BFEA-6FCD30DB0F7D}">
      <dgm:prSet custT="1"/>
      <dgm:spPr/>
      <dgm:t>
        <a:bodyPr/>
        <a:lstStyle/>
        <a:p>
          <a:r>
            <a:rPr lang="fr-FR" sz="1400" baseline="0" dirty="0">
              <a:latin typeface="Segoe UI"/>
              <a:cs typeface="Segoe UI"/>
            </a:rPr>
            <a:t>Les organisations ne paient que ce qu’elles utilisent.</a:t>
          </a:r>
        </a:p>
      </dgm:t>
    </dgm:pt>
    <dgm:pt modelId="{97ECD0DB-58C4-44E9-B766-6BE4A81633B4}" type="parTrans" cxnId="{72BDEB78-F154-4A19-A52D-910090EFBF81}">
      <dgm:prSet/>
      <dgm:spPr/>
      <dgm:t>
        <a:bodyPr/>
        <a:lstStyle/>
        <a:p>
          <a:endParaRPr lang="en-US"/>
        </a:p>
      </dgm:t>
    </dgm:pt>
    <dgm:pt modelId="{404CCE4D-B844-4388-99F2-AB60FD88E284}" type="sibTrans" cxnId="{72BDEB78-F154-4A19-A52D-910090EFBF81}">
      <dgm:prSet/>
      <dgm:spPr/>
      <dgm:t>
        <a:bodyPr/>
        <a:lstStyle/>
        <a:p>
          <a:endParaRPr lang="en-US"/>
        </a:p>
      </dgm:t>
    </dgm:pt>
    <dgm:pt modelId="{AFD8BE25-36B2-4A8F-8024-4BC6DBCEF90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fr-FR" sz="2400" b="0" baseline="0">
              <a:latin typeface="Segoe UI"/>
              <a:ea typeface="+mn-ea"/>
              <a:cs typeface="+mn-cs"/>
            </a:rPr>
            <a:t>Cloud privé</a:t>
          </a:r>
        </a:p>
      </dgm:t>
    </dgm:pt>
    <dgm:pt modelId="{43E0EA4F-F5C5-4469-BE5E-C2B379E90650}" type="parTrans" cxnId="{E3562B04-215E-4916-9171-9ABFC13A91AB}">
      <dgm:prSet/>
      <dgm:spPr/>
      <dgm:t>
        <a:bodyPr/>
        <a:lstStyle/>
        <a:p>
          <a:endParaRPr lang="en-US"/>
        </a:p>
      </dgm:t>
    </dgm:pt>
    <dgm:pt modelId="{FB311F2C-25E2-461E-9177-88240B2BE351}" type="sibTrans" cxnId="{E3562B04-215E-4916-9171-9ABFC13A91AB}">
      <dgm:prSet/>
      <dgm:spPr/>
      <dgm:t>
        <a:bodyPr/>
        <a:lstStyle/>
        <a:p>
          <a:endParaRPr lang="en-US"/>
        </a:p>
      </dgm:t>
    </dgm:pt>
    <dgm:pt modelId="{D0A2391C-D997-4435-98FB-B671819DE333}">
      <dgm:prSet custT="1"/>
      <dgm:spPr/>
      <dgm:t>
        <a:bodyPr/>
        <a:lstStyle/>
        <a:p>
          <a:pPr rtl="0"/>
          <a:r>
            <a:rPr lang="fr-FR" sz="1400" baseline="0">
              <a:latin typeface="Segoe UI"/>
              <a:cs typeface="Segoe UI"/>
            </a:rPr>
            <a:t>Les organisations disposent de la maîtrise totale des ressources et de la sécurité. </a:t>
          </a:r>
        </a:p>
      </dgm:t>
    </dgm:pt>
    <dgm:pt modelId="{E41FCAE7-0A6F-4A5A-B513-74BE8CAFA85F}" type="parTrans" cxnId="{BA0D2465-CF0D-4426-B8AE-38C804544BFA}">
      <dgm:prSet/>
      <dgm:spPr/>
      <dgm:t>
        <a:bodyPr/>
        <a:lstStyle/>
        <a:p>
          <a:endParaRPr lang="en-US"/>
        </a:p>
      </dgm:t>
    </dgm:pt>
    <dgm:pt modelId="{5E5D6CE6-ADCE-4B29-9AAE-8241E5EB3C50}" type="sibTrans" cxnId="{BA0D2465-CF0D-4426-B8AE-38C804544BFA}">
      <dgm:prSet/>
      <dgm:spPr/>
      <dgm:t>
        <a:bodyPr/>
        <a:lstStyle/>
        <a:p>
          <a:endParaRPr lang="en-US"/>
        </a:p>
      </dgm:t>
    </dgm:pt>
    <dgm:pt modelId="{F14B8414-E6F8-4C9C-938D-97FE0E934240}">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fr-FR" sz="2400" b="0" baseline="0">
              <a:latin typeface="Segoe UI"/>
              <a:ea typeface="+mn-ea"/>
              <a:cs typeface="+mn-cs"/>
            </a:rPr>
            <a:t>Cloud hybride</a:t>
          </a:r>
        </a:p>
      </dgm:t>
    </dgm:pt>
    <dgm:pt modelId="{5E19C2A7-3537-43F5-B996-901F156598E0}" type="parTrans" cxnId="{0BED869B-795F-4768-B839-545512F1ACAB}">
      <dgm:prSet/>
      <dgm:spPr/>
      <dgm:t>
        <a:bodyPr/>
        <a:lstStyle/>
        <a:p>
          <a:endParaRPr lang="en-US"/>
        </a:p>
      </dgm:t>
    </dgm:pt>
    <dgm:pt modelId="{C2309786-3B5D-4C4B-8C07-4713E64388A8}" type="sibTrans" cxnId="{0BED869B-795F-4768-B839-545512F1ACAB}">
      <dgm:prSet/>
      <dgm:spPr/>
      <dgm:t>
        <a:bodyPr/>
        <a:lstStyle/>
        <a:p>
          <a:endParaRPr lang="en-US"/>
        </a:p>
      </dgm:t>
    </dgm:pt>
    <dgm:pt modelId="{C0A128CB-4779-43BC-9AA8-59A21FE7AE0D}">
      <dgm:prSet custT="1"/>
      <dgm:spPr/>
      <dgm:t>
        <a:bodyPr/>
        <a:lstStyle/>
        <a:p>
          <a:r>
            <a:rPr lang="fr-FR" sz="1400" baseline="0">
              <a:latin typeface="Segoe UI"/>
              <a:cs typeface="Segoe UI"/>
            </a:rPr>
            <a:t>Offre une flexibilité maximale.</a:t>
          </a:r>
        </a:p>
      </dgm:t>
    </dgm:pt>
    <dgm:pt modelId="{BC31AB42-D75B-403E-9280-68A5943F75FC}" type="parTrans" cxnId="{0A2AE3CF-33BB-4B52-B1BC-01327591DE96}">
      <dgm:prSet/>
      <dgm:spPr/>
      <dgm:t>
        <a:bodyPr/>
        <a:lstStyle/>
        <a:p>
          <a:endParaRPr lang="en-US"/>
        </a:p>
      </dgm:t>
    </dgm:pt>
    <dgm:pt modelId="{A96807AF-5506-475B-A77A-FB17C3F8E20D}" type="sibTrans" cxnId="{0A2AE3CF-33BB-4B52-B1BC-01327591DE96}">
      <dgm:prSet/>
      <dgm:spPr/>
      <dgm:t>
        <a:bodyPr/>
        <a:lstStyle/>
        <a:p>
          <a:endParaRPr lang="en-US"/>
        </a:p>
      </dgm:t>
    </dgm:pt>
    <dgm:pt modelId="{1EA2B227-F0E1-455C-8195-845310FD6821}">
      <dgm:prSet custT="1"/>
      <dgm:spPr/>
      <dgm:t>
        <a:bodyPr/>
        <a:lstStyle/>
        <a:p>
          <a:r>
            <a:rPr lang="fr-FR" sz="1400" baseline="0" dirty="0">
              <a:latin typeface="Segoe UI"/>
              <a:cs typeface="Segoe UI"/>
            </a:rPr>
            <a:t>Les organisations déterminent l’emplacement d’exécution de leurs applications.</a:t>
          </a:r>
        </a:p>
      </dgm:t>
    </dgm:pt>
    <dgm:pt modelId="{F47FCB7F-6402-4439-A5EF-FF2C17ACA17E}" type="parTrans" cxnId="{1792BCCB-F6BD-4D30-988A-D5448C1C82A5}">
      <dgm:prSet/>
      <dgm:spPr/>
      <dgm:t>
        <a:bodyPr/>
        <a:lstStyle/>
        <a:p>
          <a:endParaRPr lang="en-US"/>
        </a:p>
      </dgm:t>
    </dgm:pt>
    <dgm:pt modelId="{646661FA-1C08-4282-AD02-1828CC545E54}" type="sibTrans" cxnId="{1792BCCB-F6BD-4D30-988A-D5448C1C82A5}">
      <dgm:prSet/>
      <dgm:spPr/>
      <dgm:t>
        <a:bodyPr/>
        <a:lstStyle/>
        <a:p>
          <a:endParaRPr lang="en-US"/>
        </a:p>
      </dgm:t>
    </dgm:pt>
    <dgm:pt modelId="{FD149B5B-EAE1-4878-B92C-60E57E6DD9E8}">
      <dgm:prSet custT="1"/>
      <dgm:spPr/>
      <dgm:t>
        <a:bodyPr/>
        <a:lstStyle/>
        <a:p>
          <a:r>
            <a:rPr lang="fr-FR" sz="1400" baseline="0">
              <a:latin typeface="Segoe UI"/>
              <a:cs typeface="Segoe UI"/>
            </a:rPr>
            <a:t>Les organisations contrôlent les exigences légales ou les recommandations en matière de sécurité ou de conformité.</a:t>
          </a:r>
        </a:p>
      </dgm:t>
    </dgm:pt>
    <dgm:pt modelId="{0A54BA5A-5D2C-413A-9E0B-0D3465A4F004}" type="parTrans" cxnId="{666E8609-1899-44A1-BE95-09AE7DB7D3FC}">
      <dgm:prSet/>
      <dgm:spPr/>
      <dgm:t>
        <a:bodyPr/>
        <a:lstStyle/>
        <a:p>
          <a:endParaRPr lang="en-US"/>
        </a:p>
      </dgm:t>
    </dgm:pt>
    <dgm:pt modelId="{45048287-439A-4805-A0DB-9A7EB6D9782E}" type="sibTrans" cxnId="{666E8609-1899-44A1-BE95-09AE7DB7D3FC}">
      <dgm:prSet/>
      <dgm:spPr/>
      <dgm:t>
        <a:bodyPr/>
        <a:lstStyle/>
        <a:p>
          <a:endParaRPr lang="en-US"/>
        </a:p>
      </dgm:t>
    </dgm:pt>
    <dgm:pt modelId="{3EC1FF80-CDB2-4270-A83C-0457B804EBEF}">
      <dgm:prSet custT="1"/>
      <dgm:spPr/>
      <dgm:t>
        <a:bodyPr/>
        <a:lstStyle/>
        <a:p>
          <a:r>
            <a:rPr lang="fr-FR" sz="1400" b="0" i="0">
              <a:latin typeface="Segoe UI"/>
              <a:cs typeface="Segoe UI"/>
            </a:rPr>
            <a:t>Les organisations sont responsables de la maintenance et des mises à jour du matériel.</a:t>
          </a:r>
        </a:p>
      </dgm:t>
    </dgm:pt>
    <dgm:pt modelId="{E59AEA1F-BE84-4629-801C-B2E405763FEF}" type="parTrans" cxnId="{91AC9918-B155-4EF2-91C7-F2518D38F750}">
      <dgm:prSet/>
      <dgm:spPr/>
      <dgm:t>
        <a:bodyPr/>
        <a:lstStyle/>
        <a:p>
          <a:endParaRPr lang="en-US"/>
        </a:p>
      </dgm:t>
    </dgm:pt>
    <dgm:pt modelId="{D4F8E00F-CAE4-4E71-87CE-2D7B8A061B5E}" type="sibTrans" cxnId="{91AC9918-B155-4EF2-91C7-F2518D38F750}">
      <dgm:prSet/>
      <dgm:spPr/>
      <dgm:t>
        <a:bodyPr/>
        <a:lstStyle/>
        <a:p>
          <a:endParaRPr lang="en-US"/>
        </a:p>
      </dgm:t>
    </dgm:pt>
    <dgm:pt modelId="{B73F9C38-F478-4638-BCB9-2F992DF58173}">
      <dgm:prSet custT="1"/>
      <dgm:spPr/>
      <dgm:t>
        <a:bodyPr/>
        <a:lstStyle/>
        <a:p>
          <a:r>
            <a:rPr lang="fr-FR" sz="1400" b="0" i="0">
              <a:latin typeface="Segoe UI"/>
              <a:cs typeface="Segoe UI"/>
            </a:rPr>
            <a:t>Le matériel doit être acheté pour le démarrage et la maintenance.</a:t>
          </a:r>
        </a:p>
      </dgm:t>
    </dgm:pt>
    <dgm:pt modelId="{F64BE1D6-E8AB-4EA5-B9BA-5BC5A0801C3A}" type="parTrans" cxnId="{FAF659F9-738D-4C17-89BF-092DEC003418}">
      <dgm:prSet/>
      <dgm:spPr/>
      <dgm:t>
        <a:bodyPr/>
        <a:lstStyle/>
        <a:p>
          <a:endParaRPr lang="en-US"/>
        </a:p>
      </dgm:t>
    </dgm:pt>
    <dgm:pt modelId="{3DF819DC-C88B-4BFA-987E-B1961392E186}" type="sibTrans" cxnId="{FAF659F9-738D-4C17-89BF-092DEC003418}">
      <dgm:prSet/>
      <dgm:spPr/>
      <dgm:t>
        <a:bodyPr/>
        <a:lstStyle/>
        <a:p>
          <a:endParaRPr lang="en-US"/>
        </a:p>
      </dgm:t>
    </dgm:pt>
    <dgm:pt modelId="{AFE2A206-A7F0-49FC-B756-62FBC54FB387}" type="pres">
      <dgm:prSet presAssocID="{E0F99D34-51F0-4798-8430-02E30D531FB3}" presName="Name0" presStyleCnt="0">
        <dgm:presLayoutVars>
          <dgm:dir/>
          <dgm:animLvl val="lvl"/>
          <dgm:resizeHandles val="exact"/>
        </dgm:presLayoutVars>
      </dgm:prSet>
      <dgm:spPr/>
    </dgm:pt>
    <dgm:pt modelId="{1B79373C-03CA-4172-BA55-FC3D9F28D6EB}" type="pres">
      <dgm:prSet presAssocID="{1D24139C-CEEE-42A1-BDEC-C385B7FB77D4}" presName="linNode" presStyleCnt="0"/>
      <dgm:spPr/>
    </dgm:pt>
    <dgm:pt modelId="{3CF310F3-D9EE-4D84-BEEA-0008B0482F4A}" type="pres">
      <dgm:prSet presAssocID="{1D24139C-CEEE-42A1-BDEC-C385B7FB77D4}" presName="parentText" presStyleLbl="node1" presStyleIdx="0" presStyleCnt="3">
        <dgm:presLayoutVars>
          <dgm:chMax val="1"/>
          <dgm:bulletEnabled val="1"/>
        </dgm:presLayoutVars>
      </dgm:prSet>
      <dgm:spPr/>
    </dgm:pt>
    <dgm:pt modelId="{E97A4EBE-F615-4AA4-AE39-CD48745EBC78}" type="pres">
      <dgm:prSet presAssocID="{1D24139C-CEEE-42A1-BDEC-C385B7FB77D4}" presName="descendantText" presStyleLbl="alignAccFollowNode1" presStyleIdx="0" presStyleCnt="3">
        <dgm:presLayoutVars>
          <dgm:bulletEnabled val="1"/>
        </dgm:presLayoutVars>
      </dgm:prSet>
      <dgm:spPr/>
    </dgm:pt>
    <dgm:pt modelId="{BC07D024-DEDA-4ECD-93A0-C082415C20D7}" type="pres">
      <dgm:prSet presAssocID="{2CAD3CFA-3463-480F-A90F-52FFF18664E7}" presName="sp" presStyleCnt="0"/>
      <dgm:spPr/>
    </dgm:pt>
    <dgm:pt modelId="{BF493E71-3161-4B7B-ABE4-270016A3F8EF}" type="pres">
      <dgm:prSet presAssocID="{AFD8BE25-36B2-4A8F-8024-4BC6DBCEF904}" presName="linNode" presStyleCnt="0"/>
      <dgm:spPr/>
    </dgm:pt>
    <dgm:pt modelId="{866B5B1A-ED4A-4EF9-90C3-122F1DA2311B}" type="pres">
      <dgm:prSet presAssocID="{AFD8BE25-36B2-4A8F-8024-4BC6DBCEF904}" presName="parentText" presStyleLbl="node1" presStyleIdx="1" presStyleCnt="3">
        <dgm:presLayoutVars>
          <dgm:chMax val="1"/>
          <dgm:bulletEnabled val="1"/>
        </dgm:presLayoutVars>
      </dgm:prSet>
      <dgm:spPr/>
    </dgm:pt>
    <dgm:pt modelId="{A40BC655-6C05-4B70-AE7B-83C88E2DA66C}" type="pres">
      <dgm:prSet presAssocID="{AFD8BE25-36B2-4A8F-8024-4BC6DBCEF904}" presName="descendantText" presStyleLbl="alignAccFollowNode1" presStyleIdx="1" presStyleCnt="3">
        <dgm:presLayoutVars>
          <dgm:bulletEnabled val="1"/>
        </dgm:presLayoutVars>
      </dgm:prSet>
      <dgm:spPr/>
    </dgm:pt>
    <dgm:pt modelId="{E7CF8BAE-DC6D-4D2E-AFFC-423AE5BE6675}" type="pres">
      <dgm:prSet presAssocID="{FB311F2C-25E2-461E-9177-88240B2BE351}" presName="sp" presStyleCnt="0"/>
      <dgm:spPr/>
    </dgm:pt>
    <dgm:pt modelId="{823B9ECC-70F6-4F88-A405-96304214A57A}" type="pres">
      <dgm:prSet presAssocID="{F14B8414-E6F8-4C9C-938D-97FE0E934240}" presName="linNode" presStyleCnt="0"/>
      <dgm:spPr/>
    </dgm:pt>
    <dgm:pt modelId="{016B6D1D-94A4-4201-AACA-13DBFB789FEB}" type="pres">
      <dgm:prSet presAssocID="{F14B8414-E6F8-4C9C-938D-97FE0E934240}" presName="parentText" presStyleLbl="node1" presStyleIdx="2" presStyleCnt="3">
        <dgm:presLayoutVars>
          <dgm:chMax val="1"/>
          <dgm:bulletEnabled val="1"/>
        </dgm:presLayoutVars>
      </dgm:prSet>
      <dgm:spPr/>
    </dgm:pt>
    <dgm:pt modelId="{3E9B0602-A7B8-4D97-A972-D8D4118422E9}" type="pres">
      <dgm:prSet presAssocID="{F14B8414-E6F8-4C9C-938D-97FE0E934240}" presName="descendantText" presStyleLbl="alignAccFollowNode1" presStyleIdx="2" presStyleCnt="3">
        <dgm:presLayoutVars>
          <dgm:bulletEnabled val="1"/>
        </dgm:presLayoutVars>
      </dgm:prSet>
      <dgm:spPr/>
    </dgm:pt>
  </dgm:ptLst>
  <dgm:cxnLst>
    <dgm:cxn modelId="{E3562B04-215E-4916-9171-9ABFC13A91AB}" srcId="{E0F99D34-51F0-4798-8430-02E30D531FB3}" destId="{AFD8BE25-36B2-4A8F-8024-4BC6DBCEF904}" srcOrd="1" destOrd="0" parTransId="{43E0EA4F-F5C5-4469-BE5E-C2B379E90650}" sibTransId="{FB311F2C-25E2-461E-9177-88240B2BE351}"/>
    <dgm:cxn modelId="{666E8609-1899-44A1-BE95-09AE7DB7D3FC}" srcId="{F14B8414-E6F8-4C9C-938D-97FE0E934240}" destId="{FD149B5B-EAE1-4878-B92C-60E57E6DD9E8}" srcOrd="2" destOrd="0" parTransId="{0A54BA5A-5D2C-413A-9E0B-0D3465A4F004}" sibTransId="{45048287-439A-4805-A0DB-9A7EB6D9782E}"/>
    <dgm:cxn modelId="{5FD5BB0F-D127-4B0C-87E2-F8FF6836ED8D}" srcId="{E0F99D34-51F0-4798-8430-02E30D531FB3}" destId="{1D24139C-CEEE-42A1-BDEC-C385B7FB77D4}" srcOrd="0" destOrd="0" parTransId="{3FFE54A7-CF40-410E-8C0E-4DAB2D51D950}" sibTransId="{2CAD3CFA-3463-480F-A90F-52FFF18664E7}"/>
    <dgm:cxn modelId="{91AC9918-B155-4EF2-91C7-F2518D38F750}" srcId="{AFD8BE25-36B2-4A8F-8024-4BC6DBCEF904}" destId="{3EC1FF80-CDB2-4270-A83C-0457B804EBEF}" srcOrd="2" destOrd="0" parTransId="{E59AEA1F-BE84-4629-801C-B2E405763FEF}" sibTransId="{D4F8E00F-CAE4-4E71-87CE-2D7B8A061B5E}"/>
    <dgm:cxn modelId="{FACBA32F-2203-4921-ACBB-95D0582FF206}" type="presOf" srcId="{FD149B5B-EAE1-4878-B92C-60E57E6DD9E8}" destId="{3E9B0602-A7B8-4D97-A972-D8D4118422E9}" srcOrd="0" destOrd="2" presId="urn:microsoft.com/office/officeart/2005/8/layout/vList5"/>
    <dgm:cxn modelId="{BB25765C-9000-48F6-BDFE-2C07AC70C4CC}" type="presOf" srcId="{B73F9C38-F478-4638-BCB9-2F992DF58173}" destId="{A40BC655-6C05-4B70-AE7B-83C88E2DA66C}" srcOrd="0" destOrd="0" presId="urn:microsoft.com/office/officeart/2005/8/layout/vList5"/>
    <dgm:cxn modelId="{BA0D2465-CF0D-4426-B8AE-38C804544BFA}" srcId="{AFD8BE25-36B2-4A8F-8024-4BC6DBCEF904}" destId="{D0A2391C-D997-4435-98FB-B671819DE333}" srcOrd="1" destOrd="0" parTransId="{E41FCAE7-0A6F-4A5A-B513-74BE8CAFA85F}" sibTransId="{5E5D6CE6-ADCE-4B29-9AAE-8241E5EB3C50}"/>
    <dgm:cxn modelId="{3A0EDD4B-747C-4D06-8C4A-C824FE2DE997}" type="presOf" srcId="{749A7044-1884-4BEC-BFEA-6FCD30DB0F7D}" destId="{E97A4EBE-F615-4AA4-AE39-CD48745EBC78}" srcOrd="0" destOrd="2" presId="urn:microsoft.com/office/officeart/2005/8/layout/vList5"/>
    <dgm:cxn modelId="{C67B0A75-DEAB-4D74-A69B-594DA0DD7AED}" type="presOf" srcId="{3EC1FF80-CDB2-4270-A83C-0457B804EBEF}" destId="{A40BC655-6C05-4B70-AE7B-83C88E2DA66C}" srcOrd="0" destOrd="2"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9BAC9D7B-66AF-48B6-A590-C967FBE5E374}" type="presOf" srcId="{D8518855-7F36-46C3-91EE-77193D086672}" destId="{E97A4EBE-F615-4AA4-AE39-CD48745EBC78}" srcOrd="0" destOrd="1" presId="urn:microsoft.com/office/officeart/2005/8/layout/vList5"/>
    <dgm:cxn modelId="{BF18A182-0406-429D-9168-FFF61E92AB95}" srcId="{1D24139C-CEEE-42A1-BDEC-C385B7FB77D4}" destId="{D8518855-7F36-46C3-91EE-77193D086672}" srcOrd="1" destOrd="0" parTransId="{B8253246-4341-43C5-AB1F-3FC9A45E05D7}" sibTransId="{68AFF5A8-0974-4EBA-A30D-B402F27F18E0}"/>
    <dgm:cxn modelId="{6DD4C287-CE3F-445D-82A1-B3B141F6CA3C}" type="presOf" srcId="{1D24139C-CEEE-42A1-BDEC-C385B7FB77D4}" destId="{3CF310F3-D9EE-4D84-BEEA-0008B0482F4A}" srcOrd="0" destOrd="0" presId="urn:microsoft.com/office/officeart/2005/8/layout/vList5"/>
    <dgm:cxn modelId="{CDA59299-9B03-4B6B-84FD-43901917CAFF}" type="presOf" srcId="{F14B8414-E6F8-4C9C-938D-97FE0E934240}" destId="{016B6D1D-94A4-4201-AACA-13DBFB789FEB}" srcOrd="0" destOrd="0" presId="urn:microsoft.com/office/officeart/2005/8/layout/vList5"/>
    <dgm:cxn modelId="{0BED869B-795F-4768-B839-545512F1ACAB}" srcId="{E0F99D34-51F0-4798-8430-02E30D531FB3}" destId="{F14B8414-E6F8-4C9C-938D-97FE0E934240}" srcOrd="2" destOrd="0" parTransId="{5E19C2A7-3537-43F5-B996-901F156598E0}" sibTransId="{C2309786-3B5D-4C4B-8C07-4713E64388A8}"/>
    <dgm:cxn modelId="{AFEB109D-F0DD-4392-962E-83AC356B5F3D}" type="presOf" srcId="{D0A2391C-D997-4435-98FB-B671819DE333}" destId="{A40BC655-6C05-4B70-AE7B-83C88E2DA66C}" srcOrd="0" destOrd="1" presId="urn:microsoft.com/office/officeart/2005/8/layout/vList5"/>
    <dgm:cxn modelId="{468F0B9E-B613-475F-9CE2-9DB385F4AD9F}" type="presOf" srcId="{1EA2B227-F0E1-455C-8195-845310FD6821}" destId="{3E9B0602-A7B8-4D97-A972-D8D4118422E9}" srcOrd="0" destOrd="1" presId="urn:microsoft.com/office/officeart/2005/8/layout/vList5"/>
    <dgm:cxn modelId="{86A39CA4-43DF-444E-9398-8CEEF6CC5DA9}" srcId="{1D24139C-CEEE-42A1-BDEC-C385B7FB77D4}" destId="{B9510B96-77C1-41E2-8475-FB8F07606050}" srcOrd="0" destOrd="0" parTransId="{255DB6B4-7742-4771-9D23-275DEFCA08BC}" sibTransId="{D54D47AC-F6BB-4B0E-9516-DA16DAF781F6}"/>
    <dgm:cxn modelId="{7B5577B5-C292-4F33-9C52-9443B16458FC}" type="presOf" srcId="{E0F99D34-51F0-4798-8430-02E30D531FB3}" destId="{AFE2A206-A7F0-49FC-B756-62FBC54FB387}" srcOrd="0" destOrd="0" presId="urn:microsoft.com/office/officeart/2005/8/layout/vList5"/>
    <dgm:cxn modelId="{DE4B62C1-0D44-4971-B2AC-A0E048845967}" type="presOf" srcId="{AFD8BE25-36B2-4A8F-8024-4BC6DBCEF904}" destId="{866B5B1A-ED4A-4EF9-90C3-122F1DA2311B}" srcOrd="0" destOrd="0" presId="urn:microsoft.com/office/officeart/2005/8/layout/vList5"/>
    <dgm:cxn modelId="{9C0A46C4-1021-44AD-ADF8-D67791C0D6AD}" type="presOf" srcId="{B9510B96-77C1-41E2-8475-FB8F07606050}" destId="{E97A4EBE-F615-4AA4-AE39-CD48745EBC78}" srcOrd="0" destOrd="0" presId="urn:microsoft.com/office/officeart/2005/8/layout/vList5"/>
    <dgm:cxn modelId="{5E3834C8-BD32-4113-8D35-0C86CB16A716}" type="presOf" srcId="{C0A128CB-4779-43BC-9AA8-59A21FE7AE0D}" destId="{3E9B0602-A7B8-4D97-A972-D8D4118422E9}" srcOrd="0" destOrd="0" presId="urn:microsoft.com/office/officeart/2005/8/layout/vList5"/>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FAF659F9-738D-4C17-89BF-092DEC003418}" srcId="{AFD8BE25-36B2-4A8F-8024-4BC6DBCEF904}" destId="{B73F9C38-F478-4638-BCB9-2F992DF58173}" srcOrd="0" destOrd="0" parTransId="{F64BE1D6-E8AB-4EA5-B9BA-5BC5A0801C3A}" sibTransId="{3DF819DC-C88B-4BFA-987E-B1961392E186}"/>
    <dgm:cxn modelId="{3FB3B183-E866-4D64-8BF0-1EACBC7BBC6B}" type="presParOf" srcId="{AFE2A206-A7F0-49FC-B756-62FBC54FB387}" destId="{1B79373C-03CA-4172-BA55-FC3D9F28D6EB}" srcOrd="0" destOrd="0" presId="urn:microsoft.com/office/officeart/2005/8/layout/vList5"/>
    <dgm:cxn modelId="{649E8040-C405-4362-8717-123EB6727907}" type="presParOf" srcId="{1B79373C-03CA-4172-BA55-FC3D9F28D6EB}" destId="{3CF310F3-D9EE-4D84-BEEA-0008B0482F4A}" srcOrd="0" destOrd="0" presId="urn:microsoft.com/office/officeart/2005/8/layout/vList5"/>
    <dgm:cxn modelId="{4E4824D3-93C5-4B23-A799-B4991976821E}" type="presParOf" srcId="{1B79373C-03CA-4172-BA55-FC3D9F28D6EB}" destId="{E97A4EBE-F615-4AA4-AE39-CD48745EBC78}" srcOrd="1" destOrd="0" presId="urn:microsoft.com/office/officeart/2005/8/layout/vList5"/>
    <dgm:cxn modelId="{C503BA53-5829-4927-A080-53D9FB34234F}" type="presParOf" srcId="{AFE2A206-A7F0-49FC-B756-62FBC54FB387}" destId="{BC07D024-DEDA-4ECD-93A0-C082415C20D7}" srcOrd="1" destOrd="0" presId="urn:microsoft.com/office/officeart/2005/8/layout/vList5"/>
    <dgm:cxn modelId="{7BD33DEB-23DF-4CC8-BA73-5170D170594D}" type="presParOf" srcId="{AFE2A206-A7F0-49FC-B756-62FBC54FB387}" destId="{BF493E71-3161-4B7B-ABE4-270016A3F8EF}" srcOrd="2" destOrd="0" presId="urn:microsoft.com/office/officeart/2005/8/layout/vList5"/>
    <dgm:cxn modelId="{BE028AD9-3CD2-45FE-BF28-4DA04CD309ED}" type="presParOf" srcId="{BF493E71-3161-4B7B-ABE4-270016A3F8EF}" destId="{866B5B1A-ED4A-4EF9-90C3-122F1DA2311B}" srcOrd="0" destOrd="0" presId="urn:microsoft.com/office/officeart/2005/8/layout/vList5"/>
    <dgm:cxn modelId="{7327F4D1-2C22-4580-BCCF-3F127B822DFB}" type="presParOf" srcId="{BF493E71-3161-4B7B-ABE4-270016A3F8EF}" destId="{A40BC655-6C05-4B70-AE7B-83C88E2DA66C}" srcOrd="1" destOrd="0" presId="urn:microsoft.com/office/officeart/2005/8/layout/vList5"/>
    <dgm:cxn modelId="{44ED57D5-8DFF-4416-AE60-2C18B1D06E85}" type="presParOf" srcId="{AFE2A206-A7F0-49FC-B756-62FBC54FB387}" destId="{E7CF8BAE-DC6D-4D2E-AFFC-423AE5BE6675}" srcOrd="3" destOrd="0" presId="urn:microsoft.com/office/officeart/2005/8/layout/vList5"/>
    <dgm:cxn modelId="{3DBC5607-89D0-43D7-B712-052365DB3F72}" type="presParOf" srcId="{AFE2A206-A7F0-49FC-B756-62FBC54FB387}" destId="{823B9ECC-70F6-4F88-A405-96304214A57A}" srcOrd="4" destOrd="0" presId="urn:microsoft.com/office/officeart/2005/8/layout/vList5"/>
    <dgm:cxn modelId="{89B5E0FD-0D73-4FC8-AE0F-577303AF5F6A}" type="presParOf" srcId="{823B9ECC-70F6-4F88-A405-96304214A57A}" destId="{016B6D1D-94A4-4201-AACA-13DBFB789FEB}" srcOrd="0" destOrd="0" presId="urn:microsoft.com/office/officeart/2005/8/layout/vList5"/>
    <dgm:cxn modelId="{44C6CF4E-DBE2-4DEE-8195-10DCE7E17D31}" type="presParOf" srcId="{823B9ECC-70F6-4F88-A405-96304214A57A}" destId="{3E9B0602-A7B8-4D97-A972-D8D4118422E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A4EBE-F615-4AA4-AE39-CD48745EBC78}">
      <dsp:nvSpPr>
        <dsp:cNvPr id="0" name=""/>
        <dsp:cNvSpPr/>
      </dsp:nvSpPr>
      <dsp:spPr>
        <a:xfrm rot="5400000">
          <a:off x="7192575" y="-2977968"/>
          <a:ext cx="1038745" cy="725830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fr-FR" sz="1400" kern="1200" baseline="0" dirty="0">
              <a:latin typeface="Segoe UI"/>
              <a:cs typeface="Segoe UI"/>
            </a:rPr>
            <a:t>Aucune dépense en capital (</a:t>
          </a:r>
          <a:r>
            <a:rPr lang="fr-FR" sz="1400" kern="1200" baseline="0" dirty="0" err="1">
              <a:latin typeface="Segoe UI"/>
              <a:cs typeface="Segoe UI"/>
            </a:rPr>
            <a:t>CapEx</a:t>
          </a:r>
          <a:r>
            <a:rPr lang="fr-FR" sz="1400" kern="1200" baseline="0" dirty="0">
              <a:latin typeface="Segoe UI"/>
              <a:cs typeface="Segoe UI"/>
            </a:rPr>
            <a:t>) pour la mise à l’échelle verticale (scale-up).</a:t>
          </a:r>
        </a:p>
        <a:p>
          <a:pPr marL="114300" lvl="1" indent="-114300" algn="l" defTabSz="622300">
            <a:lnSpc>
              <a:spcPct val="90000"/>
            </a:lnSpc>
            <a:spcBef>
              <a:spcPct val="0"/>
            </a:spcBef>
            <a:spcAft>
              <a:spcPct val="15000"/>
            </a:spcAft>
            <a:buChar char="•"/>
          </a:pPr>
          <a:r>
            <a:rPr lang="fr-FR" sz="1400" kern="1200" baseline="0">
              <a:latin typeface="Segoe UI"/>
              <a:cs typeface="Segoe UI"/>
            </a:rPr>
            <a:t>Les applications peuvent être rapidement approvisionnées et déprovisionnées.</a:t>
          </a:r>
        </a:p>
        <a:p>
          <a:pPr marL="114300" lvl="1" indent="-114300" algn="l" defTabSz="622300">
            <a:lnSpc>
              <a:spcPct val="90000"/>
            </a:lnSpc>
            <a:spcBef>
              <a:spcPct val="0"/>
            </a:spcBef>
            <a:spcAft>
              <a:spcPct val="15000"/>
            </a:spcAft>
            <a:buChar char="•"/>
          </a:pPr>
          <a:r>
            <a:rPr lang="fr-FR" sz="1400" kern="1200" baseline="0" dirty="0">
              <a:latin typeface="Segoe UI"/>
              <a:cs typeface="Segoe UI"/>
            </a:rPr>
            <a:t>Les organisations ne paient que ce qu’elles utilisent.</a:t>
          </a:r>
        </a:p>
      </dsp:txBody>
      <dsp:txXfrm rot="-5400000">
        <a:off x="4082796" y="182518"/>
        <a:ext cx="7207597" cy="937331"/>
      </dsp:txXfrm>
    </dsp:sp>
    <dsp:sp modelId="{3CF310F3-D9EE-4D84-BEEA-0008B0482F4A}">
      <dsp:nvSpPr>
        <dsp:cNvPr id="0" name=""/>
        <dsp:cNvSpPr/>
      </dsp:nvSpPr>
      <dsp:spPr>
        <a:xfrm>
          <a:off x="0" y="1967"/>
          <a:ext cx="4082796" cy="129843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fr-FR" sz="2400" b="0" kern="1200" baseline="0">
              <a:latin typeface="Segoe UI"/>
              <a:ea typeface="+mn-ea"/>
              <a:cs typeface="+mn-cs"/>
            </a:rPr>
            <a:t>Cloud public</a:t>
          </a:r>
        </a:p>
      </dsp:txBody>
      <dsp:txXfrm>
        <a:off x="63384" y="65351"/>
        <a:ext cx="3956028" cy="1171664"/>
      </dsp:txXfrm>
    </dsp:sp>
    <dsp:sp modelId="{A40BC655-6C05-4B70-AE7B-83C88E2DA66C}">
      <dsp:nvSpPr>
        <dsp:cNvPr id="0" name=""/>
        <dsp:cNvSpPr/>
      </dsp:nvSpPr>
      <dsp:spPr>
        <a:xfrm rot="5400000">
          <a:off x="7192575" y="-1614614"/>
          <a:ext cx="1038745" cy="725830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fr-FR" sz="1400" b="0" i="0" kern="1200">
              <a:latin typeface="Segoe UI"/>
              <a:cs typeface="Segoe UI"/>
            </a:rPr>
            <a:t>Le matériel doit être acheté pour le démarrage et la maintenance.</a:t>
          </a:r>
        </a:p>
        <a:p>
          <a:pPr marL="114300" lvl="1" indent="-114300" algn="l" defTabSz="622300" rtl="0">
            <a:lnSpc>
              <a:spcPct val="90000"/>
            </a:lnSpc>
            <a:spcBef>
              <a:spcPct val="0"/>
            </a:spcBef>
            <a:spcAft>
              <a:spcPct val="15000"/>
            </a:spcAft>
            <a:buChar char="•"/>
          </a:pPr>
          <a:r>
            <a:rPr lang="fr-FR" sz="1400" kern="1200" baseline="0">
              <a:latin typeface="Segoe UI"/>
              <a:cs typeface="Segoe UI"/>
            </a:rPr>
            <a:t>Les organisations disposent de la maîtrise totale des ressources et de la sécurité. </a:t>
          </a:r>
        </a:p>
        <a:p>
          <a:pPr marL="114300" lvl="1" indent="-114300" algn="l" defTabSz="622300">
            <a:lnSpc>
              <a:spcPct val="90000"/>
            </a:lnSpc>
            <a:spcBef>
              <a:spcPct val="0"/>
            </a:spcBef>
            <a:spcAft>
              <a:spcPct val="15000"/>
            </a:spcAft>
            <a:buChar char="•"/>
          </a:pPr>
          <a:r>
            <a:rPr lang="fr-FR" sz="1400" b="0" i="0" kern="1200">
              <a:latin typeface="Segoe UI"/>
              <a:cs typeface="Segoe UI"/>
            </a:rPr>
            <a:t>Les organisations sont responsables de la maintenance et des mises à jour du matériel.</a:t>
          </a:r>
        </a:p>
      </dsp:txBody>
      <dsp:txXfrm rot="-5400000">
        <a:off x="4082796" y="1545872"/>
        <a:ext cx="7207597" cy="937331"/>
      </dsp:txXfrm>
    </dsp:sp>
    <dsp:sp modelId="{866B5B1A-ED4A-4EF9-90C3-122F1DA2311B}">
      <dsp:nvSpPr>
        <dsp:cNvPr id="0" name=""/>
        <dsp:cNvSpPr/>
      </dsp:nvSpPr>
      <dsp:spPr>
        <a:xfrm>
          <a:off x="0" y="1365321"/>
          <a:ext cx="4082796" cy="129843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fr-FR" sz="2400" b="0" kern="1200" baseline="0">
              <a:latin typeface="Segoe UI"/>
              <a:ea typeface="+mn-ea"/>
              <a:cs typeface="+mn-cs"/>
            </a:rPr>
            <a:t>Cloud privé</a:t>
          </a:r>
        </a:p>
      </dsp:txBody>
      <dsp:txXfrm>
        <a:off x="63384" y="1428705"/>
        <a:ext cx="3956028" cy="1171664"/>
      </dsp:txXfrm>
    </dsp:sp>
    <dsp:sp modelId="{3E9B0602-A7B8-4D97-A972-D8D4118422E9}">
      <dsp:nvSpPr>
        <dsp:cNvPr id="0" name=""/>
        <dsp:cNvSpPr/>
      </dsp:nvSpPr>
      <dsp:spPr>
        <a:xfrm rot="5400000">
          <a:off x="7192575" y="-251260"/>
          <a:ext cx="1038745" cy="725830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fr-FR" sz="1400" kern="1200" baseline="0">
              <a:latin typeface="Segoe UI"/>
              <a:cs typeface="Segoe UI"/>
            </a:rPr>
            <a:t>Offre une flexibilité maximale.</a:t>
          </a:r>
        </a:p>
        <a:p>
          <a:pPr marL="114300" lvl="1" indent="-114300" algn="l" defTabSz="622300">
            <a:lnSpc>
              <a:spcPct val="90000"/>
            </a:lnSpc>
            <a:spcBef>
              <a:spcPct val="0"/>
            </a:spcBef>
            <a:spcAft>
              <a:spcPct val="15000"/>
            </a:spcAft>
            <a:buChar char="•"/>
          </a:pPr>
          <a:r>
            <a:rPr lang="fr-FR" sz="1400" kern="1200" baseline="0" dirty="0">
              <a:latin typeface="Segoe UI"/>
              <a:cs typeface="Segoe UI"/>
            </a:rPr>
            <a:t>Les organisations déterminent l’emplacement d’exécution de leurs applications.</a:t>
          </a:r>
        </a:p>
        <a:p>
          <a:pPr marL="114300" lvl="1" indent="-114300" algn="l" defTabSz="622300">
            <a:lnSpc>
              <a:spcPct val="90000"/>
            </a:lnSpc>
            <a:spcBef>
              <a:spcPct val="0"/>
            </a:spcBef>
            <a:spcAft>
              <a:spcPct val="15000"/>
            </a:spcAft>
            <a:buChar char="•"/>
          </a:pPr>
          <a:r>
            <a:rPr lang="fr-FR" sz="1400" kern="1200" baseline="0">
              <a:latin typeface="Segoe UI"/>
              <a:cs typeface="Segoe UI"/>
            </a:rPr>
            <a:t>Les organisations contrôlent les exigences légales ou les recommandations en matière de sécurité ou de conformité.</a:t>
          </a:r>
        </a:p>
      </dsp:txBody>
      <dsp:txXfrm rot="-5400000">
        <a:off x="4082796" y="2909226"/>
        <a:ext cx="7207597" cy="937331"/>
      </dsp:txXfrm>
    </dsp:sp>
    <dsp:sp modelId="{016B6D1D-94A4-4201-AACA-13DBFB789FEB}">
      <dsp:nvSpPr>
        <dsp:cNvPr id="0" name=""/>
        <dsp:cNvSpPr/>
      </dsp:nvSpPr>
      <dsp:spPr>
        <a:xfrm>
          <a:off x="0" y="2728675"/>
          <a:ext cx="4082796" cy="129843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fr-FR" sz="2400" b="0" kern="1200" baseline="0">
              <a:latin typeface="Segoe UI"/>
              <a:ea typeface="+mn-ea"/>
              <a:cs typeface="+mn-cs"/>
            </a:rPr>
            <a:t>Cloud hybride</a:t>
          </a:r>
        </a:p>
      </dsp:txBody>
      <dsp:txXfrm>
        <a:off x="63384" y="2792059"/>
        <a:ext cx="3956028" cy="11716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1/25/2024 8:29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1/25/2024 8:29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fr-fr/azure/governance/management-group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fr-fr/services/app-service/#product-overview"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fr-fr/azure/virtual-network/virtual-networks-overview"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fr-fr/azure/azure-sql/database/high-availability-sla" TargetMode="External"/><Relationship Id="rId5" Type="http://schemas.openxmlformats.org/officeDocument/2006/relationships/hyperlink" Target="https://docs.microsoft.com/fr-fr/azure/azure-sql/database/automated-backups-overview" TargetMode="External"/><Relationship Id="rId4" Type="http://schemas.openxmlformats.org/officeDocument/2006/relationships/hyperlink" Target="https://azure.microsoft.com/fr-fr/pricing/details/sql-database/sing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arketplace.microsoft.com/fr-f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zure.microsoft.com/fr-fr/solutions/serverles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zure.microsoft.com/fr-fr/pricing/hybrid-benefi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fr-fr/azure/active-directory/conditional-access/overview"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microsoft.com/fr-fr/trustcenter/compliance/complianceoffering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microsoft.com/privacystatement"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microsoft.com/fr-fr/azure/cost-management-billing/reservations/save-compute-costs-reservation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Modifiez la page de titre pour qu’elle contienne AZ-900T00 ou AZ-900T01.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t>Dépenses en capital (</a:t>
            </a:r>
            <a:r>
              <a:rPr lang="fr-FR" b="1" dirty="0" err="1"/>
              <a:t>CapEx</a:t>
            </a:r>
            <a:r>
              <a:rPr lang="fr-FR" b="1" dirty="0"/>
              <a:t>)</a:t>
            </a:r>
          </a:p>
          <a:p>
            <a:pPr lvl="1"/>
            <a:r>
              <a:rPr lang="fr-FR" sz="2400" dirty="0"/>
              <a:t>Investissements initiaux en infrastructure physique.</a:t>
            </a:r>
          </a:p>
          <a:p>
            <a:pPr lvl="1"/>
            <a:r>
              <a:rPr lang="fr-FR" sz="2400" dirty="0"/>
              <a:t>Investissements amortissables fiscalement.</a:t>
            </a:r>
          </a:p>
          <a:p>
            <a:pPr lvl="1"/>
            <a:r>
              <a:rPr lang="fr-FR" sz="2400" dirty="0"/>
              <a:t>Coût initial élevé, mais la valeur de votre investissement diminue au fil du temps.</a:t>
            </a:r>
          </a:p>
          <a:p>
            <a:pPr lvl="1"/>
            <a:endParaRPr lang="en-US" b="1" dirty="0"/>
          </a:p>
          <a:p>
            <a:r>
              <a:rPr lang="fr-FR" b="1" dirty="0"/>
              <a:t>Dépenses de fonctionnement</a:t>
            </a:r>
            <a:r>
              <a:rPr lang="fr-FR" dirty="0"/>
              <a:t> </a:t>
            </a:r>
          </a:p>
          <a:p>
            <a:pPr lvl="1"/>
            <a:r>
              <a:rPr lang="fr-FR" sz="2400" dirty="0"/>
              <a:t>Achats de services ou produits selon les besoins.</a:t>
            </a:r>
          </a:p>
          <a:p>
            <a:pPr lvl="1"/>
            <a:r>
              <a:rPr lang="fr-FR" sz="2400" dirty="0"/>
              <a:t>Facturation immédiate.</a:t>
            </a:r>
          </a:p>
          <a:p>
            <a:pPr lvl="1"/>
            <a:r>
              <a:rPr lang="fr-FR" sz="2400" dirty="0"/>
              <a:t>Déduction fiscale des dépenses au titre de l’année où vous les avez engagées.</a:t>
            </a:r>
          </a:p>
          <a:p>
            <a:pPr lvl="1"/>
            <a:r>
              <a:rPr lang="fr-FR" sz="2400" dirty="0"/>
              <a:t>Aucun coût initial, paiement à l’utilisation.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653978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Pour plus d’informations sur les mises à jour Azure, rendez-vous sur </a:t>
            </a:r>
            <a:r>
              <a:rPr lang="fr-FR" dirty="0"/>
              <a:t>https://azure.microsoft.com/fr-fr/updates/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4759440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Modifiez la page de titre pour qu’elle contienne AZ-900T00 ou AZ-900T01.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44039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2000" b="0" i="0" dirty="0">
                <a:latin typeface="Segoe UI" panose="020B0502040204020203" pitchFamily="34" charset="0"/>
              </a:rPr>
              <a:t>Ce modèle basé sur la consommation offre de nombreux avantages, notamment :</a:t>
            </a:r>
          </a:p>
          <a:p>
            <a:pPr algn="l">
              <a:buFont typeface="Arial" panose="020B0604020202020204" pitchFamily="34" charset="0"/>
              <a:buChar char="•"/>
            </a:pPr>
            <a:r>
              <a:rPr lang="fr-FR" sz="2000" b="0" i="0" dirty="0">
                <a:latin typeface="Segoe UI" panose="020B0502040204020203" pitchFamily="34" charset="0"/>
              </a:rPr>
              <a:t>Pas de coût initial.</a:t>
            </a:r>
          </a:p>
          <a:p>
            <a:pPr algn="l">
              <a:buFont typeface="Arial" panose="020B0604020202020204" pitchFamily="34" charset="0"/>
              <a:buChar char="•"/>
            </a:pPr>
            <a:r>
              <a:rPr lang="fr-FR" sz="2000" b="0" i="0" dirty="0">
                <a:latin typeface="Segoe UI" panose="020B0502040204020203" pitchFamily="34" charset="0"/>
              </a:rPr>
              <a:t>Pas besoin d’acheter et de gérer une infrastructure coûteuse qui peut ou non être utilisée à plein.</a:t>
            </a:r>
          </a:p>
          <a:p>
            <a:pPr algn="l">
              <a:buFont typeface="Arial" panose="020B0604020202020204" pitchFamily="34" charset="0"/>
              <a:buChar char="•"/>
            </a:pPr>
            <a:r>
              <a:rPr lang="fr-FR" sz="2000" b="0" i="0" dirty="0">
                <a:latin typeface="Segoe UI" panose="020B0502040204020203" pitchFamily="34" charset="0"/>
              </a:rPr>
              <a:t>Possibilité de payer pour des ressources supplémentaires quand elles sont nécessaires.</a:t>
            </a:r>
          </a:p>
          <a:p>
            <a:pPr algn="l">
              <a:buFont typeface="Arial" panose="020B0604020202020204" pitchFamily="34" charset="0"/>
              <a:buChar char="•"/>
            </a:pPr>
            <a:r>
              <a:rPr lang="fr-FR" sz="2000" b="0" i="0" dirty="0">
                <a:latin typeface="Segoe UI" panose="020B0502040204020203" pitchFamily="34" charset="0"/>
              </a:rPr>
              <a:t>Possibilité de cesser de payer pour les ressources qui ne sont plus nécessaires.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41458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80981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Semilight" panose="020B0402040204020203" pitchFamily="34" charset="0"/>
                <a:ea typeface="+mn-ea"/>
                <a:cs typeface="Segoe UI Semilight" panose="020B0402040204020203" pitchFamily="34" charset="0"/>
              </a:rPr>
              <a:t>Si vous souhaitez en savoir plus sur IaaS, visitez la page </a:t>
            </a:r>
            <a:r>
              <a:rPr lang="fr-FR" sz="900" u="sng" dirty="0"/>
              <a:t>https://azure.microsoft.com/fr-fr/overview/what-is-iaas/ </a:t>
            </a:r>
          </a:p>
          <a:p>
            <a:endParaRPr lang="en-IE" sz="900" u="sng"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fr-FR" sz="2400" dirty="0">
                <a:latin typeface="Segoe UI Semilight" panose="020B0402040204020203" pitchFamily="34" charset="0"/>
                <a:cs typeface="Segoe UI Semilight" panose="020B0402040204020203" pitchFamily="34" charset="0"/>
              </a:rPr>
              <a:t>Catégorie de services de cloud </a:t>
            </a:r>
            <a:r>
              <a:rPr lang="fr-FR" sz="2400" dirty="0" err="1">
                <a:latin typeface="Segoe UI Semilight" panose="020B0402040204020203" pitchFamily="34" charset="0"/>
                <a:cs typeface="Segoe UI Semilight" panose="020B0402040204020203" pitchFamily="34" charset="0"/>
              </a:rPr>
              <a:t>computing</a:t>
            </a:r>
            <a:r>
              <a:rPr lang="fr-FR" sz="2400" dirty="0">
                <a:latin typeface="Segoe UI Semilight" panose="020B0402040204020203" pitchFamily="34" charset="0"/>
                <a:cs typeface="Segoe UI Semilight" panose="020B0402040204020203" pitchFamily="34" charset="0"/>
              </a:rPr>
              <a:t> les plus élémentaires.</a:t>
            </a:r>
          </a:p>
          <a:p>
            <a:pPr marL="342900" indent="-342900">
              <a:buFont typeface="Arial" panose="020B0604020202020204" pitchFamily="34" charset="0"/>
              <a:buChar char="•"/>
            </a:pPr>
            <a:r>
              <a:rPr lang="fr-FR" sz="2400" dirty="0">
                <a:latin typeface="Segoe UI Semilight" panose="020B0402040204020203" pitchFamily="34" charset="0"/>
                <a:cs typeface="Segoe UI Semilight" panose="020B0402040204020203" pitchFamily="34" charset="0"/>
              </a:rPr>
              <a:t>Créez une infrastructure informatique sur la base du paiement à l’utilisation en louant des serveurs, des machines virtuelles, du stockage, des réseaux et des systèmes d’exploitation auprès d’un fournisseur cloud.</a:t>
            </a:r>
          </a:p>
          <a:p>
            <a:pPr marL="342900" indent="-342900">
              <a:buFont typeface="Arial" panose="020B0604020202020204" pitchFamily="34" charset="0"/>
              <a:buChar char="•"/>
            </a:pPr>
            <a:r>
              <a:rPr lang="fr-FR" sz="2400" dirty="0">
                <a:latin typeface="Segoe UI Semilight" panose="020B0402040204020203" pitchFamily="34" charset="0"/>
                <a:cs typeface="Segoe UI Semilight" panose="020B0402040204020203" pitchFamily="34" charset="0"/>
              </a:rPr>
              <a:t>Il s’agit d’une infrastructure informatique instantanée, approvisionnée et gérée sur Internet.</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6784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Semilight" panose="020B0402040204020203" pitchFamily="34" charset="0"/>
                <a:ea typeface="+mn-ea"/>
                <a:cs typeface="Segoe UI Semilight" panose="020B0402040204020203" pitchFamily="34" charset="0"/>
              </a:rPr>
              <a:t>Si vous souhaitez en savoir plus sur le PaaS, veuillez consulter la page </a:t>
            </a:r>
            <a:r>
              <a:rPr lang="fr-FR" sz="900" u="sng" dirty="0"/>
              <a:t>https://azure.microsoft.com/fr-fr/overview/what-is-paas/</a:t>
            </a:r>
          </a:p>
          <a:p>
            <a:endParaRPr lang="en-IE" sz="900" u="sng" dirty="0"/>
          </a:p>
          <a:p>
            <a:pPr marL="342900" indent="-342900">
              <a:buFont typeface="Arial" panose="020B0604020202020204" pitchFamily="34" charset="0"/>
              <a:buChar char="•"/>
            </a:pPr>
            <a:r>
              <a:rPr lang="fr-FR" sz="2400" dirty="0">
                <a:latin typeface="Segoe UI Semilight" panose="020B0402040204020203" pitchFamily="34" charset="0"/>
                <a:cs typeface="Segoe UI Semilight" panose="020B0402040204020203" pitchFamily="34" charset="0"/>
              </a:rPr>
              <a:t>Fournit un environnement pour la création, le test et le déploiement d’applications logicielles. </a:t>
            </a:r>
          </a:p>
          <a:p>
            <a:pPr marL="342900" indent="-342900">
              <a:buFont typeface="Arial" panose="020B0604020202020204" pitchFamily="34" charset="0"/>
              <a:buChar char="•"/>
            </a:pPr>
            <a:r>
              <a:rPr lang="fr-FR" sz="2400" dirty="0">
                <a:latin typeface="Segoe UI Semilight" panose="020B0402040204020203" pitchFamily="34" charset="0"/>
                <a:cs typeface="Segoe UI Semilight" panose="020B0402040204020203" pitchFamily="34" charset="0"/>
              </a:rPr>
              <a:t>Permet de créer rapidement des applications, sans se soucier de la gestion de l’infrastructure sous-jacente.</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13822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dirty="0">
                <a:solidFill>
                  <a:schemeClr val="tx1"/>
                </a:solidFill>
                <a:latin typeface="Segoe UI Semilight" panose="020B0402040204020203" pitchFamily="34" charset="0"/>
                <a:ea typeface="+mn-ea"/>
                <a:cs typeface="Segoe UI Semilight" panose="020B0402040204020203" pitchFamily="34" charset="0"/>
              </a:rPr>
              <a:t>Scénarios d’utilisation courants :</a:t>
            </a:r>
          </a:p>
          <a:p>
            <a:pPr marL="171450" indent="-171450">
              <a:buFont typeface="Arial" panose="020B0604020202020204" pitchFamily="34" charset="0"/>
              <a:buChar char="•"/>
            </a:pPr>
            <a:r>
              <a:rPr lang="fr-FR" sz="900" b="0" i="0" u="none" strike="noStrike" dirty="0">
                <a:solidFill>
                  <a:schemeClr val="tx1"/>
                </a:solidFill>
                <a:latin typeface="Segoe UI Semilight" panose="020B0402040204020203" pitchFamily="34" charset="0"/>
                <a:ea typeface="+mn-ea"/>
                <a:cs typeface="Segoe UI Semilight" panose="020B0402040204020203" pitchFamily="34" charset="0"/>
              </a:rPr>
              <a:t>Les exemples de services Microsoft SaaS incluent Microsoft Office 365, Skype et Microsoft Dynamics CRM Online.</a:t>
            </a:r>
          </a:p>
          <a:p>
            <a:endParaRPr lang="en-US" sz="900" dirty="0">
              <a:latin typeface="Segoe UI Semilight" panose="020B0402040204020203" pitchFamily="34" charset="0"/>
              <a:cs typeface="Segoe UI Semilight" panose="020B0402040204020203" pitchFamily="34" charset="0"/>
            </a:endParaRPr>
          </a:p>
          <a:p>
            <a:r>
              <a:rPr lang="fr-FR" sz="900" b="0" i="0" u="none" strike="noStrike" dirty="0">
                <a:solidFill>
                  <a:schemeClr val="tx1"/>
                </a:solidFill>
                <a:latin typeface="Segoe UI Semilight" panose="020B0402040204020203" pitchFamily="34" charset="0"/>
                <a:ea typeface="+mn-ea"/>
                <a:cs typeface="Segoe UI Semilight" panose="020B0402040204020203" pitchFamily="34" charset="0"/>
              </a:rPr>
              <a:t>Si vous souhaitez en savoir plus sur SaaS, consultez la page </a:t>
            </a:r>
            <a:r>
              <a:rPr lang="fr-FR" sz="900" u="sng" dirty="0"/>
              <a:t>https://azure.microsoft.com/fr-fr/overview/what-is-saas/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9123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a:t>La diapositive contient uniquement certains des points de discussion de comparaison du service cloud.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4169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IaaS, PaaS et SaaS ont des sujets dédiés, bientôt disponibles.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84474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2000" b="1" i="0" dirty="0">
                <a:solidFill>
                  <a:srgbClr val="1A1A1F"/>
                </a:solidFill>
                <a:latin typeface="Segoe UI" panose="020B0502040204020203" pitchFamily="34" charset="0"/>
              </a:rPr>
              <a:t>Qu’est-ce que l’informatique </a:t>
            </a:r>
            <a:r>
              <a:rPr lang="fr-FR" sz="2000" b="1" i="0" dirty="0" err="1">
                <a:solidFill>
                  <a:srgbClr val="1A1A1F"/>
                </a:solidFill>
                <a:latin typeface="Segoe UI" panose="020B0502040204020203" pitchFamily="34" charset="0"/>
              </a:rPr>
              <a:t>serverless</a:t>
            </a:r>
            <a:r>
              <a:rPr lang="fr-FR" sz="2000" b="1" i="0" dirty="0">
                <a:solidFill>
                  <a:srgbClr val="1A1A1F"/>
                </a:solidFill>
                <a:latin typeface="Segoe UI" panose="020B0502040204020203" pitchFamily="34" charset="0"/>
              </a:rPr>
              <a:t> ?</a:t>
            </a:r>
          </a:p>
          <a:p>
            <a:pPr algn="l"/>
            <a:r>
              <a:rPr lang="fr-FR" sz="2000" b="0" i="0" dirty="0">
                <a:solidFill>
                  <a:srgbClr val="4C4C51"/>
                </a:solidFill>
                <a:latin typeface="Segoe UI" panose="020B0502040204020203" pitchFamily="34" charset="0"/>
              </a:rPr>
              <a:t>L’informatique </a:t>
            </a:r>
            <a:r>
              <a:rPr lang="fr-FR" sz="2000" b="0" i="0" dirty="0" err="1">
                <a:solidFill>
                  <a:srgbClr val="4C4C51"/>
                </a:solidFill>
                <a:latin typeface="Segoe UI" panose="020B0502040204020203" pitchFamily="34" charset="0"/>
              </a:rPr>
              <a:t>serverless</a:t>
            </a:r>
            <a:r>
              <a:rPr lang="fr-FR" sz="2000" b="0" i="0" dirty="0">
                <a:solidFill>
                  <a:srgbClr val="4C4C51"/>
                </a:solidFill>
                <a:latin typeface="Segoe UI" panose="020B0502040204020203" pitchFamily="34" charset="0"/>
              </a:rPr>
              <a:t> permet aux développeurs de créer des applications plus rapidement en leur évitant d’avoir à gérer l’infrastructure. Avec des applications </a:t>
            </a:r>
            <a:r>
              <a:rPr lang="fr-FR" sz="2000" b="0" i="0" dirty="0" err="1">
                <a:solidFill>
                  <a:srgbClr val="4C4C51"/>
                </a:solidFill>
                <a:latin typeface="Segoe UI" panose="020B0502040204020203" pitchFamily="34" charset="0"/>
              </a:rPr>
              <a:t>serverless</a:t>
            </a:r>
            <a:r>
              <a:rPr lang="fr-FR" sz="2000" b="0" i="0" dirty="0">
                <a:solidFill>
                  <a:srgbClr val="4C4C51"/>
                </a:solidFill>
                <a:latin typeface="Segoe UI" panose="020B0502040204020203" pitchFamily="34" charset="0"/>
              </a:rPr>
              <a:t>, le fournisseur de services cloud provisionne, met à l’échelle et gère automatiquement l’infrastructure nécessaire pour exécuter le code.</a:t>
            </a:r>
          </a:p>
          <a:p>
            <a:pPr algn="l"/>
            <a:r>
              <a:rPr lang="fr-FR" sz="2000" b="0" i="0" dirty="0">
                <a:solidFill>
                  <a:srgbClr val="4C4C51"/>
                </a:solidFill>
                <a:latin typeface="Segoe UI" panose="020B0502040204020203" pitchFamily="34" charset="0"/>
              </a:rPr>
              <a:t>Pour comprendre la définition de l’informatique </a:t>
            </a:r>
            <a:r>
              <a:rPr lang="fr-FR" sz="2000" b="0" i="0" dirty="0" err="1">
                <a:solidFill>
                  <a:srgbClr val="4C4C51"/>
                </a:solidFill>
                <a:latin typeface="Segoe UI" panose="020B0502040204020203" pitchFamily="34" charset="0"/>
              </a:rPr>
              <a:t>serverless</a:t>
            </a:r>
            <a:r>
              <a:rPr lang="fr-FR" sz="2000" b="0" i="0" dirty="0">
                <a:solidFill>
                  <a:srgbClr val="4C4C51"/>
                </a:solidFill>
                <a:latin typeface="Segoe UI" panose="020B0502040204020203" pitchFamily="34" charset="0"/>
              </a:rPr>
              <a:t>, gardez à l’esprit ce point important : des serveurs continuent d’exécuter le code. Le mot « </a:t>
            </a:r>
            <a:r>
              <a:rPr lang="fr-FR" sz="2000" b="0" i="0" dirty="0" err="1">
                <a:solidFill>
                  <a:srgbClr val="4C4C51"/>
                </a:solidFill>
                <a:latin typeface="Segoe UI" panose="020B0502040204020203" pitchFamily="34" charset="0"/>
              </a:rPr>
              <a:t>serverless</a:t>
            </a:r>
            <a:r>
              <a:rPr lang="fr-FR" sz="2000" b="0" i="0" dirty="0">
                <a:solidFill>
                  <a:srgbClr val="4C4C51"/>
                </a:solidFill>
                <a:latin typeface="Segoe UI" panose="020B0502040204020203" pitchFamily="34" charset="0"/>
              </a:rPr>
              <a:t> » (sans serveur) s’explique par le fait que les tâches associées au provisionnement et à la gestion de l’infrastructure sont invisibles pour le développeur. Cette approche permet aux développeurs de plus se concentrer sur la logique métier et de valoriser l’activité principale de l’entreprise. L’informatique </a:t>
            </a:r>
            <a:r>
              <a:rPr lang="fr-FR" sz="2000" b="0" i="0" dirty="0" err="1">
                <a:solidFill>
                  <a:srgbClr val="4C4C51"/>
                </a:solidFill>
                <a:latin typeface="Segoe UI" panose="020B0502040204020203" pitchFamily="34" charset="0"/>
              </a:rPr>
              <a:t>serverless</a:t>
            </a:r>
            <a:r>
              <a:rPr lang="fr-FR" sz="2000" b="0" i="0" dirty="0">
                <a:solidFill>
                  <a:srgbClr val="4C4C51"/>
                </a:solidFill>
                <a:latin typeface="Segoe UI" panose="020B0502040204020203" pitchFamily="34" charset="0"/>
              </a:rPr>
              <a:t> aide les équipes à accroître leur productivité et à mettre les produits sur le marché plus rapidement, et elle permet aux organisations de mieux optimiser les ressources et de rester concentrées sur l’innovation.</a:t>
            </a:r>
          </a:p>
          <a:p>
            <a:endParaRPr lang="en-IE" sz="900" b="1"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a:t>
            </a:r>
            <a:r>
              <a:rPr lang="fr-FR" sz="900" b="1" i="0" u="none" strike="noStrike" dirty="0" err="1">
                <a:solidFill>
                  <a:schemeClr val="tx1"/>
                </a:solidFill>
                <a:latin typeface="Segoe UI Light" pitchFamily="34" charset="0"/>
                <a:ea typeface="+mn-ea"/>
                <a:cs typeface="+mn-cs"/>
              </a:rPr>
              <a:t>Functions</a:t>
            </a:r>
            <a:r>
              <a:rPr lang="fr-FR" sz="900" b="1" i="0" u="none" strike="noStrike" dirty="0">
                <a:solidFill>
                  <a:schemeClr val="tx1"/>
                </a:solidFill>
                <a:latin typeface="Segoe UI Light" pitchFamily="34" charset="0"/>
                <a:ea typeface="+mn-ea"/>
                <a:cs typeface="+mn-cs"/>
              </a:rPr>
              <a:t> : </a:t>
            </a:r>
            <a:r>
              <a:rPr lang="fr-FR" sz="900" b="0" i="0" u="none" strike="noStrike" dirty="0">
                <a:solidFill>
                  <a:schemeClr val="tx1"/>
                </a:solidFill>
                <a:latin typeface="Segoe UI Light" pitchFamily="34" charset="0"/>
                <a:ea typeface="+mn-ea"/>
                <a:cs typeface="+mn-cs"/>
              </a:rPr>
              <a:t>https://docs.microsoft.com/fr-fr/azure/azure-functions/ </a:t>
            </a:r>
          </a:p>
          <a:p>
            <a:r>
              <a:rPr lang="fr-FR" sz="900" b="1" i="0" u="none" strike="noStrike" dirty="0">
                <a:solidFill>
                  <a:schemeClr val="tx1"/>
                </a:solidFill>
                <a:latin typeface="Segoe UI Light" pitchFamily="34" charset="0"/>
                <a:ea typeface="+mn-ea"/>
                <a:cs typeface="+mn-cs"/>
              </a:rPr>
              <a:t>Azure Logic Apps : </a:t>
            </a:r>
            <a:r>
              <a:rPr lang="fr-FR" sz="900" u="sng" dirty="0"/>
              <a:t>https://docs.microsoft.com/fr-fr/azure/logic-apps/ </a:t>
            </a:r>
          </a:p>
          <a:p>
            <a:r>
              <a:rPr lang="fr-FR" sz="900" b="1" i="0" u="none" strike="noStrike" dirty="0">
                <a:solidFill>
                  <a:schemeClr val="tx1"/>
                </a:solidFill>
                <a:latin typeface="Segoe UI Light" pitchFamily="34" charset="0"/>
                <a:ea typeface="+mn-ea"/>
                <a:cs typeface="+mn-cs"/>
              </a:rPr>
              <a:t>Azure Event </a:t>
            </a:r>
            <a:r>
              <a:rPr lang="fr-FR" sz="900" b="1" i="0" u="none" strike="noStrike" dirty="0" err="1">
                <a:solidFill>
                  <a:schemeClr val="tx1"/>
                </a:solidFill>
                <a:latin typeface="Segoe UI Light" pitchFamily="34" charset="0"/>
                <a:ea typeface="+mn-ea"/>
                <a:cs typeface="+mn-cs"/>
              </a:rPr>
              <a:t>Grid</a:t>
            </a:r>
            <a:r>
              <a:rPr lang="fr-FR" sz="900" b="1" i="0" u="none" strike="noStrike" dirty="0">
                <a:solidFill>
                  <a:schemeClr val="tx1"/>
                </a:solidFill>
                <a:latin typeface="Segoe UI Light" pitchFamily="34" charset="0"/>
                <a:ea typeface="+mn-ea"/>
                <a:cs typeface="+mn-cs"/>
              </a:rPr>
              <a:t> : </a:t>
            </a:r>
            <a:r>
              <a:rPr lang="fr-FR" sz="900" u="sng" dirty="0"/>
              <a:t>https://docs.microsoft.com/fr-fr/azure/event-grid/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Remarque</a:t>
            </a:r>
            <a:r>
              <a:rPr lang="fr-FR" sz="900" dirty="0">
                <a:solidFill>
                  <a:schemeClr val="tx1"/>
                </a:solidFill>
                <a:latin typeface="Segoe UI Light" pitchFamily="34" charset="0"/>
                <a:ea typeface="+mn-ea"/>
                <a:cs typeface="+mn-cs"/>
              </a:rPr>
              <a:t> : Pour plus de détails sur les services </a:t>
            </a:r>
            <a:r>
              <a:rPr lang="fr-FR" sz="900" dirty="0" err="1">
                <a:solidFill>
                  <a:schemeClr val="tx1"/>
                </a:solidFill>
                <a:latin typeface="Segoe UI Light" pitchFamily="34" charset="0"/>
                <a:ea typeface="+mn-ea"/>
                <a:cs typeface="+mn-cs"/>
              </a:rPr>
              <a:t>serverless</a:t>
            </a:r>
            <a:r>
              <a:rPr lang="fr-FR" sz="900" dirty="0">
                <a:solidFill>
                  <a:schemeClr val="tx1"/>
                </a:solidFill>
                <a:latin typeface="Segoe UI Light" pitchFamily="34" charset="0"/>
                <a:ea typeface="+mn-ea"/>
                <a:cs typeface="+mn-cs"/>
              </a:rPr>
              <a:t> disponibles avec Azure, consultez </a:t>
            </a:r>
            <a:r>
              <a:rPr lang="fr-FR" sz="900" u="sng" dirty="0"/>
              <a:t>https://azure.microsoft.com/fr-fr/solutions/serverless/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Ajustez la couverture pour AZ-900T00 ou AZ-900T01.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87002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27399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Arial" panose="020B0604020202020204" pitchFamily="34" charset="0"/>
              <a:buChar char="•"/>
            </a:pPr>
            <a:r>
              <a:rPr lang="fr-FR" sz="2400">
                <a:latin typeface="Segoe UI Semilight"/>
                <a:cs typeface="Segoe UI Semilight"/>
              </a:rPr>
              <a:t>Une région représente un ensemble de centres de données.</a:t>
            </a:r>
          </a:p>
          <a:p>
            <a:pPr marL="225425" indent="-225425">
              <a:buFont typeface="Arial" panose="020B0604020202020204" pitchFamily="34" charset="0"/>
              <a:buChar char="•"/>
            </a:pPr>
            <a:r>
              <a:rPr lang="fr-FR" sz="2400"/>
              <a:t>Offre flexibilité et évolutivité.</a:t>
            </a:r>
          </a:p>
          <a:p>
            <a:pPr marL="225425" indent="-225425">
              <a:buFont typeface="Arial" panose="020B0604020202020204" pitchFamily="34" charset="0"/>
              <a:buChar char="•"/>
            </a:pPr>
            <a:r>
              <a:rPr lang="fr-FR" sz="2400"/>
              <a:t>Préserve la résidence des données.</a:t>
            </a:r>
          </a:p>
          <a:p>
            <a:pPr marL="225425" indent="-225425">
              <a:buFont typeface="Arial" panose="020B0604020202020204" pitchFamily="34" charset="0"/>
              <a:buChar char="•"/>
            </a:pPr>
            <a:r>
              <a:rPr lang="fr-FR" sz="2400"/>
              <a:t>Sélectionnez des régions proches de vos utilisateurs.</a:t>
            </a:r>
          </a:p>
          <a:p>
            <a:pPr marL="225425" indent="-225425">
              <a:buFont typeface="Arial" panose="020B0604020202020204" pitchFamily="34" charset="0"/>
              <a:buChar char="•"/>
            </a:pPr>
            <a:r>
              <a:rPr lang="fr-FR" sz="2400">
                <a:latin typeface="Segoe UI Semilight"/>
                <a:cs typeface="Segoe UI Semilight"/>
              </a:rPr>
              <a:t>Soyez conscient de la disponibilité du déploiement de la région.</a:t>
            </a:r>
          </a:p>
          <a:p>
            <a:pPr marL="225425" indent="-225425">
              <a:buFont typeface="Arial" panose="020B0604020202020204" pitchFamily="34" charset="0"/>
              <a:buChar char="•"/>
            </a:pPr>
            <a:r>
              <a:rPr lang="fr-FR" sz="2400">
                <a:latin typeface="Segoe UI Semilight"/>
                <a:cs typeface="Segoe UI Semilight"/>
              </a:rPr>
              <a:t>Il existe des services mondiaux indépendants de leur région.</a:t>
            </a: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a:solidFill>
                  <a:schemeClr val="tx1"/>
                </a:solidFill>
                <a:latin typeface="Segoe UI Light" pitchFamily="34" charset="0"/>
                <a:ea typeface="+mn-ea"/>
                <a:cs typeface="+mn-cs"/>
              </a:rPr>
              <a:t>Une liste des régions et de leurs emplacements est disponible sur </a:t>
            </a:r>
            <a:r>
              <a:rPr lang="fr-FR" sz="900" u="sng"/>
              <a:t>https://azure.microsoft.com/fr-fr/global-infrastructure/locations/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953405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195" indent="-290195">
              <a:buFont typeface="Arial" panose="020B0604020202020204" pitchFamily="34" charset="0"/>
              <a:buChar char="•"/>
            </a:pPr>
            <a:r>
              <a:rPr lang="fr-FR" sz="900" dirty="0"/>
              <a:t>Chaque région Azure est jumelée à une autre région.</a:t>
            </a:r>
          </a:p>
          <a:p>
            <a:pPr marL="290195" indent="-290195">
              <a:buFont typeface="Arial" panose="020B0604020202020204" pitchFamily="34" charset="0"/>
              <a:buChar char="•"/>
            </a:pPr>
            <a:r>
              <a:rPr lang="fr-FR" sz="900" dirty="0"/>
              <a:t>Azure recommande une distance d’au moins 500 kilomètres séparant les centres de données dans une paire régionale.</a:t>
            </a:r>
          </a:p>
          <a:p>
            <a:pPr marL="290195" indent="-290195">
              <a:buFont typeface="Arial" panose="020B0604020202020204" pitchFamily="34" charset="0"/>
              <a:buChar char="•"/>
            </a:pPr>
            <a:r>
              <a:rPr lang="fr-FR" sz="900" dirty="0"/>
              <a:t>Certains services fournissent une réplication automatique vers la région jumelée.</a:t>
            </a:r>
          </a:p>
          <a:p>
            <a:pPr marL="290195" indent="-290195">
              <a:buFont typeface="Arial" panose="020B0604020202020204" pitchFamily="34" charset="0"/>
              <a:buChar char="•"/>
            </a:pPr>
            <a:r>
              <a:rPr lang="fr-FR" sz="900" dirty="0"/>
              <a:t>En cas de panne, la récupération d’une région par paire reçoit la priorité.</a:t>
            </a:r>
          </a:p>
          <a:p>
            <a:pPr marL="290195" indent="-290195">
              <a:buFont typeface="Arial" panose="020B0604020202020204" pitchFamily="34" charset="0"/>
              <a:buChar char="•"/>
            </a:pPr>
            <a:r>
              <a:rPr lang="fr-FR" sz="900" dirty="0"/>
              <a:t>Les mises à jour du système Azure sont déployées dans les régions jumelées de manière séquentielle (pas en même temps).</a:t>
            </a:r>
          </a:p>
          <a:p>
            <a:endParaRPr lang="en-IE" sz="900" dirty="0"/>
          </a:p>
          <a:p>
            <a:r>
              <a:rPr lang="fr-FR" sz="900" dirty="0"/>
              <a:t>Liste des géographies, régions, paires régionales et autres détails https://azure.microsoft.com/fr-fr/global-infrastructure/geographies/</a:t>
            </a:r>
          </a:p>
          <a:p>
            <a:r>
              <a:rPr lang="fr-FR" sz="900" dirty="0"/>
              <a:t>Une liste complète des paires régionales est disponible sur </a:t>
            </a:r>
            <a:r>
              <a:rPr lang="fr-FR" sz="900" u="sng" dirty="0"/>
              <a:t>https://docs.microsoft.com/fr-fr/azure/best-practices-availability-paired-regions#what-are-paired-regions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4814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0" i="0" u="none" strike="noStrike" dirty="0">
                <a:solidFill>
                  <a:schemeClr val="tx1"/>
                </a:solidFill>
                <a:latin typeface="Segoe UI Light" pitchFamily="34" charset="0"/>
                <a:ea typeface="+mn-ea"/>
                <a:cs typeface="+mn-cs"/>
              </a:rPr>
              <a:t>Une liste des emplacements géographiques est à votre disposition ici : </a:t>
            </a:r>
            <a:r>
              <a:rPr lang="fr-FR" u="sng" dirty="0"/>
              <a:t>https://azure.microsoft.com/fr-fr/global-infrastructure/geographies/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29614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Cette diapositive présente les prochains sujets abordés. Vous pouvez également utiliser la dernière diapositive du cours pour réviser.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fr-FR" sz="400" b="0" i="0" u="none" strike="noStrike" cap="none" normalizeH="0" baseline="0" noProof="0" dirty="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1/25/2024 8:29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988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fr-FR" sz="2800" dirty="0"/>
              <a:t>Emplacements physiquement séparés dans une région Azure.</a:t>
            </a:r>
          </a:p>
          <a:p>
            <a:pPr marL="457200" indent="-457200">
              <a:buFont typeface="Arial" panose="020B0604020202020204" pitchFamily="34" charset="0"/>
              <a:buChar char="•"/>
            </a:pPr>
            <a:r>
              <a:rPr lang="fr-FR" sz="2800" dirty="0"/>
              <a:t>Améliore les groupes à haute disponibilité</a:t>
            </a:r>
          </a:p>
          <a:p>
            <a:pPr marL="457200" indent="-457200">
              <a:buFont typeface="Arial" panose="020B0604020202020204" pitchFamily="34" charset="0"/>
              <a:buChar char="•"/>
            </a:pPr>
            <a:r>
              <a:rPr lang="fr-FR" sz="2800" dirty="0"/>
              <a:t>Comprend un ou plusieurs centres de données, équipés d’une alimentation, d’un système de refroidissement et d’une mise en réseau indépendants. </a:t>
            </a:r>
          </a:p>
          <a:p>
            <a:pPr marL="457200" indent="-457200">
              <a:buFont typeface="Arial" panose="020B0604020202020204" pitchFamily="34" charset="0"/>
              <a:buChar char="•"/>
            </a:pPr>
            <a:r>
              <a:rPr lang="fr-FR" sz="2800" dirty="0"/>
              <a:t>Agit comme un isolant.</a:t>
            </a:r>
          </a:p>
          <a:p>
            <a:pPr marL="457200" indent="-457200">
              <a:buFont typeface="Arial" panose="020B0604020202020204" pitchFamily="34" charset="0"/>
              <a:buChar char="•"/>
            </a:pPr>
            <a:r>
              <a:rPr lang="fr-FR" sz="2800" dirty="0"/>
              <a:t>Si une zone de disponibilité tombe en panne, l’autre continue à fonctionner.</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Pour plus de détails sur les zones de disponibilité dans Azure, consultez </a:t>
            </a:r>
            <a:r>
              <a:rPr lang="fr-FR" sz="900" u="sng" dirty="0"/>
              <a:t>https://docs.microsoft.com/fr-fr/azure/availability-zones/az-overview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7338" indent="-287338">
              <a:buFont typeface="Arial" panose="020B0604020202020204" pitchFamily="34" charset="0"/>
              <a:buChar char="•"/>
            </a:pPr>
            <a:r>
              <a:rPr lang="fr-FR" sz="1800" dirty="0"/>
              <a:t>Conteneurs pour plusieurs ressources partageant le même cycle de vie. </a:t>
            </a:r>
          </a:p>
          <a:p>
            <a:pPr marL="287338" indent="-287338">
              <a:buFont typeface="Arial" panose="020B0604020202020204" pitchFamily="34" charset="0"/>
              <a:buChar char="•"/>
            </a:pPr>
            <a:r>
              <a:rPr lang="fr-FR" sz="1800" dirty="0"/>
              <a:t>Regroupe les ressources en une seule unité gérable.</a:t>
            </a:r>
          </a:p>
          <a:p>
            <a:pPr marL="287338" indent="-287338">
              <a:buFont typeface="Arial" panose="020B0604020202020204" pitchFamily="34" charset="0"/>
              <a:buChar char="•"/>
            </a:pPr>
            <a:r>
              <a:rPr lang="fr-FR" sz="1800" dirty="0"/>
              <a:t>Chaque ressource Azure doit exister dans un (et un seul) groupe de ressources.</a:t>
            </a:r>
          </a:p>
          <a:p>
            <a:pPr marL="287338" indent="-287338">
              <a:buFont typeface="Arial" panose="020B0604020202020204" pitchFamily="34" charset="0"/>
              <a:buChar char="•"/>
            </a:pPr>
            <a:r>
              <a:rPr lang="fr-FR" sz="1800" dirty="0"/>
              <a:t>Sécurisé au niveau du groupe de ressources</a:t>
            </a:r>
            <a:br>
              <a:rPr lang="fr-FR" sz="1800" dirty="0"/>
            </a:br>
            <a:r>
              <a:rPr lang="fr-FR" sz="1800" dirty="0"/>
              <a:t>(ou de la ressource) à l’aide du contrôle d’accès en fonction du rôle ou RBAC (</a:t>
            </a:r>
            <a:r>
              <a:rPr lang="fr-FR" sz="1800" dirty="0" err="1"/>
              <a:t>Role-Based</a:t>
            </a:r>
            <a:r>
              <a:rPr lang="fr-FR" sz="1800" dirty="0"/>
              <a:t> Access Control).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fr-FR" dirty="0"/>
              <a:t>Fournissez une couche de gestion qui vous permet de créer, mettre à jour et supprimer des ressources dans votre abonnement Azure.</a:t>
            </a:r>
          </a:p>
          <a:p>
            <a:pPr marL="457200" indent="-457200">
              <a:buFont typeface="Arial" panose="020B0604020202020204" pitchFamily="34" charset="0"/>
              <a:buChar char="•"/>
            </a:pPr>
            <a:r>
              <a:rPr lang="fr-FR" dirty="0"/>
              <a:t>Créez, configurez, gérez et supprimez des ressources et des groupes de ressources.</a:t>
            </a:r>
          </a:p>
          <a:p>
            <a:pPr marL="457200" indent="-457200">
              <a:buFont typeface="Arial" panose="020B0604020202020204" pitchFamily="34" charset="0"/>
              <a:buChar char="•"/>
            </a:pPr>
            <a:r>
              <a:rPr lang="fr-FR" dirty="0"/>
              <a:t>Organisez les ressources.</a:t>
            </a:r>
          </a:p>
          <a:p>
            <a:pPr marL="457200" indent="-457200">
              <a:buFont typeface="Arial" panose="020B0604020202020204" pitchFamily="34" charset="0"/>
              <a:buChar char="•"/>
            </a:pPr>
            <a:r>
              <a:rPr lang="fr-FR" dirty="0"/>
              <a:t>Contrôlez l’accès et les ressources.</a:t>
            </a:r>
          </a:p>
          <a:p>
            <a:pPr marL="457200" indent="-457200">
              <a:buFont typeface="Arial" panose="020B0604020202020204" pitchFamily="34" charset="0"/>
              <a:buChar char="•"/>
            </a:pPr>
            <a:r>
              <a:rPr lang="fr-FR" dirty="0"/>
              <a:t>Automatisez à l’aide de différents outils et SDK.</a:t>
            </a:r>
          </a:p>
          <a:p>
            <a:pPr marL="457200" indent="-457200">
              <a:buFont typeface="Arial" panose="020B0604020202020204" pitchFamily="34" charset="0"/>
              <a:buChar char="•"/>
            </a:pPr>
            <a:r>
              <a:rPr lang="fr-FR" sz="1000" dirty="0"/>
              <a:t>Stockez les dispositions dans des fichiers JSON.</a:t>
            </a:r>
          </a:p>
          <a:p>
            <a:endParaRPr lang="en-IE" dirty="0"/>
          </a:p>
          <a:p>
            <a:r>
              <a:rPr lang="fr-FR" dirty="0"/>
              <a:t>Vous pouvez afficher plus de détails à propos d’Azure Resource Manager à l’adresse </a:t>
            </a:r>
            <a:r>
              <a:rPr lang="fr-FR" u="sng" dirty="0"/>
              <a:t>https://docs.microsoft.com/fr-fr/azure/azure-resource-manager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dirty="0"/>
              <a:t>Un compte peut avoir un ou plusieurs abonnements.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fr-FR" sz="900" dirty="0">
                <a:solidFill>
                  <a:schemeClr val="tx1"/>
                </a:solidFill>
                <a:latin typeface="Segoe UI Light" pitchFamily="34" charset="0"/>
                <a:ea typeface="+mn-ea"/>
                <a:cs typeface="+mn-cs"/>
              </a:rPr>
              <a:t>Offres d’abonnement Azure - </a:t>
            </a:r>
            <a:r>
              <a:rPr lang="fr-FR" u="sng" dirty="0"/>
              <a:t>https://azure.microsoft.com/fr-fr/support/legal/offer-details/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Les groupes d’administration peuvent inclure plusieurs abonnements Azure.</a:t>
            </a:r>
          </a:p>
          <a:p>
            <a:r>
              <a:rPr lang="fr-FR" sz="2000" dirty="0"/>
              <a:t>Les abonnements héritent des conditions appliquées au groupe d’administration.</a:t>
            </a:r>
          </a:p>
          <a:p>
            <a:r>
              <a:rPr lang="fr-FR" sz="2000" dirty="0"/>
              <a:t>10 000 groupes d’administration peuvent être pris en charge dans un seul annuaire.</a:t>
            </a:r>
          </a:p>
          <a:p>
            <a:r>
              <a:rPr lang="fr-FR" sz="2000" dirty="0"/>
              <a:t>Une arborescence de groupes d’administration peut prendre en charge jusqu’à six niveaux de profondeur.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fr-FR" sz="800" b="1" dirty="0">
                <a:solidFill>
                  <a:schemeClr val="tx1"/>
                </a:solidFill>
                <a:latin typeface="Segoe UI Light" pitchFamily="34" charset="0"/>
                <a:ea typeface="+mn-ea"/>
                <a:cs typeface="+mn-cs"/>
              </a:rPr>
              <a:t>Groupes d’administration </a:t>
            </a:r>
            <a:r>
              <a:rPr lang="fr-FR" sz="800" dirty="0">
                <a:solidFill>
                  <a:schemeClr val="tx1"/>
                </a:solidFill>
                <a:latin typeface="Segoe UI Light" pitchFamily="34" charset="0"/>
                <a:ea typeface="+mn-ea"/>
                <a:cs typeface="+mn-cs"/>
              </a:rPr>
              <a:t>- </a:t>
            </a:r>
            <a:r>
              <a:rPr lang="fr-FR" sz="800" b="0" i="0" u="none" strike="noStrike" dirty="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https://docs.microsoft.com/fr-fr/azure/governance/management-groups/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83388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dirty="0">
                <a:latin typeface="+mn-lt"/>
              </a:rPr>
              <a:t>Le cloud </a:t>
            </a:r>
            <a:r>
              <a:rPr lang="fr-FR" dirty="0" err="1">
                <a:latin typeface="+mn-lt"/>
              </a:rPr>
              <a:t>computing</a:t>
            </a:r>
            <a:r>
              <a:rPr lang="fr-FR" dirty="0">
                <a:latin typeface="+mn-lt"/>
              </a:rPr>
              <a:t> est :</a:t>
            </a:r>
          </a:p>
          <a:p>
            <a:pPr marL="342900" indent="-342900">
              <a:buFont typeface="Arial" panose="020B0604020202020204" pitchFamily="34" charset="0"/>
              <a:buChar char="•"/>
            </a:pPr>
            <a:r>
              <a:rPr lang="fr-FR" dirty="0">
                <a:latin typeface="+mn-lt"/>
              </a:rPr>
              <a:t>Un modèle d’activation d’un accès à la demande à un pool partagé de ressources informatiques configurables : </a:t>
            </a:r>
            <a:r>
              <a:rPr lang="fr-FR" sz="800" dirty="0">
                <a:solidFill>
                  <a:schemeClr val="accent4"/>
                </a:solidFill>
                <a:latin typeface="+mn-lt"/>
              </a:rPr>
              <a:t>serveurs, réseau, stockage, applications et services</a:t>
            </a:r>
          </a:p>
          <a:p>
            <a:pPr marL="342900" indent="-342900">
              <a:buFont typeface="Arial" panose="020B0604020202020204" pitchFamily="34" charset="0"/>
              <a:buChar char="•"/>
            </a:pPr>
            <a:r>
              <a:rPr lang="fr-FR" dirty="0">
                <a:latin typeface="+mn-lt"/>
              </a:rPr>
              <a:t>Accès réseau à la demande, omniprésent et pratique</a:t>
            </a:r>
          </a:p>
          <a:p>
            <a:pPr marL="342900" indent="-342900">
              <a:buFont typeface="Arial" panose="020B0604020202020204" pitchFamily="34" charset="0"/>
              <a:buChar char="•"/>
            </a:pPr>
            <a:r>
              <a:rPr lang="fr-FR" dirty="0">
                <a:latin typeface="+mn-lt"/>
              </a:rPr>
              <a:t>Mise en service et distribution rapides avec un minimum d’effort d’administration ou d’interaction avec le fournisseur de services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fr-FR" sz="882" b="0" dirty="0">
                <a:solidFill>
                  <a:schemeClr val="tx1"/>
                </a:solidFill>
                <a:latin typeface="Segoe UI Light" pitchFamily="34" charset="0"/>
                <a:ea typeface="+mn-ea"/>
                <a:cs typeface="+mn-cs"/>
              </a:rPr>
              <a:t>Consulter des définitions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sz="882" b="0" dirty="0">
                <a:solidFill>
                  <a:schemeClr val="tx1"/>
                </a:solidFill>
                <a:latin typeface="Segoe UI Light" pitchFamily="34" charset="0"/>
                <a:ea typeface="+mn-ea"/>
                <a:cs typeface="+mn-cs"/>
              </a:rPr>
              <a:t>Cloud </a:t>
            </a:r>
            <a:r>
              <a:rPr lang="fr-FR" sz="882" b="0" dirty="0" err="1">
                <a:solidFill>
                  <a:schemeClr val="tx1"/>
                </a:solidFill>
                <a:latin typeface="Segoe UI Light" pitchFamily="34" charset="0"/>
                <a:ea typeface="+mn-ea"/>
                <a:cs typeface="+mn-cs"/>
              </a:rPr>
              <a:t>computing</a:t>
            </a:r>
            <a:r>
              <a:rPr lang="fr-FR" sz="882" b="0" dirty="0">
                <a:solidFill>
                  <a:schemeClr val="tx1"/>
                </a:solidFill>
                <a:latin typeface="Segoe UI Light" pitchFamily="34" charset="0"/>
                <a:ea typeface="+mn-ea"/>
                <a:cs typeface="+mn-cs"/>
              </a:rPr>
              <a:t> - https://azure.microsoft.com/fr-fr/overview/what-is-cloud-computing/</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dirty="0">
                <a:hlinkClick r:id="rId3"/>
              </a:rPr>
              <a:t>Définition NIST - https://csrc.nist.gov/publications/detail/sp/800-145/final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9601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Pensez à couvrir la diapositive des outils de gestion Azure avant d’effectuer une procédure pas à pas. Cette diapositive fait partie de la leçon 05.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26062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hlinkClick r:id="rId3"/>
              </a:rPr>
              <a:t>https://azure.microsoft.com/fr-fr/services/app-service/#product-overview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440849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0"/>
              </a:spcBef>
              <a:spcAft>
                <a:spcPts val="1800"/>
              </a:spcAft>
              <a:buFont typeface="Arial" panose="020B0604020202020204" pitchFamily="34" charset="0"/>
              <a:buChar char="•"/>
            </a:pPr>
            <a:r>
              <a:rPr lang="fr-FR" dirty="0">
                <a:latin typeface="+mn-lt"/>
              </a:rPr>
              <a:t>Développement et test - Les machines virtuelles Azure offrent un moyen rapide et facile de créer un ordinateur avec les configurations spécifiques requises pour coder et tester une application.</a:t>
            </a:r>
          </a:p>
          <a:p>
            <a:pPr marL="342900" indent="-342900">
              <a:spcBef>
                <a:spcPts val="0"/>
              </a:spcBef>
              <a:spcAft>
                <a:spcPts val="1800"/>
              </a:spcAft>
              <a:buFont typeface="Arial" panose="020B0604020202020204" pitchFamily="34" charset="0"/>
              <a:buChar char="•"/>
            </a:pPr>
            <a:r>
              <a:rPr lang="fr-FR" dirty="0">
                <a:latin typeface="+mn-lt"/>
              </a:rPr>
              <a:t>Applications dans le cloud - Parce que la demande pour votre application peut fluctuer, il peut s’avérer rentable de l’exécuter sur une machine virtuelle dans Azure. Vous payez pour des machines virtuelles supplémentaires lorsque vous en avez besoin et vous les arrêtez le reste du temps.</a:t>
            </a:r>
          </a:p>
          <a:p>
            <a:pPr marL="342900" indent="-342900">
              <a:spcBef>
                <a:spcPts val="0"/>
              </a:spcBef>
              <a:spcAft>
                <a:spcPts val="1800"/>
              </a:spcAft>
              <a:buFont typeface="Arial" panose="020B0604020202020204" pitchFamily="34" charset="0"/>
              <a:buChar char="•"/>
            </a:pPr>
            <a:r>
              <a:rPr lang="fr-FR" dirty="0">
                <a:latin typeface="+mn-lt"/>
              </a:rPr>
              <a:t>Centre de données étendu - Les machines virtuelles dans un réseau virtuel Azure peuvent facilement être connectées au réseau de votre organisation.</a:t>
            </a:r>
          </a:p>
          <a:p>
            <a:endParaRPr lang="en-US" sz="882" b="1" kern="1200" dirty="0">
              <a:solidFill>
                <a:schemeClr val="tx1"/>
              </a:solidFill>
              <a:effectLst/>
              <a:latin typeface="Segoe UI Light" pitchFamily="34" charset="0"/>
              <a:ea typeface="+mn-ea"/>
              <a:cs typeface="+mn-cs"/>
            </a:endParaRPr>
          </a:p>
          <a:p>
            <a:r>
              <a:rPr lang="fr-FR" sz="882" b="1" dirty="0">
                <a:solidFill>
                  <a:schemeClr val="tx1"/>
                </a:solidFill>
                <a:latin typeface="Segoe UI Light" pitchFamily="34" charset="0"/>
                <a:ea typeface="+mn-ea"/>
                <a:cs typeface="+mn-cs"/>
              </a:rPr>
              <a:t>Machines virtuelles Azure</a:t>
            </a:r>
            <a:r>
              <a:rPr lang="fr-FR" sz="882" b="0" dirty="0">
                <a:solidFill>
                  <a:schemeClr val="tx1"/>
                </a:solidFill>
                <a:latin typeface="Segoe UI Light" pitchFamily="34" charset="0"/>
                <a:ea typeface="+mn-ea"/>
                <a:cs typeface="+mn-cs"/>
              </a:rPr>
              <a:t> : https://azure.microsoft.com/fr-fr/services/virtual-machines/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sz="882" b="1" dirty="0">
                <a:solidFill>
                  <a:schemeClr val="tx1"/>
                </a:solidFill>
                <a:latin typeface="Segoe UI Light" pitchFamily="34" charset="0"/>
                <a:ea typeface="+mn-ea"/>
                <a:cs typeface="+mn-cs"/>
              </a:rPr>
              <a:t>App Services</a:t>
            </a:r>
            <a:r>
              <a:rPr lang="fr-FR" sz="882" b="0" dirty="0">
                <a:solidFill>
                  <a:schemeClr val="tx1"/>
                </a:solidFill>
                <a:latin typeface="Segoe UI Light" pitchFamily="34" charset="0"/>
                <a:ea typeface="+mn-ea"/>
                <a:cs typeface="+mn-cs"/>
              </a:rPr>
              <a:t> : https://azure.microsoft.com/fr-fr/services/app-service/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468500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2400" dirty="0"/>
              <a:t>Les </a:t>
            </a:r>
            <a:r>
              <a:rPr lang="fr-FR" sz="2400" i="1" dirty="0"/>
              <a:t>conteneurs</a:t>
            </a:r>
            <a:r>
              <a:rPr lang="fr-FR" sz="2400" dirty="0"/>
              <a:t> sont un environnement de virtualisation. Cependant, contrairement aux machines virtuelles, vous ne gérez pas de système d’exploitation. Les conteneurs sont censés être légers et sont conçus pour être créés, mis à l’échelle et arrêtés dynamiquement. </a:t>
            </a:r>
          </a:p>
          <a:p>
            <a:endParaRPr lang="en-IE" sz="900" b="1"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Container Instances : </a:t>
            </a:r>
            <a:r>
              <a:rPr lang="fr-FR" u="sng" dirty="0"/>
              <a:t>https://azure.microsoft.com/fr-fr/services/container-instances/</a:t>
            </a:r>
          </a:p>
          <a:p>
            <a:r>
              <a:rPr lang="fr-FR" sz="900" b="1" i="0" u="none" strike="noStrike" dirty="0">
                <a:solidFill>
                  <a:schemeClr val="tx1"/>
                </a:solidFill>
                <a:latin typeface="Segoe UI Light" pitchFamily="34" charset="0"/>
                <a:ea typeface="+mn-ea"/>
                <a:cs typeface="+mn-cs"/>
              </a:rPr>
              <a:t>Azure </a:t>
            </a:r>
            <a:r>
              <a:rPr lang="fr-FR" sz="900" b="1" i="0" u="none" strike="noStrike" dirty="0" err="1">
                <a:solidFill>
                  <a:schemeClr val="tx1"/>
                </a:solidFill>
                <a:latin typeface="Segoe UI Light" pitchFamily="34" charset="0"/>
                <a:ea typeface="+mn-ea"/>
                <a:cs typeface="+mn-cs"/>
              </a:rPr>
              <a:t>Kubernetes</a:t>
            </a:r>
            <a:r>
              <a:rPr lang="fr-FR" sz="900" b="1" i="0" u="none" strike="noStrike" dirty="0">
                <a:solidFill>
                  <a:schemeClr val="tx1"/>
                </a:solidFill>
                <a:latin typeface="Segoe UI Light" pitchFamily="34" charset="0"/>
                <a:ea typeface="+mn-ea"/>
                <a:cs typeface="+mn-cs"/>
              </a:rPr>
              <a:t> Service : </a:t>
            </a:r>
            <a:r>
              <a:rPr lang="fr-FR" u="sng" dirty="0"/>
              <a:t>https://azure.microsoft.com/fr-fr/services/kubernetes-service/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a:latin typeface="Segoe UI Light"/>
                <a:cs typeface="Segoe UI Light"/>
              </a:rPr>
              <a:t>https://docs.microsoft.com/fr-fr/azure/virtual-desktop/overview</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56277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0496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1" i="0" u="none" strike="noStrike">
                <a:solidFill>
                  <a:schemeClr val="tx1"/>
                </a:solidFill>
                <a:latin typeface="Segoe UI Light" pitchFamily="34" charset="0"/>
                <a:ea typeface="+mn-ea"/>
                <a:cs typeface="+mn-cs"/>
              </a:rPr>
              <a:t>Services de stockage </a:t>
            </a:r>
            <a:r>
              <a:rPr lang="fr-FR" sz="900" b="0" i="0" u="none" strike="noStrike">
                <a:solidFill>
                  <a:schemeClr val="tx1"/>
                </a:solidFill>
                <a:latin typeface="Segoe UI Light" pitchFamily="34" charset="0"/>
                <a:ea typeface="+mn-ea"/>
                <a:cs typeface="+mn-cs"/>
              </a:rPr>
              <a:t>: </a:t>
            </a:r>
            <a:r>
              <a:rPr lang="fr-FR" sz="882" b="0">
                <a:solidFill>
                  <a:schemeClr val="tx1"/>
                </a:solidFill>
                <a:latin typeface="Segoe UI Light" pitchFamily="34" charset="0"/>
                <a:ea typeface="+mn-ea"/>
                <a:cs typeface="+mn-cs"/>
              </a:rPr>
              <a:t>https://azure.microsoft.com/fr-fr/product-categories/storage/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1655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882" b="0" dirty="0">
                <a:solidFill>
                  <a:schemeClr val="tx1"/>
                </a:solidFill>
                <a:latin typeface="Segoe UI Light" pitchFamily="34" charset="0"/>
                <a:ea typeface="+mn-ea"/>
                <a:cs typeface="+mn-cs"/>
              </a:rPr>
              <a:t>✔️ Il ne s’agit là que de quelques-unes de nos offres de services de base de données. Prenez le temps de passer en revue les autres services de base de données et [trouvez le produit dont vous avez besoin] (https://azure.microsoft.com/fr-fr/product-categories/databases/). </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Cosmos DB </a:t>
            </a:r>
            <a:r>
              <a:rPr lang="fr-FR" sz="900" b="0" i="0" u="none" strike="noStrike" dirty="0">
                <a:solidFill>
                  <a:schemeClr val="tx1"/>
                </a:solidFill>
                <a:latin typeface="Segoe UI Light" pitchFamily="34" charset="0"/>
                <a:ea typeface="+mn-ea"/>
                <a:cs typeface="+mn-cs"/>
              </a:rPr>
              <a:t>: </a:t>
            </a:r>
            <a:r>
              <a:rPr lang="fr-FR" b="0" u="sng" dirty="0"/>
              <a:t>https://azure.microsoft.com/fr-fr/services/cosmos-db/ </a:t>
            </a:r>
          </a:p>
          <a:p>
            <a:r>
              <a:rPr lang="fr-FR" sz="900" b="1" i="0" u="none" strike="noStrike" dirty="0">
                <a:solidFill>
                  <a:schemeClr val="tx1"/>
                </a:solidFill>
                <a:latin typeface="Segoe UI Light" pitchFamily="34" charset="0"/>
                <a:ea typeface="+mn-ea"/>
                <a:cs typeface="+mn-cs"/>
              </a:rPr>
              <a:t>Base de données Azure SQL </a:t>
            </a:r>
            <a:r>
              <a:rPr lang="fr-FR" sz="900" b="0" i="0" u="none" strike="noStrike" dirty="0">
                <a:solidFill>
                  <a:schemeClr val="tx1"/>
                </a:solidFill>
                <a:latin typeface="Segoe UI Light" pitchFamily="34" charset="0"/>
                <a:ea typeface="+mn-ea"/>
                <a:cs typeface="+mn-cs"/>
              </a:rPr>
              <a:t>: </a:t>
            </a:r>
            <a:r>
              <a:rPr lang="fr-FR" b="0" u="sng" dirty="0"/>
              <a:t>https://azure.microsoft.com/fr-fr/services/sql-database/</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3423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171717"/>
                </a:solidFill>
                <a:latin typeface="Segoe UI" panose="020B0502040204020203" pitchFamily="34" charset="0"/>
              </a:rPr>
              <a:t>Azure SQL </a:t>
            </a:r>
            <a:r>
              <a:rPr lang="fr-FR" b="0" i="0" dirty="0" err="1">
                <a:solidFill>
                  <a:srgbClr val="171717"/>
                </a:solidFill>
                <a:latin typeface="Segoe UI" panose="020B0502040204020203" pitchFamily="34" charset="0"/>
              </a:rPr>
              <a:t>Managed</a:t>
            </a:r>
            <a:r>
              <a:rPr lang="fr-FR" b="0" i="0" dirty="0">
                <a:solidFill>
                  <a:srgbClr val="171717"/>
                </a:solidFill>
                <a:latin typeface="Segoe UI" panose="020B0502040204020203" pitchFamily="34" charset="0"/>
              </a:rPr>
              <a:t> Instance est le service de base de données cloud intelligent et évolutif qui combine la plus grande compatibilité de moteur de base de données SQL Server avec tous les avantages d’une plateforme en tant que service entièrement gérée et persistante. SQL </a:t>
            </a:r>
            <a:r>
              <a:rPr lang="fr-FR" b="0" i="0" dirty="0" err="1">
                <a:solidFill>
                  <a:srgbClr val="171717"/>
                </a:solidFill>
                <a:latin typeface="Segoe UI" panose="020B0502040204020203" pitchFamily="34" charset="0"/>
              </a:rPr>
              <a:t>Managed</a:t>
            </a:r>
            <a:r>
              <a:rPr lang="fr-FR" b="0" i="0" dirty="0">
                <a:solidFill>
                  <a:srgbClr val="171717"/>
                </a:solidFill>
                <a:latin typeface="Segoe UI" panose="020B0502040204020203" pitchFamily="34" charset="0"/>
              </a:rPr>
              <a:t> Instance offre une compatibilité proche de 100 % avec le moteur de base de données SQL Server (Édition Entreprise) le plus récent, fournissant une implémentation de </a:t>
            </a:r>
            <a:r>
              <a:rPr lang="fr-FR" b="0" i="0" u="none" strike="noStrike" dirty="0">
                <a:latin typeface="Segoe UI" panose="020B0502040204020203" pitchFamily="34" charset="0"/>
                <a:hlinkClick r:id="rId3"/>
              </a:rPr>
              <a:t>réseau virtuel (</a:t>
            </a:r>
            <a:r>
              <a:rPr lang="fr-FR" b="0" i="0" u="none" strike="noStrike" dirty="0" err="1">
                <a:latin typeface="Segoe UI" panose="020B0502040204020203" pitchFamily="34" charset="0"/>
                <a:hlinkClick r:id="rId3"/>
              </a:rPr>
              <a:t>VNet</a:t>
            </a:r>
            <a:r>
              <a:rPr lang="fr-FR" b="0" i="0" u="none" strike="noStrike" dirty="0">
                <a:latin typeface="Segoe UI" panose="020B0502040204020203" pitchFamily="34" charset="0"/>
                <a:hlinkClick r:id="rId3"/>
              </a:rPr>
              <a:t>)</a:t>
            </a:r>
            <a:r>
              <a:rPr lang="fr-FR" b="0" i="0" dirty="0">
                <a:solidFill>
                  <a:srgbClr val="171717"/>
                </a:solidFill>
                <a:latin typeface="Segoe UI" panose="020B0502040204020203" pitchFamily="34" charset="0"/>
              </a:rPr>
              <a:t> native capable de résoudre les problèmes de sécurité courants, et un </a:t>
            </a:r>
            <a:r>
              <a:rPr lang="fr-FR" b="0" i="0" u="none" strike="noStrike" dirty="0">
                <a:latin typeface="Segoe UI" panose="020B0502040204020203" pitchFamily="34" charset="0"/>
                <a:hlinkClick r:id="rId4"/>
              </a:rPr>
              <a:t>modèle commercial</a:t>
            </a:r>
            <a:r>
              <a:rPr lang="fr-FR" b="0" i="0" dirty="0">
                <a:solidFill>
                  <a:srgbClr val="171717"/>
                </a:solidFill>
                <a:latin typeface="Segoe UI" panose="020B0502040204020203" pitchFamily="34" charset="0"/>
              </a:rPr>
              <a:t> favorable pour les clients SQL Server existants. SQL </a:t>
            </a:r>
            <a:r>
              <a:rPr lang="fr-FR" b="0" i="0" dirty="0" err="1">
                <a:solidFill>
                  <a:srgbClr val="171717"/>
                </a:solidFill>
                <a:latin typeface="Segoe UI" panose="020B0502040204020203" pitchFamily="34" charset="0"/>
              </a:rPr>
              <a:t>Managed</a:t>
            </a:r>
            <a:r>
              <a:rPr lang="fr-FR" b="0" i="0" dirty="0">
                <a:solidFill>
                  <a:srgbClr val="171717"/>
                </a:solidFill>
                <a:latin typeface="Segoe UI" panose="020B0502040204020203" pitchFamily="34" charset="0"/>
              </a:rPr>
              <a:t> Instance permet aux clients SQL Server existants d’effectuer une migration « lift-and-shift » de leurs applications locales vers le cloud en apportant des modifications minimales aux applications et bases de données. </a:t>
            </a:r>
            <a:r>
              <a:rPr lang="fr-FR" b="0" i="0" dirty="0">
                <a:latin typeface="Segoe UI" panose="020B0502040204020203" pitchFamily="34" charset="0"/>
              </a:rPr>
              <a:t>Dans le même temps</a:t>
            </a:r>
            <a:r>
              <a:rPr lang="fr-FR" b="0" i="0" dirty="0">
                <a:solidFill>
                  <a:srgbClr val="171717"/>
                </a:solidFill>
                <a:latin typeface="Segoe UI" panose="020B0502040204020203" pitchFamily="34" charset="0"/>
              </a:rPr>
              <a:t>, SQL </a:t>
            </a:r>
            <a:r>
              <a:rPr lang="fr-FR" b="0" i="0" dirty="0" err="1">
                <a:solidFill>
                  <a:srgbClr val="171717"/>
                </a:solidFill>
                <a:latin typeface="Segoe UI" panose="020B0502040204020203" pitchFamily="34" charset="0"/>
              </a:rPr>
              <a:t>Managed</a:t>
            </a:r>
            <a:r>
              <a:rPr lang="fr-FR" b="0" i="0" dirty="0">
                <a:solidFill>
                  <a:srgbClr val="171717"/>
                </a:solidFill>
                <a:latin typeface="Segoe UI" panose="020B0502040204020203" pitchFamily="34" charset="0"/>
              </a:rPr>
              <a:t> Instance préserve toutes les fonctionnalités PaaS (application automatique des correctifs et mises à jour de version, </a:t>
            </a:r>
            <a:r>
              <a:rPr lang="fr-FR" b="0" i="0" u="none" strike="noStrike" dirty="0">
                <a:latin typeface="Segoe UI" panose="020B0502040204020203" pitchFamily="34" charset="0"/>
                <a:hlinkClick r:id="rId5"/>
              </a:rPr>
              <a:t>sauvegardes automatisées</a:t>
            </a:r>
            <a:r>
              <a:rPr lang="fr-FR" b="0" i="0" dirty="0">
                <a:solidFill>
                  <a:srgbClr val="171717"/>
                </a:solidFill>
                <a:latin typeface="Segoe UI" panose="020B0502040204020203" pitchFamily="34" charset="0"/>
              </a:rPr>
              <a:t>, </a:t>
            </a:r>
            <a:r>
              <a:rPr lang="fr-FR" b="0" i="0" u="none" strike="noStrike" dirty="0">
                <a:latin typeface="Segoe UI" panose="020B0502040204020203" pitchFamily="34" charset="0"/>
                <a:hlinkClick r:id="rId6"/>
              </a:rPr>
              <a:t>haute disponibilité</a:t>
            </a:r>
            <a:r>
              <a:rPr lang="fr-FR" b="0" i="0" dirty="0">
                <a:solidFill>
                  <a:srgbClr val="171717"/>
                </a:solidFill>
                <a:latin typeface="Segoe UI" panose="020B0502040204020203" pitchFamily="34" charset="0"/>
              </a:rPr>
              <a:t>) qui réduisent considérablement la charge d’administration et le coût TCO.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91005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Qu’est-ce que les </a:t>
            </a:r>
            <a:r>
              <a:rPr lang="fr-FR" sz="900" b="0" i="0" u="none" strike="noStrike" dirty="0" err="1">
                <a:solidFill>
                  <a:schemeClr val="tx1"/>
                </a:solidFill>
                <a:latin typeface="Segoe UI Light" pitchFamily="34" charset="0"/>
                <a:ea typeface="+mn-ea"/>
                <a:cs typeface="+mn-cs"/>
              </a:rPr>
              <a:t>clouds</a:t>
            </a:r>
            <a:r>
              <a:rPr lang="fr-FR" sz="900" b="0" i="0" u="none" strike="noStrike" dirty="0">
                <a:solidFill>
                  <a:schemeClr val="tx1"/>
                </a:solidFill>
                <a:latin typeface="Segoe UI Light" pitchFamily="34" charset="0"/>
                <a:ea typeface="+mn-ea"/>
                <a:cs typeface="+mn-cs"/>
              </a:rPr>
              <a:t> publics, privés et hybrides ? - https://azure.microsoft.com/fr-fr/overview/what-are-private-public-hybrid-clouds/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247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400" dirty="0"/>
              <a:t>Connecte les utilisateurs aux partenaires Microsoft, aux éditeurs de logiciels indépendants ou ISV (Independent Software </a:t>
            </a:r>
            <a:r>
              <a:rPr lang="fr-FR" sz="2400" dirty="0" err="1"/>
              <a:t>Vendors</a:t>
            </a:r>
            <a:r>
              <a:rPr lang="fr-FR" sz="2400" dirty="0"/>
              <a:t>) et aux start-ups qui proposent des solutions et des services pour Azure.</a:t>
            </a:r>
          </a:p>
          <a:p>
            <a:r>
              <a:rPr lang="fr-FR" sz="2400" dirty="0"/>
              <a:t>Les clients Azure, les professionnels de l’informatique et les développeurs de cloud peuvent rechercher, tester, acheter et fournir des applications et des services Azure auprès de fournisseurs de services certifiés. </a:t>
            </a:r>
          </a:p>
          <a:p>
            <a:r>
              <a:rPr lang="fr-FR" sz="2400" dirty="0"/>
              <a:t>Comprend près de 10 000 référencements de produits.</a:t>
            </a: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Il existe aussi une </a:t>
            </a:r>
            <a:r>
              <a:rPr lang="fr-FR" sz="900" b="1" i="0" u="none" strike="noStrike" dirty="0">
                <a:solidFill>
                  <a:schemeClr val="tx1"/>
                </a:solidFill>
                <a:latin typeface="Segoe UI Light" pitchFamily="34" charset="0"/>
                <a:ea typeface="+mn-ea"/>
                <a:cs typeface="+mn-cs"/>
              </a:rPr>
              <a:t>FAQ pour la place de marché (ou Marketplace), </a:t>
            </a:r>
            <a:r>
              <a:rPr lang="fr-FR" sz="900" b="0" i="0" u="none" strike="noStrike" dirty="0">
                <a:solidFill>
                  <a:schemeClr val="tx1"/>
                </a:solidFill>
                <a:latin typeface="Segoe UI Light" pitchFamily="34" charset="0"/>
                <a:ea typeface="+mn-ea"/>
                <a:cs typeface="+mn-cs"/>
              </a:rPr>
              <a:t>disponible à l’adresse </a:t>
            </a:r>
            <a:r>
              <a:rPr lang="fr-FR" u="sng" dirty="0"/>
              <a:t>https://azure.microsoft.com/fr-fr/marketplace/faq/ </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Place de marché Azure </a:t>
            </a:r>
            <a:r>
              <a:rPr lang="fr-FR" dirty="0"/>
              <a:t>: </a:t>
            </a:r>
            <a:r>
              <a:rPr lang="fr-FR" dirty="0">
                <a:hlinkClick r:id="rId3"/>
              </a:rPr>
              <a:t>https://azuremarketplace.microsoft.com/fr-fr/</a:t>
            </a:r>
            <a:r>
              <a:rPr lang="fr-FR"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67514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Ajustez la couverture pour AZ-900T00 ou AZ-900T01.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Sans-Serif"/>
              <a:buChar char="•"/>
            </a:pPr>
            <a:r>
              <a:rPr lang="fr-FR" sz="900" dirty="0">
                <a:latin typeface="Segoe UI Semilight"/>
                <a:cs typeface="Segoe UI Semilight"/>
              </a:rPr>
              <a:t>Azure IoT Central est une solution IoT SaaS globale complètement managée qui facilite la connexion, la surveillance et la gestion de vos actifs IoT à grande échelle.</a:t>
            </a:r>
          </a:p>
          <a:p>
            <a:pPr marL="457200" indent="-457200">
              <a:buFont typeface="Arial,Sans-Serif"/>
              <a:buChar char="•"/>
            </a:pPr>
            <a:r>
              <a:rPr lang="fr-FR" sz="900" dirty="0">
                <a:latin typeface="Segoe UI Semilight"/>
                <a:cs typeface="Segoe UI Semilight"/>
              </a:rPr>
              <a:t>Le hub Azure IoT est un service géré hébergé dans le cloud qui fait office de hub de messages central pour la communication bidirectionnelle entre votre application IoT et les appareils qu’elle gère.</a:t>
            </a:r>
          </a:p>
          <a:p>
            <a:pPr marL="457200" indent="-457200">
              <a:buFont typeface="Arial,Sans-Serif"/>
              <a:buChar char="•"/>
            </a:pPr>
            <a:r>
              <a:rPr lang="fr-FR" sz="900" dirty="0">
                <a:solidFill>
                  <a:srgbClr val="FF0000"/>
                </a:solidFill>
                <a:latin typeface="Segoe UI Semilight"/>
                <a:cs typeface="Segoe UI Semilight"/>
              </a:rPr>
              <a:t>Azure IoT </a:t>
            </a:r>
            <a:r>
              <a:rPr lang="fr-FR" sz="900" dirty="0" err="1">
                <a:solidFill>
                  <a:srgbClr val="FF0000"/>
                </a:solidFill>
                <a:latin typeface="Segoe UI Semilight"/>
                <a:cs typeface="Segoe UI Semilight"/>
              </a:rPr>
              <a:t>Sphere</a:t>
            </a:r>
            <a:r>
              <a:rPr lang="fr-FR" sz="900" dirty="0">
                <a:solidFill>
                  <a:srgbClr val="FF0000"/>
                </a:solidFill>
                <a:latin typeface="Segoe UI Semilight"/>
                <a:cs typeface="Segoe UI Semilight"/>
              </a:rPr>
              <a:t> est une solution de sécurité IoT complète qui couvre le matériel, le système d’exploitation et les composants cloud.</a:t>
            </a:r>
          </a:p>
          <a:p>
            <a:endParaRPr lang="en-US" sz="800" b="0" kern="1200" dirty="0">
              <a:solidFill>
                <a:schemeClr val="tx1"/>
              </a:solidFill>
              <a:effectLst/>
              <a:latin typeface="Segoe UI Light" pitchFamily="34" charset="0"/>
              <a:ea typeface="+mn-ea"/>
              <a:cs typeface="+mn-cs"/>
            </a:endParaRPr>
          </a:p>
          <a:p>
            <a:r>
              <a:rPr lang="fr-FR" sz="800" b="0" dirty="0">
                <a:solidFill>
                  <a:schemeClr val="tx1"/>
                </a:solidFill>
                <a:latin typeface="Segoe UI Light" pitchFamily="34" charset="0"/>
                <a:ea typeface="+mn-ea"/>
                <a:cs typeface="+mn-cs"/>
              </a:rPr>
              <a:t>Il ne s’agit là que de trois de nos offres IoT. Utilisez le sélecteur de produits IoT pour déterminer le produit le mieux adapté à votre situation : https://azure.microsoft.com/fr-fr/overview/iot/product-selector/</a:t>
            </a:r>
          </a:p>
          <a:p>
            <a:endParaRPr lang="en-US" sz="800" b="0" kern="1200" dirty="0">
              <a:solidFill>
                <a:schemeClr val="tx1"/>
              </a:solidFill>
              <a:effectLst/>
              <a:latin typeface="Segoe UI Light" pitchFamily="34" charset="0"/>
              <a:ea typeface="+mn-ea"/>
              <a:cs typeface="+mn-cs"/>
            </a:endParaRPr>
          </a:p>
          <a:p>
            <a:r>
              <a:rPr lang="fr-FR" sz="800" b="1" i="0" u="none" strike="noStrike" dirty="0">
                <a:solidFill>
                  <a:schemeClr val="tx1"/>
                </a:solidFill>
                <a:latin typeface="Segoe UI Light" pitchFamily="34" charset="0"/>
                <a:ea typeface="+mn-ea"/>
                <a:cs typeface="+mn-cs"/>
              </a:rPr>
              <a:t>IoT Central : </a:t>
            </a:r>
            <a:r>
              <a:rPr lang="fr-FR" sz="800" u="none" dirty="0"/>
              <a:t>https://docs.microsoft.com/fr-fr/azure/iot-central/ </a:t>
            </a:r>
          </a:p>
          <a:p>
            <a:r>
              <a:rPr lang="fr-FR" sz="800" b="1" i="0" u="none" strike="noStrike" dirty="0">
                <a:solidFill>
                  <a:schemeClr val="tx1"/>
                </a:solidFill>
                <a:latin typeface="Segoe UI Light" pitchFamily="34" charset="0"/>
                <a:ea typeface="+mn-ea"/>
                <a:cs typeface="+mn-cs"/>
              </a:rPr>
              <a:t>Hub IoT Azure : </a:t>
            </a:r>
            <a:r>
              <a:rPr lang="fr-FR" sz="800" b="0" i="0" u="none" strike="noStrike" dirty="0">
                <a:solidFill>
                  <a:schemeClr val="tx1"/>
                </a:solidFill>
                <a:latin typeface="Segoe UI Light" pitchFamily="34" charset="0"/>
                <a:ea typeface="+mn-ea"/>
                <a:cs typeface="+mn-cs"/>
              </a:rPr>
              <a:t>https://docs.microsoft.com/fr-fr/azure/iot-hub/ </a:t>
            </a:r>
          </a:p>
          <a:p>
            <a:r>
              <a:rPr lang="fr-FR" sz="800" b="1" i="0" u="none" strike="noStrike" dirty="0">
                <a:solidFill>
                  <a:schemeClr val="tx1"/>
                </a:solidFill>
                <a:latin typeface="Segoe UI Light" pitchFamily="34" charset="0"/>
                <a:ea typeface="+mn-ea"/>
                <a:cs typeface="+mn-cs"/>
              </a:rPr>
              <a:t>Azure IoT </a:t>
            </a:r>
            <a:r>
              <a:rPr lang="fr-FR" sz="800" b="1" i="0" u="none" strike="noStrike" dirty="0" err="1">
                <a:solidFill>
                  <a:schemeClr val="tx1"/>
                </a:solidFill>
                <a:latin typeface="Segoe UI Light" pitchFamily="34" charset="0"/>
                <a:ea typeface="+mn-ea"/>
                <a:cs typeface="+mn-cs"/>
              </a:rPr>
              <a:t>Sphere</a:t>
            </a:r>
            <a:r>
              <a:rPr lang="fr-FR" sz="800" b="0" i="0" u="none" strike="noStrike" dirty="0">
                <a:solidFill>
                  <a:schemeClr val="tx1"/>
                </a:solidFill>
                <a:latin typeface="Segoe UI Light" pitchFamily="34" charset="0"/>
                <a:ea typeface="+mn-ea"/>
                <a:cs typeface="+mn-cs"/>
              </a:rPr>
              <a:t> : https://docs.microsoft.com/fr-fr/azure-sphere/</a:t>
            </a:r>
          </a:p>
          <a:p>
            <a:pPr marL="0" indent="0">
              <a:buFont typeface="Arial" panose="020B0604020202020204" pitchFamily="34" charset="0"/>
              <a:buNone/>
            </a:pPr>
            <a:endParaRPr lang="en-IE" sz="800" b="0" i="0" u="none" strike="noStrike" kern="1200" dirty="0">
              <a:solidFill>
                <a:schemeClr val="tx1"/>
              </a:solidFill>
              <a:effectLst/>
              <a:latin typeface="Segoe UI Light" pitchFamily="34" charset="0"/>
              <a:ea typeface="+mn-ea"/>
              <a:cs typeface="+mn-cs"/>
            </a:endParaRPr>
          </a:p>
          <a:p>
            <a:r>
              <a:rPr lang="fr-FR" sz="800" b="0" i="0" u="none" strike="noStrike" dirty="0">
                <a:solidFill>
                  <a:schemeClr val="tx1"/>
                </a:solidFill>
                <a:latin typeface="Segoe UI Light" pitchFamily="34" charset="0"/>
                <a:ea typeface="+mn-ea"/>
                <a:cs typeface="+mn-cs"/>
              </a:rPr>
              <a:t>Pour obtenir la liste complète des services liés à l’IoT disponibles avec Azure et pour connaître le contexte de leur utilisation, consultez la page </a:t>
            </a:r>
            <a:r>
              <a:rPr lang="fr-FR" sz="800" u="none" dirty="0"/>
              <a:t>https://azure.microsoft.com/fr-fr/overview/iot/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4964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Sans-Serif"/>
              <a:buChar char="•"/>
            </a:pPr>
            <a:r>
              <a:rPr lang="fr-FR" sz="1400" b="1" dirty="0">
                <a:solidFill>
                  <a:srgbClr val="FF0000"/>
                </a:solidFill>
                <a:latin typeface="Segoe UI Semilight"/>
                <a:cs typeface="Segoe UI Semilight"/>
              </a:rPr>
              <a:t>Azure Synapse Analytics</a:t>
            </a:r>
            <a:r>
              <a:rPr lang="fr-FR" sz="1400" dirty="0">
                <a:solidFill>
                  <a:srgbClr val="FF0000"/>
                </a:solidFill>
                <a:latin typeface="Segoe UI Semilight"/>
                <a:cs typeface="Segoe UI Semilight"/>
              </a:rPr>
              <a:t> fournit un service d’analyse illimité qui associe l’entreposage de données d’entreprise et l’analyse de Big Data.</a:t>
            </a:r>
          </a:p>
          <a:p>
            <a:pPr marL="457200" indent="-457200">
              <a:buFont typeface="Arial,Sans-Serif"/>
              <a:buChar char="•"/>
            </a:pPr>
            <a:r>
              <a:rPr lang="fr-FR" sz="1400" b="1" dirty="0">
                <a:latin typeface="Segoe UI Semilight"/>
                <a:cs typeface="Segoe UI Semilight"/>
              </a:rPr>
              <a:t>Azure </a:t>
            </a:r>
            <a:r>
              <a:rPr lang="fr-FR" sz="1400" b="1" dirty="0" err="1">
                <a:latin typeface="Segoe UI Semilight"/>
                <a:cs typeface="Segoe UI Semilight"/>
              </a:rPr>
              <a:t>HDInsight</a:t>
            </a:r>
            <a:r>
              <a:rPr lang="fr-FR" sz="1400" dirty="0">
                <a:latin typeface="Segoe UI Semilight"/>
                <a:cs typeface="Segoe UI Semilight"/>
              </a:rPr>
              <a:t> est un service d’analyse open source complètement managé pour les entreprises. Il s’agit d’un service cloud qui rend plus facile, plus rapide et plus rentable le traitement d’énormes quantités de données.</a:t>
            </a:r>
          </a:p>
          <a:p>
            <a:pPr marL="457200" indent="-457200">
              <a:buFont typeface="Arial,Sans-Serif"/>
              <a:buChar char="•"/>
            </a:pPr>
            <a:r>
              <a:rPr lang="fr-FR" sz="1400" b="1" dirty="0">
                <a:solidFill>
                  <a:srgbClr val="FF0000"/>
                </a:solidFill>
                <a:latin typeface="Segoe UI Semilight"/>
                <a:cs typeface="Segoe UI Semilight"/>
              </a:rPr>
              <a:t>Azure </a:t>
            </a:r>
            <a:r>
              <a:rPr lang="fr-FR" sz="1400" b="1" dirty="0" err="1">
                <a:solidFill>
                  <a:srgbClr val="FF0000"/>
                </a:solidFill>
                <a:latin typeface="Segoe UI Semilight"/>
                <a:cs typeface="Segoe UI Semilight"/>
              </a:rPr>
              <a:t>DataBricks</a:t>
            </a:r>
            <a:r>
              <a:rPr lang="fr-FR" sz="1400" b="1" dirty="0">
                <a:solidFill>
                  <a:srgbClr val="FF0000"/>
                </a:solidFill>
                <a:latin typeface="Segoe UI Semilight"/>
                <a:cs typeface="Segoe UI Semilight"/>
              </a:rPr>
              <a:t> </a:t>
            </a:r>
            <a:r>
              <a:rPr lang="fr-FR" sz="1400" dirty="0">
                <a:solidFill>
                  <a:srgbClr val="FF0000"/>
                </a:solidFill>
                <a:latin typeface="Segoe UI Semilight"/>
                <a:cs typeface="Segoe UI Semilight"/>
              </a:rPr>
              <a:t>est un service d’analyse rapide, facile et collaboratif basé sur Apache Spark.</a:t>
            </a:r>
          </a:p>
          <a:p>
            <a:endParaRPr lang="en-IE" sz="900" b="1"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Obtenez plus d’informations sur chacune de ces rubriques</a:t>
            </a:r>
          </a:p>
          <a:p>
            <a:r>
              <a:rPr lang="fr-FR" sz="900" b="1" i="0" u="none" strike="noStrike" dirty="0">
                <a:solidFill>
                  <a:schemeClr val="tx1"/>
                </a:solidFill>
                <a:latin typeface="Segoe UI Light" pitchFamily="34" charset="0"/>
                <a:ea typeface="+mn-ea"/>
                <a:cs typeface="+mn-cs"/>
              </a:rPr>
              <a:t>Azure SQL Data Warehouse </a:t>
            </a:r>
            <a:r>
              <a:rPr lang="fr-FR" sz="900" b="0" i="0" u="none" strike="noStrike" dirty="0">
                <a:solidFill>
                  <a:schemeClr val="tx1"/>
                </a:solidFill>
                <a:latin typeface="Segoe UI Light" pitchFamily="34" charset="0"/>
                <a:ea typeface="+mn-ea"/>
                <a:cs typeface="+mn-cs"/>
              </a:rPr>
              <a:t>: </a:t>
            </a:r>
            <a:r>
              <a:rPr lang="fr-FR" u="none" dirty="0"/>
              <a:t>https://azure.microsoft.com/fr-fr/services/sql-data-warehouse/ </a:t>
            </a:r>
          </a:p>
          <a:p>
            <a:endParaRPr lang="en-IE" sz="900" b="0"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a:t>
            </a:r>
            <a:r>
              <a:rPr lang="fr-FR" sz="900" b="1" i="0" u="none" strike="noStrike" dirty="0" err="1">
                <a:solidFill>
                  <a:schemeClr val="tx1"/>
                </a:solidFill>
                <a:latin typeface="Segoe UI Light" pitchFamily="34" charset="0"/>
                <a:ea typeface="+mn-ea"/>
                <a:cs typeface="+mn-cs"/>
              </a:rPr>
              <a:t>HDInsight</a:t>
            </a:r>
            <a:r>
              <a:rPr lang="fr-FR" sz="900" b="0" i="0" u="none" strike="noStrike" dirty="0">
                <a:solidFill>
                  <a:schemeClr val="tx1"/>
                </a:solidFill>
                <a:latin typeface="Segoe UI Light" pitchFamily="34" charset="0"/>
                <a:ea typeface="+mn-ea"/>
                <a:cs typeface="+mn-cs"/>
              </a:rPr>
              <a:t> : </a:t>
            </a:r>
            <a:r>
              <a:rPr lang="fr-FR" u="none" dirty="0"/>
              <a:t>https: //azure.microsoft.com/fr-fr/services/</a:t>
            </a:r>
            <a:r>
              <a:rPr lang="fr-FR" u="none" dirty="0" err="1"/>
              <a:t>hdinsight</a:t>
            </a:r>
            <a:r>
              <a:rPr lang="fr-FR" u="none" dirty="0"/>
              <a:t>/ </a:t>
            </a:r>
            <a:r>
              <a:rPr lang="fr-FR" sz="900" b="0" i="0" u="none" strike="noStrike" dirty="0">
                <a:solidFill>
                  <a:schemeClr val="tx1"/>
                </a:solidFill>
                <a:latin typeface="Segoe UI Light" pitchFamily="34" charset="0"/>
                <a:ea typeface="+mn-ea"/>
                <a:cs typeface="+mn-cs"/>
              </a:rPr>
              <a:t> </a:t>
            </a:r>
          </a:p>
          <a:p>
            <a:endParaRPr lang="en-IE" sz="900" b="0"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Data Lake Analytics</a:t>
            </a:r>
            <a:r>
              <a:rPr lang="fr-FR" sz="900" b="0" i="0" u="none" strike="noStrike" dirty="0">
                <a:solidFill>
                  <a:schemeClr val="tx1"/>
                </a:solidFill>
                <a:latin typeface="Segoe UI Light" pitchFamily="34" charset="0"/>
                <a:ea typeface="+mn-ea"/>
                <a:cs typeface="+mn-cs"/>
              </a:rPr>
              <a:t> : </a:t>
            </a:r>
            <a:r>
              <a:rPr lang="fr-FR" u="none" dirty="0"/>
              <a:t>https://azure.microsoft.com/fr-fr/services/data-lake-analytics/</a:t>
            </a:r>
          </a:p>
          <a:p>
            <a:endParaRPr lang="en-IE" sz="900" b="0" i="0" u="none" strike="noStrike" kern="1200" dirty="0">
              <a:solidFill>
                <a:schemeClr val="tx1"/>
              </a:solidFill>
              <a:effectLst/>
              <a:latin typeface="Segoe UI Light" pitchFamily="34" charset="0"/>
              <a:ea typeface="+mn-ea"/>
              <a:cs typeface="+mn-cs"/>
            </a:endParaRPr>
          </a:p>
          <a:p>
            <a:r>
              <a:rPr lang="fr-FR" b="1" u="none" dirty="0"/>
              <a:t>Services de données et d’analyse</a:t>
            </a:r>
            <a:r>
              <a:rPr lang="fr-FR" sz="900" b="0" i="0" u="none" strike="noStrike" dirty="0">
                <a:solidFill>
                  <a:schemeClr val="tx1"/>
                </a:solidFill>
                <a:latin typeface="Segoe UI Light" pitchFamily="34" charset="0"/>
                <a:ea typeface="+mn-ea"/>
                <a:cs typeface="+mn-cs"/>
              </a:rPr>
              <a:t> : </a:t>
            </a:r>
            <a:r>
              <a:rPr lang="fr-FR" u="none" dirty="0"/>
              <a:t>https://azure.microsoft.com/fr-fr/product-categories/analytics/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458813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Sans-Serif"/>
              <a:buChar char="•"/>
            </a:pPr>
            <a:r>
              <a:rPr lang="fr-FR" sz="1400" b="1" dirty="0">
                <a:latin typeface="Segoe UI Semilight"/>
                <a:cs typeface="Segoe UI Semilight"/>
              </a:rPr>
              <a:t>Le service Azure Machine Learning</a:t>
            </a:r>
            <a:r>
              <a:rPr lang="fr-FR" sz="1400" dirty="0">
                <a:latin typeface="Segoe UI Semilight"/>
                <a:cs typeface="Segoe UI Semilight"/>
              </a:rPr>
              <a:t> fournit un environnement cloud utilisé pour développer, former, tester, déployer, gérer et suivre les modèles d’apprentissage automatique.</a:t>
            </a:r>
          </a:p>
          <a:p>
            <a:pPr marL="457200" indent="-457200">
              <a:buFont typeface="Arial,Sans-Serif"/>
              <a:buChar char="•"/>
            </a:pPr>
            <a:r>
              <a:rPr lang="fr-FR" sz="1400" dirty="0">
                <a:solidFill>
                  <a:srgbClr val="FF0000"/>
                </a:solidFill>
                <a:latin typeface="Segoe UI Semilight"/>
                <a:cs typeface="Segoe UI Semilight"/>
              </a:rPr>
              <a:t>Cognitive Services intègre des algorithmes intelligents pris en charge dans des applications, des sites Web et des bots pour voir, entendre, parler, comprendre et interpréter les besoins de vos utilisateurs. </a:t>
            </a:r>
          </a:p>
          <a:p>
            <a:pPr marL="457200" indent="-457200">
              <a:buFont typeface="Arial,Sans-Serif"/>
              <a:buChar char="•"/>
            </a:pPr>
            <a:r>
              <a:rPr lang="fr-FR" sz="1400" dirty="0">
                <a:solidFill>
                  <a:srgbClr val="FF0000"/>
                </a:solidFill>
                <a:latin typeface="Segoe UI Semilight"/>
                <a:cs typeface="Segoe UI Semilight"/>
              </a:rPr>
              <a:t>Azure Bot Service développe des bots intelligents de classe Entreprise qui vous permettent de garder le contrôle de vos données.</a:t>
            </a:r>
          </a:p>
          <a:p>
            <a:endParaRPr lang="en-IE" sz="900" b="1"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En savoir plus :</a:t>
            </a:r>
          </a:p>
          <a:p>
            <a:r>
              <a:rPr lang="fr-FR" sz="900" b="1" i="0" u="none" strike="noStrike" dirty="0">
                <a:solidFill>
                  <a:schemeClr val="tx1"/>
                </a:solidFill>
                <a:latin typeface="Segoe UI Light" pitchFamily="34" charset="0"/>
                <a:ea typeface="+mn-ea"/>
                <a:cs typeface="+mn-cs"/>
              </a:rPr>
              <a:t>Le service Azure Machine Learning : </a:t>
            </a:r>
            <a:r>
              <a:rPr lang="fr-FR" sz="900" u="none" dirty="0"/>
              <a:t>https://azure.microsoft.com/fr-fr/services/machine-learning-service/</a:t>
            </a:r>
          </a:p>
          <a:p>
            <a:r>
              <a:rPr lang="fr-FR" sz="900" b="1" i="0" u="none" strike="noStrike" dirty="0">
                <a:solidFill>
                  <a:schemeClr val="tx1"/>
                </a:solidFill>
                <a:latin typeface="Segoe UI Light" pitchFamily="34" charset="0"/>
                <a:ea typeface="+mn-ea"/>
                <a:cs typeface="+mn-cs"/>
              </a:rPr>
              <a:t>Azure Machine Learning Studio : </a:t>
            </a:r>
            <a:r>
              <a:rPr lang="fr-FR" sz="900" u="none" dirty="0"/>
              <a:t>https://azure.microsoft.com/fr-fr/services/machine-learning-studio/</a:t>
            </a:r>
          </a:p>
          <a:p>
            <a:endParaRPr lang="en-IE" sz="900" b="1" u="none" kern="1200" dirty="0">
              <a:solidFill>
                <a:schemeClr val="tx1"/>
              </a:solidFill>
              <a:effectLst/>
              <a:latin typeface="Segoe UI Light" pitchFamily="34" charset="0"/>
              <a:ea typeface="+mn-ea"/>
              <a:cs typeface="+mn-cs"/>
            </a:endParaRPr>
          </a:p>
          <a:p>
            <a:r>
              <a:rPr lang="fr-FR" sz="900" b="1" u="none" dirty="0">
                <a:solidFill>
                  <a:schemeClr val="tx1"/>
                </a:solidFill>
                <a:latin typeface="Segoe UI Light" pitchFamily="34" charset="0"/>
                <a:ea typeface="+mn-ea"/>
                <a:cs typeface="+mn-cs"/>
              </a:rPr>
              <a:t>Remarque</a:t>
            </a:r>
            <a:r>
              <a:rPr lang="fr-FR" sz="900" u="none" dirty="0">
                <a:solidFill>
                  <a:schemeClr val="tx1"/>
                </a:solidFill>
                <a:latin typeface="Segoe UI Light" pitchFamily="34" charset="0"/>
                <a:ea typeface="+mn-ea"/>
                <a:cs typeface="+mn-cs"/>
              </a:rPr>
              <a:t> : Pour obtenir la liste complète des services d’intelligence artificielle et d’apprentissage automatique disponibles avec Azure, consultez la section IA + Apprentissage automatique sur la page </a:t>
            </a:r>
            <a:r>
              <a:rPr lang="fr-FR" sz="900" u="none" dirty="0"/>
              <a:t>https://azure.microsoft.com/fr-fr/overview/ai-platform/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567870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3200" b="1" i="0" dirty="0">
                <a:latin typeface="Segoe UI Light" panose="020B0502040204020203" pitchFamily="34" charset="0"/>
              </a:rPr>
              <a:t>Remarque : cette rubrique est également introduite dans le Module 1, diapo 23 (car elle est pertinente à cet emplacement), mais figure dans le domaine d’objectif ici.</a:t>
            </a:r>
          </a:p>
          <a:p>
            <a:pPr marL="0" indent="0">
              <a:buFont typeface="Arial" panose="020B0604020202020204" pitchFamily="34" charset="0"/>
              <a:buNone/>
            </a:pPr>
            <a:endParaRPr lang="en-US" sz="2000" b="0" i="0" u="none" strike="noStrike" dirty="0">
              <a:effectLst/>
              <a:latin typeface="Segoe UI" panose="020B0502040204020203" pitchFamily="34" charset="0"/>
              <a:hlinkClick r:id="rId3"/>
            </a:endParaRPr>
          </a:p>
          <a:p>
            <a:pPr marL="0" indent="0">
              <a:buFont typeface="Arial" panose="020B0604020202020204" pitchFamily="34" charset="0"/>
              <a:buNone/>
            </a:pPr>
            <a:r>
              <a:rPr lang="fr-FR" sz="2000" b="0" i="0" dirty="0">
                <a:latin typeface="Segoe UI" panose="020B0502040204020203" pitchFamily="34" charset="0"/>
              </a:rPr>
              <a:t>L’informatique </a:t>
            </a:r>
            <a:r>
              <a:rPr lang="fr-FR" sz="2000" b="0" i="0" u="none" strike="noStrike" dirty="0" err="1">
                <a:latin typeface="Segoe UI" panose="020B0502040204020203" pitchFamily="34" charset="0"/>
                <a:hlinkClick r:id="rId3"/>
              </a:rPr>
              <a:t>serverless</a:t>
            </a:r>
            <a:r>
              <a:rPr lang="fr-FR" sz="2000" b="0" i="0" dirty="0">
                <a:solidFill>
                  <a:srgbClr val="171717"/>
                </a:solidFill>
                <a:latin typeface="Segoe UI" panose="020B0502040204020203" pitchFamily="34" charset="0"/>
              </a:rPr>
              <a:t> constitue l’évolution des plates-forme cloud vers un pur code cloud natif. L’informatique </a:t>
            </a:r>
            <a:r>
              <a:rPr lang="fr-FR" sz="2000" b="0" i="0" dirty="0" err="1">
                <a:solidFill>
                  <a:srgbClr val="171717"/>
                </a:solidFill>
                <a:latin typeface="Segoe UI" panose="020B0502040204020203" pitchFamily="34" charset="0"/>
              </a:rPr>
              <a:t>serverless</a:t>
            </a:r>
            <a:r>
              <a:rPr lang="fr-FR" sz="2000" b="0" i="0" dirty="0">
                <a:solidFill>
                  <a:srgbClr val="171717"/>
                </a:solidFill>
                <a:latin typeface="Segoe UI" panose="020B0502040204020203" pitchFamily="34" charset="0"/>
              </a:rPr>
              <a:t> rapproche les développeurs de la logique métier en leur épargnant les préoccupations liées à l’infrastructure. Ce modèle n’implique pas « l’absence de serveur », mais signifie plutôt « moins de serveur ». Le code </a:t>
            </a:r>
            <a:r>
              <a:rPr lang="fr-FR" sz="2000" b="0" i="0" dirty="0" err="1">
                <a:solidFill>
                  <a:srgbClr val="171717"/>
                </a:solidFill>
                <a:latin typeface="Segoe UI" panose="020B0502040204020203" pitchFamily="34" charset="0"/>
              </a:rPr>
              <a:t>serverless</a:t>
            </a:r>
            <a:r>
              <a:rPr lang="fr-FR" sz="2000" b="0" i="0" dirty="0">
                <a:solidFill>
                  <a:srgbClr val="171717"/>
                </a:solidFill>
                <a:latin typeface="Segoe UI" panose="020B0502040204020203" pitchFamily="34" charset="0"/>
              </a:rPr>
              <a:t> est basé sur les événements. Le code peut être déclenché par tout événement, depuis une demande web HTTP traditionnelle jusqu’à une minuterie ou le résultat du téléchargement d’un fichier. L’infrastructure derrière le </a:t>
            </a:r>
            <a:r>
              <a:rPr lang="fr-FR" sz="2000" b="0" i="0" dirty="0" err="1">
                <a:solidFill>
                  <a:srgbClr val="171717"/>
                </a:solidFill>
                <a:latin typeface="Segoe UI" panose="020B0502040204020203" pitchFamily="34" charset="0"/>
              </a:rPr>
              <a:t>serverless</a:t>
            </a:r>
            <a:r>
              <a:rPr lang="fr-FR" sz="2000" b="0" i="0" dirty="0">
                <a:solidFill>
                  <a:srgbClr val="171717"/>
                </a:solidFill>
                <a:latin typeface="Segoe UI" panose="020B0502040204020203" pitchFamily="34" charset="0"/>
              </a:rPr>
              <a:t> offre une évolutivité instantanée pour répondre aux demandes élastiques et propose la micro-facturation pour un paiement basé sur l’utilisation réelle. L’informatique </a:t>
            </a:r>
            <a:r>
              <a:rPr lang="fr-FR" sz="2000" b="0" i="0" dirty="0" err="1">
                <a:solidFill>
                  <a:srgbClr val="171717"/>
                </a:solidFill>
                <a:latin typeface="Segoe UI" panose="020B0502040204020203" pitchFamily="34" charset="0"/>
              </a:rPr>
              <a:t>serverless</a:t>
            </a:r>
            <a:r>
              <a:rPr lang="fr-FR" sz="2000" b="0" i="0" dirty="0">
                <a:solidFill>
                  <a:srgbClr val="171717"/>
                </a:solidFill>
                <a:latin typeface="Segoe UI" panose="020B0502040204020203" pitchFamily="34" charset="0"/>
              </a:rPr>
              <a:t> requiert une nouvelle conception et approche de la création des applications et ne constitue pas une solution adaptée à tous les problèmes. </a:t>
            </a:r>
          </a:p>
          <a:p>
            <a:pPr marL="0" indent="0">
              <a:buFont typeface="Arial" panose="020B0604020202020204" pitchFamily="34" charset="0"/>
              <a:buNone/>
            </a:pPr>
            <a:endParaRPr lang="en-US" sz="1400" b="1" dirty="0"/>
          </a:p>
          <a:p>
            <a:pPr marL="457200" indent="-457200">
              <a:buFont typeface="Arial" panose="020B0604020202020204" pitchFamily="34" charset="0"/>
              <a:buChar char="•"/>
            </a:pPr>
            <a:r>
              <a:rPr lang="fr-FR" sz="1400" b="1" dirty="0"/>
              <a:t>Azure </a:t>
            </a:r>
            <a:r>
              <a:rPr lang="fr-FR" sz="1400" b="1" dirty="0" err="1"/>
              <a:t>Functions</a:t>
            </a:r>
            <a:r>
              <a:rPr lang="fr-FR" sz="1400" b="1" dirty="0"/>
              <a:t> </a:t>
            </a:r>
            <a:r>
              <a:rPr lang="fr-FR" sz="1400" dirty="0"/>
              <a:t>est</a:t>
            </a:r>
            <a:r>
              <a:rPr lang="fr-FR" sz="1400" b="1" dirty="0"/>
              <a:t> </a:t>
            </a:r>
            <a:r>
              <a:rPr lang="fr-FR" sz="1400" dirty="0"/>
              <a:t>un code exécutant votre service et non la plateforme ou l’infrastructure sous-jacente. Crée une infrastructure en fonction d’un événement.</a:t>
            </a:r>
          </a:p>
          <a:p>
            <a:pPr marL="457200" indent="-457200">
              <a:buFont typeface="Arial" panose="020B0604020202020204" pitchFamily="34" charset="0"/>
              <a:buChar char="•"/>
            </a:pPr>
            <a:r>
              <a:rPr lang="fr-FR" sz="1400" b="1" dirty="0"/>
              <a:t>Azure Logic Apps </a:t>
            </a:r>
            <a:r>
              <a:rPr lang="fr-FR" sz="1400" dirty="0"/>
              <a:t>est un service cloud qui vous aide à automatiser et à orchestrer les tâches, les processus métier et les workflows lorsque vous devez intégrer des applications, des données, des systèmes et des services.</a:t>
            </a:r>
          </a:p>
          <a:p>
            <a:pPr marL="457200" indent="-457200">
              <a:buFont typeface="Arial" panose="020B0604020202020204" pitchFamily="34" charset="0"/>
              <a:buChar char="•"/>
            </a:pPr>
            <a:r>
              <a:rPr lang="fr-FR" sz="1400" b="1" dirty="0"/>
              <a:t>Azure Event </a:t>
            </a:r>
            <a:r>
              <a:rPr lang="fr-FR" sz="1400" b="1" dirty="0" err="1"/>
              <a:t>Grid</a:t>
            </a:r>
            <a:r>
              <a:rPr lang="fr-FR" sz="1400" dirty="0"/>
              <a:t> est un service de routage d’événements complètement managé et intelligent qui utilise un modèle de publication-abonnement pour une consommation uniforme des événements.</a:t>
            </a:r>
          </a:p>
          <a:p>
            <a:endParaRPr lang="en-IE" sz="900" b="1"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a:t>
            </a:r>
            <a:r>
              <a:rPr lang="fr-FR" sz="900" b="1" i="0" u="none" strike="noStrike" dirty="0" err="1">
                <a:solidFill>
                  <a:schemeClr val="tx1"/>
                </a:solidFill>
                <a:latin typeface="Segoe UI Light" pitchFamily="34" charset="0"/>
                <a:ea typeface="+mn-ea"/>
                <a:cs typeface="+mn-cs"/>
              </a:rPr>
              <a:t>Functions</a:t>
            </a:r>
            <a:r>
              <a:rPr lang="fr-FR" sz="900" b="1" i="0" u="none" strike="noStrike" dirty="0">
                <a:solidFill>
                  <a:schemeClr val="tx1"/>
                </a:solidFill>
                <a:latin typeface="Segoe UI Light" pitchFamily="34" charset="0"/>
                <a:ea typeface="+mn-ea"/>
                <a:cs typeface="+mn-cs"/>
              </a:rPr>
              <a:t> : </a:t>
            </a:r>
            <a:r>
              <a:rPr lang="fr-FR" sz="900" b="0" i="0" u="none" strike="noStrike" dirty="0">
                <a:solidFill>
                  <a:schemeClr val="tx1"/>
                </a:solidFill>
                <a:latin typeface="Segoe UI Light" pitchFamily="34" charset="0"/>
                <a:ea typeface="+mn-ea"/>
                <a:cs typeface="+mn-cs"/>
              </a:rPr>
              <a:t>https://docs.microsoft.com/fr-fr/azure/azure-functions/ </a:t>
            </a:r>
          </a:p>
          <a:p>
            <a:endParaRPr lang="en-IE" sz="900" b="0"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Logic Apps : </a:t>
            </a:r>
            <a:r>
              <a:rPr lang="fr-FR" sz="900" u="sng" dirty="0"/>
              <a:t>https://docs.microsoft.com/fr-fr/azure/logic-apps/ </a:t>
            </a:r>
          </a:p>
          <a:p>
            <a:endParaRPr lang="en-IE" sz="900" b="0"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Event </a:t>
            </a:r>
            <a:r>
              <a:rPr lang="fr-FR" sz="900" b="1" i="0" u="none" strike="noStrike" dirty="0" err="1">
                <a:solidFill>
                  <a:schemeClr val="tx1"/>
                </a:solidFill>
                <a:latin typeface="Segoe UI Light" pitchFamily="34" charset="0"/>
                <a:ea typeface="+mn-ea"/>
                <a:cs typeface="+mn-cs"/>
              </a:rPr>
              <a:t>Grid</a:t>
            </a:r>
            <a:r>
              <a:rPr lang="fr-FR" sz="900" b="1" i="0" u="none" strike="noStrike" dirty="0">
                <a:solidFill>
                  <a:schemeClr val="tx1"/>
                </a:solidFill>
                <a:latin typeface="Segoe UI Light" pitchFamily="34" charset="0"/>
                <a:ea typeface="+mn-ea"/>
                <a:cs typeface="+mn-cs"/>
              </a:rPr>
              <a:t> : </a:t>
            </a:r>
            <a:r>
              <a:rPr lang="fr-FR" sz="900" u="sng" dirty="0"/>
              <a:t>https://docs.microsoft.com/fr-fr/azure/event-grid/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Remarque</a:t>
            </a:r>
            <a:r>
              <a:rPr lang="fr-FR" sz="900" dirty="0">
                <a:solidFill>
                  <a:schemeClr val="tx1"/>
                </a:solidFill>
                <a:latin typeface="Segoe UI Light" pitchFamily="34" charset="0"/>
                <a:ea typeface="+mn-ea"/>
                <a:cs typeface="+mn-cs"/>
              </a:rPr>
              <a:t> : Pour plus de détails sur les services </a:t>
            </a:r>
            <a:r>
              <a:rPr lang="fr-FR" sz="900" dirty="0" err="1">
                <a:solidFill>
                  <a:schemeClr val="tx1"/>
                </a:solidFill>
                <a:latin typeface="Segoe UI Light" pitchFamily="34" charset="0"/>
                <a:ea typeface="+mn-ea"/>
                <a:cs typeface="+mn-cs"/>
              </a:rPr>
              <a:t>serverless</a:t>
            </a:r>
            <a:r>
              <a:rPr lang="fr-FR" sz="900" dirty="0">
                <a:solidFill>
                  <a:schemeClr val="tx1"/>
                </a:solidFill>
                <a:latin typeface="Segoe UI Light" pitchFamily="34" charset="0"/>
                <a:ea typeface="+mn-ea"/>
                <a:cs typeface="+mn-cs"/>
              </a:rPr>
              <a:t> disponibles avec Azure, consultez </a:t>
            </a:r>
            <a:r>
              <a:rPr lang="fr-FR" sz="900" u="sng" dirty="0"/>
              <a:t>https://azure.microsoft.com/fr-fr/solutions/serverless/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51549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800" b="1" dirty="0"/>
              <a:t>Le services Azure DevOps </a:t>
            </a:r>
            <a:r>
              <a:rPr lang="fr-FR" sz="800" dirty="0"/>
              <a:t>fournissent des outils de collaboration de développement, notamment des pipelines, des référentiels Git, des tableaux Kanban et des tests de charge étendus automatisés dans le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800" b="1" dirty="0"/>
              <a:t>Azure </a:t>
            </a:r>
            <a:r>
              <a:rPr lang="fr-FR" sz="800" b="1" dirty="0" err="1"/>
              <a:t>DevTest</a:t>
            </a:r>
            <a:r>
              <a:rPr lang="fr-FR" sz="800" b="1" dirty="0"/>
              <a:t> </a:t>
            </a:r>
            <a:r>
              <a:rPr lang="fr-FR" sz="800" b="1" dirty="0" err="1"/>
              <a:t>Labs</a:t>
            </a:r>
            <a:r>
              <a:rPr lang="fr-FR" sz="800" b="1" dirty="0"/>
              <a:t> </a:t>
            </a:r>
            <a:r>
              <a:rPr lang="fr-FR" sz="800" dirty="0"/>
              <a:t> permet de créer rapidement des environnements dans Azure tout en minimisant les déchets et en contrôlant les coûts.</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sz="900" dirty="0"/>
            </a:br>
            <a:r>
              <a:rPr lang="fr-FR" sz="900" b="1" i="0" dirty="0">
                <a:solidFill>
                  <a:srgbClr val="666666"/>
                </a:solidFill>
                <a:latin typeface="Roboto"/>
              </a:rPr>
              <a:t>GitHub </a:t>
            </a:r>
            <a:r>
              <a:rPr lang="fr-FR" sz="900" b="0" i="0" dirty="0">
                <a:solidFill>
                  <a:srgbClr val="666666"/>
                </a:solidFill>
                <a:latin typeface="Roboto"/>
              </a:rPr>
              <a:t>est un site américain fournissant un hébergement pour le développement de logiciel et le contrôle de version à l’aide de Git. Il propose les fonctionnalités distribuées de contrôle de version et de gestion de code source (SCM) de Git, plus ses propres fonctionnalités. Il fournit un contrôle d’accès et plusieurs fonctionnalités de collaboration, par exemple le suivi des bogues, les demandes de fonctionnalités, la gestion des tâches et les wikis pour chaque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900" b="1" i="0" dirty="0">
                <a:solidFill>
                  <a:srgbClr val="6A737D"/>
                </a:solidFill>
                <a:latin typeface="-apple-system"/>
              </a:rPr>
              <a:t>GitHub Actions</a:t>
            </a:r>
            <a:r>
              <a:rPr lang="fr-FR" sz="900" b="0" i="0" dirty="0">
                <a:solidFill>
                  <a:srgbClr val="6A737D"/>
                </a:solidFill>
                <a:latin typeface="-apple-system"/>
              </a:rPr>
              <a:t> facilite l’automatisation de tous vos workflows logiciels, désormais avec CI/CD de pointe. Concevez, testez et déployez votre code directement depuis GitHub. Gérez les révisions de code, la gestion des branches et le travail de tri des problèmes à votre convenance.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800" dirty="0"/>
          </a:p>
          <a:p>
            <a:endParaRPr lang="en-IE" sz="800" b="1" i="0" u="none" strike="noStrike" kern="1200" dirty="0">
              <a:solidFill>
                <a:schemeClr val="tx1"/>
              </a:solidFill>
              <a:effectLst/>
              <a:latin typeface="Segoe UI Light" pitchFamily="34" charset="0"/>
              <a:ea typeface="+mn-ea"/>
              <a:cs typeface="+mn-cs"/>
            </a:endParaRPr>
          </a:p>
          <a:p>
            <a:r>
              <a:rPr lang="fr-FR" sz="800" b="1" i="0" u="none" strike="noStrike" dirty="0">
                <a:solidFill>
                  <a:schemeClr val="tx1"/>
                </a:solidFill>
                <a:latin typeface="Segoe UI Light" pitchFamily="34" charset="0"/>
                <a:ea typeface="+mn-ea"/>
                <a:cs typeface="+mn-cs"/>
              </a:rPr>
              <a:t>Services Azure DevOps : </a:t>
            </a:r>
            <a:r>
              <a:rPr lang="fr-FR" sz="900" u="sng" dirty="0"/>
              <a:t>https://docs.microsoft.com/fr-fr/azure/devops/ </a:t>
            </a:r>
          </a:p>
          <a:p>
            <a:endParaRPr lang="en-IE" sz="800" b="0" i="0" u="none" strike="noStrike" kern="1200" dirty="0">
              <a:solidFill>
                <a:schemeClr val="tx1"/>
              </a:solidFill>
              <a:effectLst/>
              <a:latin typeface="Segoe UI Light" pitchFamily="34" charset="0"/>
              <a:ea typeface="+mn-ea"/>
              <a:cs typeface="+mn-cs"/>
            </a:endParaRPr>
          </a:p>
          <a:p>
            <a:r>
              <a:rPr lang="fr-FR" sz="800" b="1" i="0" u="none" strike="noStrike" dirty="0">
                <a:solidFill>
                  <a:schemeClr val="tx1"/>
                </a:solidFill>
                <a:latin typeface="Segoe UI Light" pitchFamily="34" charset="0"/>
                <a:ea typeface="+mn-ea"/>
                <a:cs typeface="+mn-cs"/>
              </a:rPr>
              <a:t>Azure </a:t>
            </a:r>
            <a:r>
              <a:rPr lang="fr-FR" sz="800" b="1" i="0" u="none" strike="noStrike" dirty="0" err="1">
                <a:solidFill>
                  <a:schemeClr val="tx1"/>
                </a:solidFill>
                <a:latin typeface="Segoe UI Light" pitchFamily="34" charset="0"/>
                <a:ea typeface="+mn-ea"/>
                <a:cs typeface="+mn-cs"/>
              </a:rPr>
              <a:t>DevTest</a:t>
            </a:r>
            <a:r>
              <a:rPr lang="fr-FR" sz="800" b="1" i="0" u="none" strike="noStrike" dirty="0">
                <a:solidFill>
                  <a:schemeClr val="tx1"/>
                </a:solidFill>
                <a:latin typeface="Segoe UI Light" pitchFamily="34" charset="0"/>
                <a:ea typeface="+mn-ea"/>
                <a:cs typeface="+mn-cs"/>
              </a:rPr>
              <a:t> </a:t>
            </a:r>
            <a:r>
              <a:rPr lang="fr-FR" sz="800" b="1" i="0" u="none" strike="noStrike" dirty="0" err="1">
                <a:solidFill>
                  <a:schemeClr val="tx1"/>
                </a:solidFill>
                <a:latin typeface="Segoe UI Light" pitchFamily="34" charset="0"/>
                <a:ea typeface="+mn-ea"/>
                <a:cs typeface="+mn-cs"/>
              </a:rPr>
              <a:t>Labs</a:t>
            </a:r>
            <a:r>
              <a:rPr lang="fr-FR" sz="800" b="1" i="0" u="none" strike="noStrike" dirty="0">
                <a:solidFill>
                  <a:schemeClr val="tx1"/>
                </a:solidFill>
                <a:latin typeface="Segoe UI Light" pitchFamily="34" charset="0"/>
                <a:ea typeface="+mn-ea"/>
                <a:cs typeface="+mn-cs"/>
              </a:rPr>
              <a:t> : </a:t>
            </a:r>
            <a:r>
              <a:rPr lang="fr-FR" sz="900" u="sng" dirty="0"/>
              <a:t>https://azure.microsoft.com/fr-fr/services/devtest-lab/ </a:t>
            </a:r>
          </a:p>
          <a:p>
            <a:endParaRPr lang="en-IE" sz="800" b="1" kern="1200" dirty="0">
              <a:solidFill>
                <a:schemeClr val="tx1"/>
              </a:solidFill>
              <a:effectLst/>
              <a:latin typeface="Segoe UI Light" pitchFamily="34" charset="0"/>
              <a:ea typeface="+mn-ea"/>
              <a:cs typeface="+mn-cs"/>
            </a:endParaRPr>
          </a:p>
          <a:p>
            <a:r>
              <a:rPr lang="fr-FR" sz="800" b="1" dirty="0">
                <a:solidFill>
                  <a:schemeClr val="tx1"/>
                </a:solidFill>
                <a:latin typeface="Segoe UI Light" pitchFamily="34" charset="0"/>
                <a:ea typeface="+mn-ea"/>
                <a:cs typeface="+mn-cs"/>
              </a:rPr>
              <a:t>Remarque</a:t>
            </a:r>
            <a:r>
              <a:rPr lang="fr-FR" sz="800" dirty="0">
                <a:solidFill>
                  <a:schemeClr val="tx1"/>
                </a:solidFill>
                <a:latin typeface="Segoe UI Light" pitchFamily="34" charset="0"/>
                <a:ea typeface="+mn-ea"/>
                <a:cs typeface="+mn-cs"/>
              </a:rPr>
              <a:t> : Pour plus de détails généraux sur les services DevOps disponibles avec Azure, rendez-vous sur </a:t>
            </a:r>
            <a:r>
              <a:rPr lang="fr-FR" sz="900" u="sng" dirty="0"/>
              <a:t>https://docs.microsoft.com/fr-fr/azure/#pivot=products&amp;panel=devops </a:t>
            </a:r>
          </a:p>
          <a:p>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93423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390247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88925">
              <a:lnSpc>
                <a:spcPct val="115000"/>
              </a:lnSpc>
              <a:spcBef>
                <a:spcPts val="567"/>
              </a:spcBef>
              <a:buClr>
                <a:srgbClr val="1A1A1A"/>
              </a:buClr>
              <a:buFont typeface="Arial"/>
              <a:buChar char="•"/>
            </a:pPr>
            <a:r>
              <a:rPr lang="fr-FR" sz="1400" dirty="0">
                <a:solidFill>
                  <a:srgbClr val="1A1A1A"/>
                </a:solidFill>
                <a:latin typeface="Segoe UI Semilight"/>
              </a:rPr>
              <a:t>Obtenez des suggestions de meilleures pratiques proactives, exploitables et personnalisées.</a:t>
            </a:r>
          </a:p>
          <a:p>
            <a:pPr marL="290513" indent="-288925">
              <a:lnSpc>
                <a:spcPct val="115000"/>
              </a:lnSpc>
              <a:spcBef>
                <a:spcPts val="567"/>
              </a:spcBef>
              <a:buClr>
                <a:srgbClr val="1A1A1A"/>
              </a:buClr>
              <a:buFont typeface="Arial"/>
              <a:buChar char="•"/>
            </a:pPr>
            <a:r>
              <a:rPr lang="fr-FR" sz="1400" dirty="0">
                <a:solidFill>
                  <a:srgbClr val="1A1A1A"/>
                </a:solidFill>
                <a:latin typeface="Segoe UI Semilight"/>
              </a:rPr>
              <a:t>Améliorez les niveaux de performances la sécurité et la disponibilité de vos ressources.</a:t>
            </a:r>
          </a:p>
          <a:p>
            <a:pPr marL="290513" indent="-288925">
              <a:lnSpc>
                <a:spcPct val="115000"/>
              </a:lnSpc>
              <a:spcBef>
                <a:spcPts val="567"/>
              </a:spcBef>
              <a:buClr>
                <a:srgbClr val="1A1A1A"/>
              </a:buClr>
              <a:buFont typeface="Arial"/>
              <a:buChar char="•"/>
            </a:pPr>
            <a:r>
              <a:rPr lang="fr-FR" sz="1400" dirty="0">
                <a:solidFill>
                  <a:srgbClr val="1A1A1A"/>
                </a:solidFill>
                <a:latin typeface="Segoe UI Semilight"/>
              </a:rPr>
              <a:t>Identifiez les opportunités de réduire vos coûts Azure.</a:t>
            </a: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Azure Advisor : </a:t>
            </a:r>
            <a:r>
              <a:rPr lang="fr-FR" u="none" dirty="0"/>
              <a:t>https://docs.microsoft.com/fr-fr/azure/advisor/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711511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Collectez, analysez et agissez sur la télémétrie à partir des environnements cloud et locaux pour optimiser la disponibilité et les niveaux de performance de vos applications.</a:t>
            </a:r>
          </a:p>
          <a:p>
            <a:pPr marL="457200" indent="-457200">
              <a:buFont typeface="Arial" panose="020B0604020202020204" pitchFamily="34" charset="0"/>
              <a:buChar char="•"/>
            </a:pPr>
            <a:r>
              <a:rPr lang="fr-FR" sz="1100" dirty="0"/>
              <a:t>Commence à collecter des données dès que vous créez un abonnement Azure et ajoutez des ressources. </a:t>
            </a:r>
          </a:p>
          <a:p>
            <a:pPr marL="457200" indent="-457200">
              <a:buFont typeface="Arial" panose="020B0604020202020204" pitchFamily="34" charset="0"/>
              <a:buChar char="•"/>
            </a:pPr>
            <a:r>
              <a:rPr lang="fr-FR" sz="1100" b="1" dirty="0"/>
              <a:t>Les journaux d’activité </a:t>
            </a:r>
            <a:r>
              <a:rPr lang="fr-FR" sz="1100" dirty="0"/>
              <a:t>enregistrent tous les événements de création et de modification de ressources.</a:t>
            </a:r>
          </a:p>
          <a:p>
            <a:pPr marL="457200" indent="-457200">
              <a:buFont typeface="Arial" panose="020B0604020202020204" pitchFamily="34" charset="0"/>
              <a:buChar char="•"/>
            </a:pPr>
            <a:r>
              <a:rPr lang="fr-FR" sz="1100" b="1" dirty="0"/>
              <a:t>Les mesures</a:t>
            </a:r>
            <a:r>
              <a:rPr lang="fr-FR" sz="1100" dirty="0"/>
              <a:t> calculent le niveau de performance et la consommation des ressources.</a:t>
            </a:r>
          </a:p>
          <a:p>
            <a:pPr marL="457200" indent="-457200">
              <a:buFont typeface="Arial" panose="020B0604020202020204" pitchFamily="34" charset="0"/>
              <a:buChar char="•"/>
            </a:pPr>
            <a:r>
              <a:rPr lang="fr-FR" sz="1100" dirty="0"/>
              <a:t>Ajoutez un agent de surveillance Azure pour collecter des données opérationnelles pour une ressource.</a:t>
            </a:r>
          </a:p>
          <a:p>
            <a:endParaRPr lang="en-IE" sz="900" b="1"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Azure Monitor </a:t>
            </a:r>
            <a:r>
              <a:rPr lang="fr-FR" sz="900" dirty="0">
                <a:solidFill>
                  <a:schemeClr val="tx1"/>
                </a:solidFill>
                <a:latin typeface="Segoe UI Light" pitchFamily="34" charset="0"/>
                <a:ea typeface="+mn-ea"/>
                <a:cs typeface="+mn-cs"/>
              </a:rPr>
              <a:t>: </a:t>
            </a:r>
            <a:r>
              <a:rPr lang="fr-FR" sz="900" b="0" i="0" u="none" strike="noStrike" dirty="0">
                <a:solidFill>
                  <a:schemeClr val="tx1"/>
                </a:solidFill>
                <a:latin typeface="Segoe UI Light" pitchFamily="34" charset="0"/>
                <a:ea typeface="+mn-ea"/>
                <a:cs typeface="+mn-cs"/>
              </a:rPr>
              <a:t>https://azure.microsoft.com/fr-fr/services/monitor/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47543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fr-FR" sz="2800" dirty="0"/>
              <a:t>Détenu et exploité par l’organisation qui utilise les ressources cloud. </a:t>
            </a:r>
          </a:p>
          <a:p>
            <a:pPr marL="457200" indent="-457200">
              <a:buFont typeface="Arial" panose="020B0604020202020204" pitchFamily="34" charset="0"/>
              <a:buChar char="•"/>
            </a:pPr>
            <a:r>
              <a:rPr lang="fr-FR" sz="2800" dirty="0"/>
              <a:t>Une organisation crée un environnement cloud dans son centre de données.</a:t>
            </a:r>
          </a:p>
          <a:p>
            <a:pPr marL="457200" indent="-457200">
              <a:buFont typeface="Arial" panose="020B0604020202020204" pitchFamily="34" charset="0"/>
              <a:buChar char="•"/>
            </a:pPr>
            <a:r>
              <a:rPr lang="fr-FR" sz="2800" dirty="0"/>
              <a:t>Accès en libre-service aux ressources de calcul fournies aux utilisateurs au sein de l’organisation. </a:t>
            </a:r>
          </a:p>
          <a:p>
            <a:pPr marL="457200" indent="-457200">
              <a:buFont typeface="Arial" panose="020B0604020202020204" pitchFamily="34" charset="0"/>
              <a:buChar char="•"/>
            </a:pPr>
            <a:r>
              <a:rPr lang="fr-FR" sz="2800" dirty="0"/>
              <a:t>L’organisation est responsable de l’exploitation des services qu’elle fournit.</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38523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https://docs.microsoft.com/fr-fr/azure/service-health/service-health-overview</a:t>
            </a:r>
          </a:p>
          <a:p>
            <a:r>
              <a:rPr lang="fr-FR" sz="1100" dirty="0"/>
              <a:t>Collectez, analysez et agissez sur la télémétrie à partir des environnements cloud et locaux pour optimiser la disponibilité et les niveaux de performance de vos applications.</a:t>
            </a:r>
          </a:p>
          <a:p>
            <a:pPr marL="457200" indent="-457200">
              <a:buFont typeface="Arial" panose="020B0604020202020204" pitchFamily="34" charset="0"/>
              <a:buChar char="•"/>
            </a:pPr>
            <a:r>
              <a:rPr lang="fr-FR" sz="1100" dirty="0"/>
              <a:t>Commence à collecter des données dès que vous créez un abonnement Azure et ajoutez des ressources. </a:t>
            </a:r>
          </a:p>
          <a:p>
            <a:pPr marL="457200" indent="-457200">
              <a:buFont typeface="Arial" panose="020B0604020202020204" pitchFamily="34" charset="0"/>
              <a:buChar char="•"/>
            </a:pPr>
            <a:r>
              <a:rPr lang="fr-FR" sz="1100" b="1" dirty="0"/>
              <a:t>Les journaux d’activité </a:t>
            </a:r>
            <a:r>
              <a:rPr lang="fr-FR" sz="1100" dirty="0"/>
              <a:t>enregistrent tous les événements de création et de modification de ressources.</a:t>
            </a:r>
          </a:p>
          <a:p>
            <a:pPr marL="457200" indent="-457200">
              <a:buFont typeface="Arial" panose="020B0604020202020204" pitchFamily="34" charset="0"/>
              <a:buChar char="•"/>
            </a:pPr>
            <a:r>
              <a:rPr lang="fr-FR" sz="1100" b="1" dirty="0"/>
              <a:t>Les mesures</a:t>
            </a:r>
            <a:r>
              <a:rPr lang="fr-FR" sz="1100" dirty="0"/>
              <a:t> calculent le niveau de performance et la consommation des ressources.</a:t>
            </a:r>
          </a:p>
          <a:p>
            <a:pPr marL="457200" indent="-457200">
              <a:buFont typeface="Arial" panose="020B0604020202020204" pitchFamily="34" charset="0"/>
              <a:buChar char="•"/>
            </a:pPr>
            <a:r>
              <a:rPr lang="fr-FR" sz="1100" dirty="0"/>
              <a:t>Ajoutez un agent de surveillance Azure pour collecter des données opérationnelles pour une ressource.</a:t>
            </a:r>
          </a:p>
          <a:p>
            <a:endParaRPr lang="en-IE" sz="900" b="1"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Azure Service </a:t>
            </a:r>
            <a:r>
              <a:rPr lang="fr-FR" sz="900" b="1" dirty="0" err="1">
                <a:solidFill>
                  <a:schemeClr val="tx1"/>
                </a:solidFill>
                <a:latin typeface="Segoe UI Light" pitchFamily="34" charset="0"/>
                <a:ea typeface="+mn-ea"/>
                <a:cs typeface="+mn-cs"/>
              </a:rPr>
              <a:t>Health</a:t>
            </a:r>
            <a:r>
              <a:rPr lang="fr-FR" sz="900" b="1" dirty="0">
                <a:solidFill>
                  <a:schemeClr val="tx1"/>
                </a:solidFill>
                <a:latin typeface="Segoe UI Light" pitchFamily="34" charset="0"/>
                <a:ea typeface="+mn-ea"/>
                <a:cs typeface="+mn-cs"/>
              </a:rPr>
              <a:t> </a:t>
            </a:r>
            <a:r>
              <a:rPr lang="fr-FR" sz="900" dirty="0">
                <a:solidFill>
                  <a:schemeClr val="tx1"/>
                </a:solidFill>
                <a:latin typeface="Segoe UI Light" pitchFamily="34" charset="0"/>
                <a:ea typeface="+mn-ea"/>
                <a:cs typeface="+mn-cs"/>
              </a:rPr>
              <a:t>: </a:t>
            </a:r>
            <a:r>
              <a:rPr lang="fr-FR" sz="900" b="0" i="0" u="none" strike="noStrike" dirty="0">
                <a:solidFill>
                  <a:schemeClr val="tx1"/>
                </a:solidFill>
                <a:latin typeface="Segoe UI Light" pitchFamily="34" charset="0"/>
                <a:ea typeface="+mn-ea"/>
                <a:cs typeface="+mn-cs"/>
              </a:rPr>
              <a:t>https://azure.microsoft.com/fr-fr/services/monitor/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121919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dirty="0"/>
              <a:t>Collectez, analysez et agissez sur la télémétrie à partir des environnements cloud et locaux pour optimiser la disponibilité et les niveaux de performance de vos applications.</a:t>
            </a:r>
          </a:p>
          <a:p>
            <a:pPr marL="457200" indent="-457200">
              <a:buFont typeface="Arial" panose="020B0604020202020204" pitchFamily="34" charset="0"/>
              <a:buChar char="•"/>
            </a:pPr>
            <a:r>
              <a:rPr lang="fr-FR" sz="1100" dirty="0"/>
              <a:t>Commence à collecter des données dès que vous créez un abonnement Azure et ajoutez des ressources. </a:t>
            </a:r>
          </a:p>
          <a:p>
            <a:pPr marL="457200" indent="-457200">
              <a:buFont typeface="Arial" panose="020B0604020202020204" pitchFamily="34" charset="0"/>
              <a:buChar char="•"/>
            </a:pPr>
            <a:r>
              <a:rPr lang="fr-FR" sz="1100" b="1" dirty="0"/>
              <a:t>Les journaux d’activité </a:t>
            </a:r>
            <a:r>
              <a:rPr lang="fr-FR" sz="1100" dirty="0"/>
              <a:t>enregistrent tous les événements de création et de modification de ressources.</a:t>
            </a:r>
          </a:p>
          <a:p>
            <a:pPr marL="457200" indent="-457200">
              <a:buFont typeface="Arial" panose="020B0604020202020204" pitchFamily="34" charset="0"/>
              <a:buChar char="•"/>
            </a:pPr>
            <a:r>
              <a:rPr lang="fr-FR" sz="1100" b="1" dirty="0"/>
              <a:t>Les métriques</a:t>
            </a:r>
            <a:r>
              <a:rPr lang="fr-FR" sz="1100" dirty="0"/>
              <a:t> calculent le niveau de performance et la consommation des ressources.</a:t>
            </a:r>
          </a:p>
          <a:p>
            <a:pPr marL="457200" indent="-457200">
              <a:buFont typeface="Arial" panose="020B0604020202020204" pitchFamily="34" charset="0"/>
              <a:buChar char="•"/>
            </a:pPr>
            <a:r>
              <a:rPr lang="fr-FR" sz="1100" dirty="0"/>
              <a:t>Ajoutez un agent de surveillance Azure pour collecter des données opérationnelles pour une ressource.</a:t>
            </a:r>
          </a:p>
          <a:p>
            <a:endParaRPr lang="en-IE" sz="900" b="1"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Azure Service </a:t>
            </a:r>
            <a:r>
              <a:rPr lang="fr-FR" sz="900" b="1" dirty="0" err="1">
                <a:solidFill>
                  <a:schemeClr val="tx1"/>
                </a:solidFill>
                <a:latin typeface="Segoe UI Light" pitchFamily="34" charset="0"/>
                <a:ea typeface="+mn-ea"/>
                <a:cs typeface="+mn-cs"/>
              </a:rPr>
              <a:t>Health</a:t>
            </a:r>
            <a:r>
              <a:rPr lang="fr-FR" sz="900" b="1" dirty="0">
                <a:solidFill>
                  <a:schemeClr val="tx1"/>
                </a:solidFill>
                <a:latin typeface="Segoe UI Light" pitchFamily="34" charset="0"/>
                <a:ea typeface="+mn-ea"/>
                <a:cs typeface="+mn-cs"/>
              </a:rPr>
              <a:t> </a:t>
            </a:r>
            <a:r>
              <a:rPr lang="fr-FR" sz="900" dirty="0">
                <a:solidFill>
                  <a:schemeClr val="tx1"/>
                </a:solidFill>
                <a:latin typeface="Segoe UI Light" pitchFamily="34" charset="0"/>
                <a:ea typeface="+mn-ea"/>
                <a:cs typeface="+mn-cs"/>
              </a:rPr>
              <a:t>: </a:t>
            </a:r>
            <a:r>
              <a:rPr lang="fr-FR" sz="900" b="0" i="0" u="none" strike="noStrike" dirty="0">
                <a:solidFill>
                  <a:schemeClr val="tx1"/>
                </a:solidFill>
                <a:latin typeface="Segoe UI Light" pitchFamily="34" charset="0"/>
                <a:ea typeface="+mn-ea"/>
                <a:cs typeface="+mn-cs"/>
              </a:rPr>
              <a:t>https://azure.microsoft.com/fr-fr/services/monitor/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536662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https://azure.microsoft.com/fr-fr/features/resource-manager/</a:t>
            </a:r>
          </a:p>
          <a:p>
            <a:r>
              <a:rPr lang="fr-FR" dirty="0"/>
              <a:t>https://docs.microsoft.com/fr-fr/azure/azure-resource-manager/management/overview</a:t>
            </a:r>
          </a:p>
          <a:p>
            <a:r>
              <a:rPr lang="fr-FR" dirty="0"/>
              <a:t>https://docs.microsoft.com/fr-fr/azure/azure-resource-manager/templates/overview</a:t>
            </a:r>
          </a:p>
          <a:p>
            <a:pPr algn="l"/>
            <a:br>
              <a:rPr lang="fr-FR" b="1" i="0" dirty="0">
                <a:solidFill>
                  <a:srgbClr val="1A1A1F"/>
                </a:solidFill>
                <a:latin typeface="Segoe UI" panose="020B0502040204020203" pitchFamily="34" charset="0"/>
              </a:rPr>
            </a:br>
            <a:r>
              <a:rPr lang="fr-FR" b="1" i="0" dirty="0">
                <a:solidFill>
                  <a:srgbClr val="1A1A1F"/>
                </a:solidFill>
                <a:latin typeface="Segoe UI" panose="020B0502040204020203" pitchFamily="34" charset="0"/>
              </a:rPr>
              <a:t>Déployer les ressources d’application </a:t>
            </a:r>
            <a:r>
              <a:rPr lang="fr-FR" b="0" i="0" dirty="0">
                <a:solidFill>
                  <a:srgbClr val="4C4C51"/>
                </a:solidFill>
                <a:latin typeface="Segoe UI" panose="020B0502040204020203" pitchFamily="34" charset="0"/>
              </a:rPr>
              <a:t>Azure Resource Manager vous permet de déployer plusieurs fois votre application avec l’assurance que vos ressources seront déployées de manière cohérente. Vous définissez l’infrastructure et les dépendances de votre application dans un seul modèle déclaratif. Ce modèle est suffisamment flexible pour servir dans tous vos environnements, que ce soit un environnement de test, temporaire ou de production. Si vous créez une solution depuis la Place de marché Azure, la solution inclura automatiquement un modèle que vous pouvez utiliser pour votre application.</a:t>
            </a:r>
          </a:p>
          <a:p>
            <a:pPr algn="l"/>
            <a:r>
              <a:rPr lang="fr-FR" b="1" i="0" dirty="0">
                <a:solidFill>
                  <a:srgbClr val="1A1A1F"/>
                </a:solidFill>
                <a:latin typeface="Segoe UI" panose="020B0502040204020203" pitchFamily="34" charset="0"/>
              </a:rPr>
              <a:t>Organiser les ressources</a:t>
            </a:r>
          </a:p>
          <a:p>
            <a:pPr algn="l"/>
            <a:r>
              <a:rPr lang="fr-FR" b="0" i="0" dirty="0">
                <a:solidFill>
                  <a:srgbClr val="4C4C51"/>
                </a:solidFill>
                <a:latin typeface="Segoe UI" panose="020B0502040204020203" pitchFamily="34" charset="0"/>
              </a:rPr>
              <a:t>Azure Resource Manager vous aide à gérer et à visualiser les ressources dans votre application. Vous n’avez plus à déployer des composants de votre application séparément, puis à les assembler manuellement. Vous intégrez les ressources présentant un cycle de vie commun dans un groupe de ressources qui peut être déployé ou supprimé dans une seule action. Vous pouvez voir les ressources qui sont liées par une dépendance. Vous pouvez appliquer des balises aux ressources afin de la catégoriser pour les tâches de gestion telles que la facturation.</a:t>
            </a:r>
          </a:p>
          <a:p>
            <a:pPr algn="l"/>
            <a:r>
              <a:rPr lang="fr-FR" b="1" i="0" dirty="0">
                <a:solidFill>
                  <a:srgbClr val="1A1A1F"/>
                </a:solidFill>
                <a:latin typeface="Segoe UI" panose="020B0502040204020203" pitchFamily="34" charset="0"/>
              </a:rPr>
              <a:t>Contrôler l’accès aux ressources</a:t>
            </a:r>
          </a:p>
          <a:p>
            <a:pPr algn="l"/>
            <a:r>
              <a:rPr lang="fr-FR" b="0" i="0" dirty="0">
                <a:solidFill>
                  <a:srgbClr val="4C4C51"/>
                </a:solidFill>
                <a:latin typeface="Segoe UI" panose="020B0502040204020203" pitchFamily="34" charset="0"/>
              </a:rPr>
              <a:t>Avec Azure Resource Manager, vous pouvez contrôler qui, au sein de votre organisation, peut agir au niveau des ressources. Vous gérez les autorisations en définissant des rôles et en ajoutant des utilisateurs ou des groupes aux rôles. Pour les ressources critiques, vous pouvez appliquer un verrou explicite qui empêche les utilisateurs de supprimer ou de modifier la ressource. Azure Resource Manager enregistre toutes les actions des utilisateurs afin que vous puissiez les auditer. Pour chaque action, le journal d’audit contient des informations sur l’utilisateur, l’heure, les événements et le statut.</a:t>
            </a:r>
          </a:p>
          <a:p>
            <a:pPr algn="l"/>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57</a:t>
            </a:fld>
            <a:endParaRPr lang="en-US"/>
          </a:p>
        </p:txBody>
      </p:sp>
    </p:spTree>
    <p:extLst>
      <p:ext uri="{BB962C8B-B14F-4D97-AF65-F5344CB8AC3E}">
        <p14:creationId xmlns:p14="http://schemas.microsoft.com/office/powerpoint/2010/main" val="3065672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a:t>Ajustez la couverture pour AZ-900T00 ou AZ-900T01.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05797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b="0" i="0" dirty="0">
                <a:solidFill>
                  <a:srgbClr val="171717"/>
                </a:solidFill>
                <a:latin typeface="Segoe UI" panose="020B0502040204020203" pitchFamily="34" charset="0"/>
              </a:rPr>
              <a:t>Azure Security Center est un système de gestion de la sécurité de l’infrastructure unifié qui renforce la posture de sécurité de vos centres de données et fournit une protection avancée contre les menaces pour vos charges de travail hybrides dans le cloud (dans Azure ou non), ainsi qu’en local.</a:t>
            </a:r>
          </a:p>
          <a:p>
            <a:pPr algn="l">
              <a:buFont typeface="Arial" panose="020B0604020202020204" pitchFamily="34" charset="0"/>
              <a:buChar char="•"/>
            </a:pPr>
            <a:r>
              <a:rPr lang="fr-FR" sz="2000" b="1" i="0" dirty="0">
                <a:solidFill>
                  <a:srgbClr val="171717"/>
                </a:solidFill>
                <a:latin typeface="Segoe UI" panose="020B0502040204020203" pitchFamily="34" charset="0"/>
              </a:rPr>
              <a:t>Renforcer la posture de sécurité</a:t>
            </a:r>
            <a:r>
              <a:rPr lang="fr-FR" sz="2000" i="0" dirty="0">
                <a:solidFill>
                  <a:srgbClr val="171717"/>
                </a:solidFill>
                <a:latin typeface="Segoe UI" panose="020B0502040204020203" pitchFamily="34" charset="0"/>
              </a:rPr>
              <a:t> :</a:t>
            </a:r>
            <a:r>
              <a:rPr lang="fr-FR" sz="2000" b="0" i="0" dirty="0">
                <a:solidFill>
                  <a:srgbClr val="171717"/>
                </a:solidFill>
                <a:latin typeface="Segoe UI" panose="020B0502040204020203" pitchFamily="34" charset="0"/>
              </a:rPr>
              <a:t> Security Center évalue votre environnement. Il vous permet de comprendre l’état de vos ressources et de savoir si elles sont sécurisées.</a:t>
            </a:r>
          </a:p>
          <a:p>
            <a:pPr algn="l">
              <a:buFont typeface="Arial" panose="020B0604020202020204" pitchFamily="34" charset="0"/>
              <a:buChar char="•"/>
            </a:pPr>
            <a:r>
              <a:rPr lang="fr-FR" sz="2000" b="1" i="0" dirty="0">
                <a:solidFill>
                  <a:srgbClr val="171717"/>
                </a:solidFill>
                <a:latin typeface="Segoe UI" panose="020B0502040204020203" pitchFamily="34" charset="0"/>
              </a:rPr>
              <a:t>Assurer la protection contre les menaces </a:t>
            </a:r>
            <a:r>
              <a:rPr lang="fr-FR" sz="2000" b="0" i="0" dirty="0">
                <a:solidFill>
                  <a:srgbClr val="171717"/>
                </a:solidFill>
                <a:latin typeface="Segoe UI" panose="020B0502040204020203" pitchFamily="34" charset="0"/>
              </a:rPr>
              <a:t>: Security Center évalue vos charges de travail et émet des recommandations de prévention contre les menaces et des alertes de sécurité.</a:t>
            </a:r>
          </a:p>
          <a:p>
            <a:pPr algn="l">
              <a:buFont typeface="Arial" panose="020B0604020202020204" pitchFamily="34" charset="0"/>
              <a:buChar char="•"/>
            </a:pPr>
            <a:r>
              <a:rPr lang="fr-FR" sz="2000" b="1" i="0" dirty="0">
                <a:solidFill>
                  <a:srgbClr val="171717"/>
                </a:solidFill>
                <a:latin typeface="Segoe UI" panose="020B0502040204020203" pitchFamily="34" charset="0"/>
              </a:rPr>
              <a:t>Déployer la sécurité plus rapidement </a:t>
            </a:r>
            <a:r>
              <a:rPr lang="fr-FR" sz="2000" b="0" i="0" dirty="0">
                <a:solidFill>
                  <a:srgbClr val="171717"/>
                </a:solidFill>
                <a:latin typeface="Segoe UI" panose="020B0502040204020203" pitchFamily="34" charset="0"/>
              </a:rPr>
              <a:t>: Dans Security Center, toutes les opérations sont réalisées à la vitesse du cloud. Étant donné qu’il est intégré en mode natif, le déploiement de Security Center est facile, vous offrant un provisionnement automatique et une protection avec les services Azure.</a:t>
            </a:r>
          </a:p>
          <a:p>
            <a:pPr marL="0" marR="0" indent="0" algn="ctr" rtl="0" eaLnBrk="1" fontAlgn="auto" latinLnBrk="0" hangingPunct="1">
              <a:spcBef>
                <a:spcPts val="0"/>
              </a:spcBef>
              <a:spcAft>
                <a:spcPts val="0"/>
              </a:spcAft>
            </a:pPr>
            <a:r>
              <a:rPr lang="fr-FR" sz="1800" b="1" i="0" u="none" strike="noStrike" dirty="0">
                <a:solidFill>
                  <a:srgbClr val="000000"/>
                </a:solidFill>
                <a:latin typeface="Segoe UI" panose="020B0502040204020203" pitchFamily="34" charset="0"/>
                <a:cs typeface="Segoe UI Semilight" panose="020B0402040204020203" pitchFamily="34" charset="0"/>
              </a:rPr>
              <a:t>Conformité à la stratégie</a:t>
            </a:r>
          </a:p>
          <a:p>
            <a:pPr marL="0" marR="0" indent="0" algn="ctr" rtl="0" eaLnBrk="1" fontAlgn="auto" latinLnBrk="0" hangingPunct="1">
              <a:spcBef>
                <a:spcPts val="0"/>
              </a:spcBef>
              <a:spcAft>
                <a:spcPts val="0"/>
              </a:spcAft>
            </a:pPr>
            <a:r>
              <a:rPr lang="fr-FR" sz="1800" b="0" i="0" u="none" strike="noStrike" dirty="0">
                <a:solidFill>
                  <a:srgbClr val="000000"/>
                </a:solidFill>
                <a:latin typeface="Segoe UI" panose="020B0502040204020203" pitchFamily="34" charset="0"/>
                <a:cs typeface="Segoe UI Semilight" panose="020B0402040204020203" pitchFamily="34" charset="0"/>
              </a:rPr>
              <a:t>Security Center est intégré avec les contrôles de stratégie Azure afin que vous puissiez </a:t>
            </a:r>
            <a:r>
              <a:rPr lang="fr-FR" sz="1800" b="1" i="0" u="none" strike="noStrike" dirty="0">
                <a:solidFill>
                  <a:srgbClr val="000000"/>
                </a:solidFill>
                <a:latin typeface="Segoe UI" panose="020B0502040204020203" pitchFamily="34" charset="0"/>
                <a:cs typeface="Segoe UI Semilight" panose="020B0402040204020203" pitchFamily="34" charset="0"/>
              </a:rPr>
              <a:t>configurer et surveiller</a:t>
            </a:r>
            <a:r>
              <a:rPr lang="fr-FR" sz="1800" b="0" i="0" u="none" strike="noStrike" dirty="0">
                <a:solidFill>
                  <a:srgbClr val="000000"/>
                </a:solidFill>
                <a:latin typeface="Segoe UI" panose="020B0502040204020203" pitchFamily="34" charset="0"/>
                <a:cs typeface="Segoe UI Semilight" panose="020B0402040204020203" pitchFamily="34" charset="0"/>
              </a:rPr>
              <a:t> l’exécution de vos stratégies sur les groupes d’administration, les abonnements et même un client tout entier.</a:t>
            </a:r>
          </a:p>
          <a:p>
            <a:pPr marL="0" marR="0" indent="0" algn="ctr" rtl="0" eaLnBrk="1" fontAlgn="auto" latinLnBrk="0" hangingPunct="1">
              <a:spcBef>
                <a:spcPts val="0"/>
              </a:spcBef>
              <a:spcAft>
                <a:spcPts val="0"/>
              </a:spcAft>
            </a:pPr>
            <a:r>
              <a:rPr lang="fr-FR" sz="1800" b="1" i="0" u="none" strike="noStrike" dirty="0">
                <a:solidFill>
                  <a:srgbClr val="000000"/>
                </a:solidFill>
                <a:latin typeface="Segoe UI" panose="020B0502040204020203" pitchFamily="34" charset="0"/>
                <a:cs typeface="Segoe UI Semilight" panose="020B0402040204020203" pitchFamily="34" charset="0"/>
              </a:rPr>
              <a:t>Alertes de sécurité</a:t>
            </a:r>
          </a:p>
          <a:p>
            <a:pPr marL="0" marR="0" indent="0" algn="ctr" rtl="0" eaLnBrk="1" fontAlgn="auto" latinLnBrk="0" hangingPunct="1">
              <a:spcBef>
                <a:spcPts val="0"/>
              </a:spcBef>
              <a:spcAft>
                <a:spcPts val="0"/>
              </a:spcAft>
            </a:pPr>
            <a:r>
              <a:rPr lang="fr-FR" sz="1800" b="0" i="0" u="none" strike="noStrike" dirty="0">
                <a:solidFill>
                  <a:srgbClr val="000000"/>
                </a:solidFill>
                <a:latin typeface="Segoe UI" panose="020B0502040204020203" pitchFamily="34" charset="0"/>
                <a:cs typeface="Segoe UI Semilight" panose="020B0402040204020203" pitchFamily="34" charset="0"/>
              </a:rPr>
              <a:t>Security Center collecte, analyse et intègre automatiquement les données des journaux de vos ressources Azure, par exemple la protection par pare-feu et point de terminaison afin de détecter les menaces réelles. La liste des alertes de sécurité hiérarchisées s’affiche dans le Security Center avec les informations nécessaires à l’analyse et la correction rapides d’une attaque.</a:t>
            </a:r>
          </a:p>
          <a:p>
            <a:pPr marL="0" marR="0" indent="0" algn="ctr" rtl="0" eaLnBrk="1" fontAlgn="auto" latinLnBrk="0" hangingPunct="1">
              <a:spcBef>
                <a:spcPts val="0"/>
              </a:spcBef>
              <a:spcAft>
                <a:spcPts val="0"/>
              </a:spcAft>
            </a:pPr>
            <a:r>
              <a:rPr lang="fr-FR" sz="1800" b="1" i="0" u="none" strike="noStrike" dirty="0">
                <a:solidFill>
                  <a:srgbClr val="000000"/>
                </a:solidFill>
                <a:latin typeface="Segoe UI" panose="020B0502040204020203" pitchFamily="34" charset="0"/>
                <a:cs typeface="Segoe UI Semilight" panose="020B0402040204020203" pitchFamily="34" charset="0"/>
              </a:rPr>
              <a:t>Degré de sécurisation</a:t>
            </a:r>
          </a:p>
          <a:p>
            <a:pPr marL="0" marR="0" indent="0" algn="ctr" rtl="0" eaLnBrk="1" fontAlgn="auto" latinLnBrk="0" hangingPunct="1">
              <a:spcBef>
                <a:spcPts val="0"/>
              </a:spcBef>
              <a:spcAft>
                <a:spcPts val="0"/>
              </a:spcAft>
            </a:pPr>
            <a:r>
              <a:rPr lang="fr-FR" sz="1800" b="0" i="0" u="none" strike="noStrike" dirty="0">
                <a:solidFill>
                  <a:srgbClr val="000000"/>
                </a:solidFill>
                <a:latin typeface="Segoe UI" panose="020B0502040204020203" pitchFamily="34" charset="0"/>
                <a:cs typeface="Segoe UI Semilight" panose="020B0402040204020203" pitchFamily="34" charset="0"/>
              </a:rPr>
              <a:t>Security Center évalue continuellement vos ressources pour rechercher d’éventuels problèmes de sécurité. Il agrège ensuite toutes ses découvertes sous forme d’un score qui vous permet de déterminer votre niveau de sécurité actuel.</a:t>
            </a:r>
          </a:p>
          <a:p>
            <a:pPr marL="0" marR="0" indent="0" algn="ctr" rtl="0" eaLnBrk="1" fontAlgn="auto" latinLnBrk="0" hangingPunct="1">
              <a:spcBef>
                <a:spcPts val="0"/>
              </a:spcBef>
              <a:spcAft>
                <a:spcPts val="0"/>
              </a:spcAft>
            </a:pPr>
            <a:r>
              <a:rPr lang="fr-FR" sz="1800" b="1" i="0" u="none" strike="noStrike" dirty="0">
                <a:solidFill>
                  <a:srgbClr val="000000"/>
                </a:solidFill>
                <a:latin typeface="Segoe UI" panose="020B0502040204020203" pitchFamily="34" charset="0"/>
                <a:cs typeface="Segoe UI Semilight" panose="020B0402040204020203" pitchFamily="34" charset="0"/>
              </a:rPr>
              <a:t>Hygiène de sécurité des ressources</a:t>
            </a:r>
          </a:p>
          <a:p>
            <a:pPr marL="0" marR="0" indent="0" algn="ctr" rtl="0" eaLnBrk="1" fontAlgn="auto" latinLnBrk="0" hangingPunct="1">
              <a:spcBef>
                <a:spcPts val="0"/>
              </a:spcBef>
              <a:spcAft>
                <a:spcPts val="0"/>
              </a:spcAft>
            </a:pPr>
            <a:r>
              <a:rPr lang="fr-FR" sz="1800" b="0" i="0" u="none" strike="noStrike" dirty="0">
                <a:solidFill>
                  <a:srgbClr val="000000"/>
                </a:solidFill>
                <a:latin typeface="Segoe UI" panose="020B0502040204020203" pitchFamily="34" charset="0"/>
                <a:cs typeface="Segoe UI Semilight" panose="020B0402040204020203" pitchFamily="34" charset="0"/>
              </a:rPr>
              <a:t>Visibilité de la sécurité et recommandations par ressource.</a:t>
            </a:r>
          </a:p>
          <a:p>
            <a:pPr algn="l">
              <a:buFont typeface="Arial" panose="020B0604020202020204" pitchFamily="34" charset="0"/>
              <a:buChar char="•"/>
            </a:pPr>
            <a:endParaRPr lang="en-US" sz="2000" b="0" i="0" dirty="0">
              <a:solidFill>
                <a:srgbClr val="171717"/>
              </a:solidFill>
              <a:effectLst/>
              <a:latin typeface="Segoe UI" panose="020B0502040204020203" pitchFamily="34" charset="0"/>
            </a:endParaRPr>
          </a:p>
          <a:p>
            <a:endParaRPr lang="en-IE" sz="900" b="1" i="0" u="none" strike="noStrike" kern="1200" dirty="0">
              <a:solidFill>
                <a:schemeClr val="tx1"/>
              </a:solidFill>
              <a:effectLst/>
              <a:latin typeface="Segoe UI Light" pitchFamily="34" charset="0"/>
              <a:ea typeface="+mn-ea"/>
              <a:cs typeface="+mn-cs"/>
            </a:endParaRPr>
          </a:p>
          <a:p>
            <a:r>
              <a:rPr lang="fr-FR" sz="900" b="1" i="0" u="none" strike="noStrike" dirty="0">
                <a:solidFill>
                  <a:schemeClr val="tx1"/>
                </a:solidFill>
                <a:latin typeface="Segoe UI Light" pitchFamily="34" charset="0"/>
                <a:ea typeface="+mn-ea"/>
                <a:cs typeface="+mn-cs"/>
              </a:rPr>
              <a:t>Azure Security Center :</a:t>
            </a:r>
            <a:r>
              <a:rPr lang="fr-FR" sz="900" b="0" i="0" u="none" strike="noStrike" dirty="0">
                <a:solidFill>
                  <a:schemeClr val="tx1"/>
                </a:solidFill>
                <a:latin typeface="Segoe UI Light" pitchFamily="34" charset="0"/>
                <a:ea typeface="+mn-ea"/>
                <a:cs typeface="+mn-cs"/>
              </a:rPr>
              <a:t> https://azure.microsoft.com/fr-fr/services/security-center/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605927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dirty="0">
                <a:solidFill>
                  <a:schemeClr val="tx1"/>
                </a:solidFill>
                <a:latin typeface="Segoe UI Light" pitchFamily="34" charset="0"/>
                <a:ea typeface="+mn-ea"/>
                <a:cs typeface="+mn-cs"/>
              </a:rPr>
              <a:t>Azure Security Center :</a:t>
            </a:r>
            <a:r>
              <a:rPr lang="fr-FR" sz="900" b="0" i="0" u="none" strike="noStrike" dirty="0">
                <a:solidFill>
                  <a:schemeClr val="tx1"/>
                </a:solidFill>
                <a:latin typeface="Segoe UI Light" pitchFamily="34" charset="0"/>
                <a:ea typeface="+mn-ea"/>
                <a:cs typeface="+mn-cs"/>
              </a:rPr>
              <a:t> https://azure.microsoft.com/fr-fr/services/security-center/</a:t>
            </a:r>
          </a:p>
          <a:p>
            <a:r>
              <a:rPr lang="fr-FR" sz="900" b="0" i="0" u="none" strike="noStrike" dirty="0">
                <a:solidFill>
                  <a:schemeClr val="tx1"/>
                </a:solidFill>
                <a:latin typeface="Segoe UI Light" pitchFamily="34" charset="0"/>
                <a:ea typeface="+mn-ea"/>
                <a:cs typeface="+mn-cs"/>
              </a:rPr>
              <a:t>https://docs.microsoft.com/fr-fr/azure/security-center/security-center-managing-and-responding-alerts</a:t>
            </a:r>
          </a:p>
          <a:p>
            <a:r>
              <a:rPr lang="fr-FR" sz="900" b="0" i="0" u="none" strike="noStrike" dirty="0">
                <a:solidFill>
                  <a:schemeClr val="tx1"/>
                </a:solidFill>
                <a:latin typeface="Segoe UI Light" pitchFamily="34" charset="0"/>
                <a:ea typeface="+mn-ea"/>
                <a:cs typeface="+mn-cs"/>
              </a:rPr>
              <a:t>https://docs.microsoft.com/fr-fr/azure/security-center/secure-score-security-controls</a:t>
            </a: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Degré de sécurisation - Security Center évalue continuellement vos ressources pour rechercher d’éventuels problèmes de sécurité. Il agrège ensuite toutes ses découvertes sous la forme d’un score qui vous permet de déterminer d’un coup d’œil votre niveau de sécurité actuel. Plus le score est élevé, plus le niveau de risque identifié est faible.</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84064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dirty="0">
                <a:solidFill>
                  <a:schemeClr val="tx1"/>
                </a:solidFill>
                <a:latin typeface="Segoe UI Light" pitchFamily="34" charset="0"/>
                <a:ea typeface="+mn-ea"/>
                <a:cs typeface="+mn-cs"/>
              </a:rPr>
              <a:t>Azure Security Center :</a:t>
            </a:r>
            <a:r>
              <a:rPr lang="fr-FR" sz="900" b="0" i="0" u="none" strike="noStrike" dirty="0">
                <a:solidFill>
                  <a:schemeClr val="tx1"/>
                </a:solidFill>
                <a:latin typeface="Segoe UI Light" pitchFamily="34" charset="0"/>
                <a:ea typeface="+mn-ea"/>
                <a:cs typeface="+mn-cs"/>
              </a:rPr>
              <a:t> https://azure.microsoft.com/fr-fr/services/security-center/</a:t>
            </a:r>
          </a:p>
          <a:p>
            <a:r>
              <a:rPr lang="fr-FR" sz="900" b="0" i="0" u="none" strike="noStrike" dirty="0">
                <a:solidFill>
                  <a:schemeClr val="tx1"/>
                </a:solidFill>
                <a:latin typeface="Segoe UI Light" pitchFamily="34" charset="0"/>
                <a:ea typeface="+mn-ea"/>
                <a:cs typeface="+mn-cs"/>
              </a:rPr>
              <a:t>https://docs.microsoft.com/fr-fr/azure/security-center/security-center-managing-and-responding-alerts</a:t>
            </a:r>
          </a:p>
          <a:p>
            <a:r>
              <a:rPr lang="fr-FR" sz="900" b="0" i="0" u="none" strike="noStrike" dirty="0">
                <a:solidFill>
                  <a:schemeClr val="tx1"/>
                </a:solidFill>
                <a:latin typeface="Segoe UI Light" pitchFamily="34" charset="0"/>
                <a:ea typeface="+mn-ea"/>
                <a:cs typeface="+mn-cs"/>
              </a:rPr>
              <a:t>https://docs.microsoft.com/fr-fr/azure/security-center/secure-score-security-controls</a:t>
            </a: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Degré de sécurisation - Security Center évalue continuellement vos ressources pour rechercher d’éventuels problèmes de sécurité. Il agrège ensuite toutes ses découvertes sous la forme d’un score qui vous permet de déterminer d’un coup d’œil votre niveau de sécurité actuel. Plus le score est élevé, plus le niveau de risque identifié est faible.</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2170705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latin typeface="Segoe UI Semilight"/>
                <a:cs typeface="Segoe UI Semilight"/>
              </a:rPr>
              <a:t>Recueillir</a:t>
            </a:r>
            <a:r>
              <a:rPr lang="fr-FR" dirty="0">
                <a:latin typeface="Segoe UI Semilight"/>
                <a:cs typeface="Segoe UI Semilight"/>
              </a:rPr>
              <a:t> des données sur l’ensemble des utilisateurs, appareils, applications et infrastructures, à la fois en local et dans plusieurs </a:t>
            </a:r>
            <a:r>
              <a:rPr lang="fr-FR" dirty="0" err="1">
                <a:latin typeface="Segoe UI Semilight"/>
                <a:cs typeface="Segoe UI Semilight"/>
              </a:rPr>
              <a:t>clouds</a:t>
            </a:r>
            <a:r>
              <a:rPr lang="fr-FR" dirty="0">
                <a:latin typeface="Segoe UI Semilight"/>
                <a:cs typeface="Segoe UI Semilight"/>
              </a:rPr>
              <a:t>.</a:t>
            </a:r>
          </a:p>
          <a:p>
            <a:r>
              <a:rPr lang="fr-FR" b="1" dirty="0">
                <a:latin typeface="Segoe UI Semilight"/>
                <a:cs typeface="Segoe UI Semilight"/>
              </a:rPr>
              <a:t>Détecter</a:t>
            </a:r>
            <a:r>
              <a:rPr lang="fr-FR" dirty="0">
                <a:latin typeface="Segoe UI Semilight"/>
                <a:cs typeface="Segoe UI Semilight"/>
              </a:rPr>
              <a:t> les menaces et minimiser les faux positifs à l’aide des analyses.</a:t>
            </a:r>
          </a:p>
          <a:p>
            <a:r>
              <a:rPr lang="fr-FR" b="1" dirty="0">
                <a:latin typeface="Segoe UI Semilight"/>
                <a:cs typeface="Segoe UI Semilight"/>
              </a:rPr>
              <a:t>Examiner</a:t>
            </a:r>
            <a:r>
              <a:rPr lang="fr-FR" dirty="0">
                <a:latin typeface="Segoe UI Semilight"/>
                <a:cs typeface="Segoe UI Semilight"/>
              </a:rPr>
              <a:t> les menaces à l’aide de l’IA et traquer les activités suspectes à grande échelle.</a:t>
            </a:r>
          </a:p>
          <a:p>
            <a:r>
              <a:rPr lang="fr-FR" b="1" dirty="0">
                <a:latin typeface="Segoe UI Semilight"/>
                <a:cs typeface="Segoe UI Semilight"/>
              </a:rPr>
              <a:t>Répondre</a:t>
            </a:r>
            <a:r>
              <a:rPr lang="fr-FR" dirty="0">
                <a:latin typeface="Segoe UI Semilight"/>
                <a:cs typeface="Segoe UI Semilight"/>
              </a:rPr>
              <a:t> aux incidents avec l’orchestration et l’automatisation intégrées des tâches courantes.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996083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baseline="0">
                <a:solidFill>
                  <a:schemeClr val="tx1"/>
                </a:solidFill>
                <a:latin typeface="Segoe UI Light" pitchFamily="34" charset="0"/>
                <a:ea typeface="+mn-ea"/>
                <a:cs typeface="+mn-cs"/>
              </a:rPr>
              <a:t>Coffre de clés</a:t>
            </a:r>
            <a:r>
              <a:rPr lang="fr-FR" sz="900" b="1">
                <a:solidFill>
                  <a:schemeClr val="tx1"/>
                </a:solidFill>
                <a:latin typeface="Segoe UI Light" pitchFamily="34" charset="0"/>
                <a:ea typeface="+mn-ea"/>
                <a:cs typeface="+mn-cs"/>
              </a:rPr>
              <a:t> Azure </a:t>
            </a:r>
            <a:r>
              <a:rPr lang="fr-FR" sz="900">
                <a:solidFill>
                  <a:schemeClr val="tx1"/>
                </a:solidFill>
                <a:latin typeface="Segoe UI Light" pitchFamily="34" charset="0"/>
                <a:ea typeface="+mn-ea"/>
                <a:cs typeface="+mn-cs"/>
              </a:rPr>
              <a:t>: </a:t>
            </a:r>
            <a:r>
              <a:rPr lang="fr-FR" sz="900" b="0" i="0" u="none" strike="noStrike">
                <a:solidFill>
                  <a:schemeClr val="tx1"/>
                </a:solidFill>
                <a:latin typeface="Segoe UI Light" pitchFamily="34" charset="0"/>
                <a:ea typeface="+mn-ea"/>
                <a:cs typeface="+mn-cs"/>
              </a:rPr>
              <a:t>https://azure.microsoft.com/fr-fr/services/key-vault/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4987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900" b="0" i="0" dirty="0">
                <a:latin typeface="Segoe UI" panose="020B0502040204020203" pitchFamily="34" charset="0"/>
              </a:rPr>
              <a:t>Les modèles de </a:t>
            </a:r>
            <a:r>
              <a:rPr lang="fr-FR" sz="900" b="0" i="0" dirty="0" err="1">
                <a:latin typeface="Segoe UI" panose="020B0502040204020203" pitchFamily="34" charset="0"/>
              </a:rPr>
              <a:t>clouds</a:t>
            </a:r>
            <a:r>
              <a:rPr lang="fr-FR" sz="900" b="0" i="0" dirty="0">
                <a:latin typeface="Segoe UI" panose="020B0502040204020203" pitchFamily="34" charset="0"/>
              </a:rPr>
              <a:t> hybrides présentent les caractéristiques suivantes :</a:t>
            </a:r>
          </a:p>
          <a:p>
            <a:pPr algn="l">
              <a:buFont typeface="Arial" panose="020B0604020202020204" pitchFamily="34" charset="0"/>
              <a:buChar char="•"/>
            </a:pPr>
            <a:r>
              <a:rPr lang="fr-FR" sz="900" b="1" i="0" dirty="0">
                <a:latin typeface="Segoe UI" panose="020B0502040204020203" pitchFamily="34" charset="0"/>
              </a:rPr>
              <a:t>Emplacement de la ressource</a:t>
            </a:r>
            <a:r>
              <a:rPr lang="fr-FR" sz="900" b="0" i="0" dirty="0">
                <a:latin typeface="Segoe UI" panose="020B0502040204020203" pitchFamily="34" charset="0"/>
              </a:rPr>
              <a:t>. Des ressources spécifiques s’exécutent ou sont utilisées dans un cloud public, et d’autres s’exécutent ou sont utilisées dans un cloud privé.</a:t>
            </a:r>
          </a:p>
          <a:p>
            <a:pPr algn="l">
              <a:buFont typeface="Arial" panose="020B0604020202020204" pitchFamily="34" charset="0"/>
              <a:buChar char="•"/>
            </a:pPr>
            <a:r>
              <a:rPr lang="fr-FR" sz="900" b="1" i="0" dirty="0">
                <a:latin typeface="Segoe UI" panose="020B0502040204020203" pitchFamily="34" charset="0"/>
              </a:rPr>
              <a:t>Coût et efficacité</a:t>
            </a:r>
            <a:r>
              <a:rPr lang="fr-FR" sz="900" b="0" i="0" dirty="0">
                <a:latin typeface="Segoe UI" panose="020B0502040204020203" pitchFamily="34" charset="0"/>
              </a:rPr>
              <a:t>. Les modèles de </a:t>
            </a:r>
            <a:r>
              <a:rPr lang="fr-FR" sz="900" b="0" i="0" dirty="0" err="1">
                <a:latin typeface="Segoe UI" panose="020B0502040204020203" pitchFamily="34" charset="0"/>
              </a:rPr>
              <a:t>clouds</a:t>
            </a:r>
            <a:r>
              <a:rPr lang="fr-FR" sz="900" b="0" i="0" dirty="0">
                <a:latin typeface="Segoe UI" panose="020B0502040204020203" pitchFamily="34" charset="0"/>
              </a:rPr>
              <a:t> hybrides permettent à une organisation de tirer parti de certains des avantages de coût, d’efficacité et de mise à l’échelle disponibles avec un modèle de cloud public.</a:t>
            </a:r>
          </a:p>
          <a:p>
            <a:pPr algn="l">
              <a:buFont typeface="Arial" panose="020B0604020202020204" pitchFamily="34" charset="0"/>
              <a:buChar char="•"/>
            </a:pPr>
            <a:r>
              <a:rPr lang="fr-FR" sz="900" b="1" i="0" dirty="0">
                <a:latin typeface="Segoe UI" panose="020B0502040204020203" pitchFamily="34" charset="0"/>
              </a:rPr>
              <a:t>Contrôle</a:t>
            </a:r>
            <a:r>
              <a:rPr lang="fr-FR" sz="900" b="0" i="0" dirty="0">
                <a:latin typeface="Segoe UI" panose="020B0502040204020203" pitchFamily="34" charset="0"/>
              </a:rPr>
              <a:t>. Les organisations conservent le contrôle de gestion dans les </a:t>
            </a:r>
            <a:r>
              <a:rPr lang="fr-FR" sz="900" b="0" i="0" dirty="0" err="1">
                <a:latin typeface="Segoe UI" panose="020B0502040204020203" pitchFamily="34" charset="0"/>
              </a:rPr>
              <a:t>clouds</a:t>
            </a:r>
            <a:r>
              <a:rPr lang="fr-FR" sz="900" b="0" i="0" dirty="0">
                <a:latin typeface="Segoe UI" panose="020B0502040204020203" pitchFamily="34" charset="0"/>
              </a:rPr>
              <a:t> privés.</a:t>
            </a:r>
          </a:p>
          <a:p>
            <a:pPr algn="l">
              <a:buFont typeface="Arial" panose="020B0604020202020204" pitchFamily="34" charset="0"/>
              <a:buChar char="•"/>
            </a:pPr>
            <a:r>
              <a:rPr lang="fr-FR" sz="900" b="1" i="0" dirty="0">
                <a:latin typeface="Segoe UI" panose="020B0502040204020203" pitchFamily="34" charset="0"/>
              </a:rPr>
              <a:t>Qualifications</a:t>
            </a:r>
            <a:r>
              <a:rPr lang="fr-FR" sz="900" b="0" i="0" dirty="0">
                <a:latin typeface="Segoe UI" panose="020B0502040204020203" pitchFamily="34" charset="0"/>
              </a:rPr>
              <a:t>. Des compétences techniques sont toujours nécessaires pour maintenir le cloud privé et garantir que les deux modèles de </a:t>
            </a:r>
            <a:r>
              <a:rPr lang="fr-FR" sz="900" b="0" i="0" dirty="0" err="1">
                <a:latin typeface="Segoe UI" panose="020B0502040204020203" pitchFamily="34" charset="0"/>
              </a:rPr>
              <a:t>clouds</a:t>
            </a:r>
            <a:r>
              <a:rPr lang="fr-FR" sz="900" b="0" i="0" dirty="0">
                <a:latin typeface="Segoe UI" panose="020B0502040204020203" pitchFamily="34" charset="0"/>
              </a:rPr>
              <a:t> peuvent fonctionner conjointement.</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18682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https://docs.microsoft.com/fr-fr/azure/virtual-machines/windows/dedicated-hosts</a:t>
            </a:r>
          </a:p>
          <a:p>
            <a:endParaRPr lang="en-US" dirty="0"/>
          </a:p>
          <a:p>
            <a:pPr algn="l"/>
            <a:r>
              <a:rPr lang="fr-FR" b="0" i="0" dirty="0">
                <a:solidFill>
                  <a:srgbClr val="171717"/>
                </a:solidFill>
                <a:latin typeface="Segoe UI" panose="020B0502040204020203" pitchFamily="34" charset="0"/>
              </a:rPr>
              <a:t>Un hôte dédié Azure est un service qui fournit des serveurs physiques capables d’héberger une ou plusieurs machines virtuelles, dédiés à un abonnement Azure. Les hôtes dédiés sont les mêmes serveurs physiques que ceux utilisés dans nos centres de données, fournis en tant que ressource. Vous pouvez approvisionner des hôtes dédiés au sein d’une région, d’une zone de disponibilité et d’un domaine d’erreur. Ensuite, vous pouvez placer des machines virtuelles directement dans vos hôtes approvisionnés, dans la configuration qui répond le mieux à vos besoins.</a:t>
            </a:r>
          </a:p>
          <a:p>
            <a:pPr algn="l"/>
            <a:r>
              <a:rPr lang="fr-FR" b="1" i="0" dirty="0">
                <a:solidFill>
                  <a:srgbClr val="171717"/>
                </a:solidFill>
                <a:latin typeface="Segoe UI" panose="020B0502040204020203" pitchFamily="34" charset="0"/>
              </a:rPr>
              <a:t>Limites</a:t>
            </a:r>
          </a:p>
          <a:p>
            <a:pPr algn="l">
              <a:buFont typeface="Arial" panose="020B0604020202020204" pitchFamily="34" charset="0"/>
              <a:buChar char="•"/>
            </a:pPr>
            <a:r>
              <a:rPr lang="fr-FR" b="0" i="0" dirty="0">
                <a:solidFill>
                  <a:srgbClr val="171717"/>
                </a:solidFill>
                <a:latin typeface="Segoe UI" panose="020B0502040204020203" pitchFamily="34" charset="0"/>
              </a:rPr>
              <a:t>Actuellement, les hôtes dédiés ne prennent pas en charge les groupes de machines virtuelles identiques.</a:t>
            </a:r>
          </a:p>
          <a:p>
            <a:pPr algn="l"/>
            <a:r>
              <a:rPr lang="fr-FR" b="1" i="0" dirty="0">
                <a:solidFill>
                  <a:srgbClr val="171717"/>
                </a:solidFill>
                <a:latin typeface="Segoe UI" panose="020B0502040204020203" pitchFamily="34" charset="0"/>
              </a:rPr>
              <a:t>Avantages</a:t>
            </a:r>
          </a:p>
          <a:p>
            <a:pPr algn="l"/>
            <a:r>
              <a:rPr lang="fr-FR" b="0" i="0" dirty="0">
                <a:solidFill>
                  <a:srgbClr val="171717"/>
                </a:solidFill>
                <a:latin typeface="Segoe UI" panose="020B0502040204020203" pitchFamily="34" charset="0"/>
              </a:rPr>
              <a:t>La réservation de l’intégralité de l’hôte offre les avantages suivants:</a:t>
            </a:r>
          </a:p>
          <a:p>
            <a:pPr algn="l">
              <a:buFont typeface="Arial" panose="020B0604020202020204" pitchFamily="34" charset="0"/>
              <a:buChar char="•"/>
            </a:pPr>
            <a:r>
              <a:rPr lang="fr-FR" b="0" i="0" dirty="0">
                <a:solidFill>
                  <a:srgbClr val="171717"/>
                </a:solidFill>
                <a:latin typeface="Segoe UI" panose="020B0502040204020203" pitchFamily="34" charset="0"/>
              </a:rPr>
              <a:t>Isolation matérielle au niveau du serveur physique. Aucune autre machine virtuelle ne sera placée sur vos hôtes. Les hôtes dédiés sont déployés dans les mêmes centres de données et partagent le même réseau et la même infrastructure de stockage sous-jacente que les autres hôtes non isolés.</a:t>
            </a:r>
          </a:p>
          <a:p>
            <a:pPr algn="l">
              <a:buFont typeface="Arial" panose="020B0604020202020204" pitchFamily="34" charset="0"/>
              <a:buChar char="•"/>
            </a:pPr>
            <a:r>
              <a:rPr lang="fr-FR" b="0" i="0" dirty="0">
                <a:solidFill>
                  <a:srgbClr val="171717"/>
                </a:solidFill>
                <a:latin typeface="Segoe UI" panose="020B0502040204020203" pitchFamily="34" charset="0"/>
              </a:rPr>
              <a:t>Contrôle des événements de maintenance initiés par la plateforme Azure. Alors que la majorité des événements de maintenance n’ont que peu d’impact sur vos machines virtuelles, il existe des charges de travail sensibles où chaque seconde de pause peut avoir un impact. Avec les hôtes dédiés, vous pouvez vous abonner à une fenêtre de maintenance pour réduire l’impact sur votre service.</a:t>
            </a:r>
          </a:p>
          <a:p>
            <a:pPr algn="l">
              <a:buFont typeface="Arial" panose="020B0604020202020204" pitchFamily="34" charset="0"/>
              <a:buChar char="•"/>
            </a:pPr>
            <a:r>
              <a:rPr lang="fr-FR" b="0" i="0" dirty="0">
                <a:solidFill>
                  <a:srgbClr val="171717"/>
                </a:solidFill>
                <a:latin typeface="Segoe UI" panose="020B0502040204020203" pitchFamily="34" charset="0"/>
              </a:rPr>
              <a:t>Avec l’offre Azure </a:t>
            </a:r>
            <a:r>
              <a:rPr lang="fr-FR" b="0" i="0" dirty="0" err="1">
                <a:solidFill>
                  <a:srgbClr val="171717"/>
                </a:solidFill>
                <a:latin typeface="Segoe UI" panose="020B0502040204020203" pitchFamily="34" charset="0"/>
              </a:rPr>
              <a:t>Hybrid</a:t>
            </a:r>
            <a:r>
              <a:rPr lang="fr-FR" b="0" i="0" dirty="0">
                <a:solidFill>
                  <a:srgbClr val="171717"/>
                </a:solidFill>
                <a:latin typeface="Segoe UI" panose="020B0502040204020203" pitchFamily="34" charset="0"/>
              </a:rPr>
              <a:t> </a:t>
            </a:r>
            <a:r>
              <a:rPr lang="fr-FR" b="0" i="0" dirty="0" err="1">
                <a:solidFill>
                  <a:srgbClr val="171717"/>
                </a:solidFill>
                <a:latin typeface="Segoe UI" panose="020B0502040204020203" pitchFamily="34" charset="0"/>
              </a:rPr>
              <a:t>Benefit</a:t>
            </a:r>
            <a:r>
              <a:rPr lang="fr-FR" b="0" i="0" dirty="0">
                <a:solidFill>
                  <a:srgbClr val="171717"/>
                </a:solidFill>
                <a:latin typeface="Segoe UI" panose="020B0502040204020203" pitchFamily="34" charset="0"/>
              </a:rPr>
              <a:t>, vous pouvez apporter vos propres licences pour Windows et SQL à Azure. L’utilisation des avantages </a:t>
            </a:r>
            <a:r>
              <a:rPr lang="fr-FR" b="0" i="0" dirty="0" err="1">
                <a:solidFill>
                  <a:srgbClr val="171717"/>
                </a:solidFill>
                <a:latin typeface="Segoe UI" panose="020B0502040204020203" pitchFamily="34" charset="0"/>
              </a:rPr>
              <a:t>Hybrid</a:t>
            </a:r>
            <a:r>
              <a:rPr lang="fr-FR" b="0" i="0" dirty="0">
                <a:solidFill>
                  <a:srgbClr val="171717"/>
                </a:solidFill>
                <a:latin typeface="Segoe UI" panose="020B0502040204020203" pitchFamily="34" charset="0"/>
              </a:rPr>
              <a:t> </a:t>
            </a:r>
            <a:r>
              <a:rPr lang="fr-FR" b="0" i="0" dirty="0" err="1">
                <a:solidFill>
                  <a:srgbClr val="171717"/>
                </a:solidFill>
                <a:latin typeface="Segoe UI" panose="020B0502040204020203" pitchFamily="34" charset="0"/>
              </a:rPr>
              <a:t>Benefit</a:t>
            </a:r>
            <a:r>
              <a:rPr lang="fr-FR" b="0" i="0" dirty="0">
                <a:solidFill>
                  <a:srgbClr val="171717"/>
                </a:solidFill>
                <a:latin typeface="Segoe UI" panose="020B0502040204020203" pitchFamily="34" charset="0"/>
              </a:rPr>
              <a:t> vous offre des avantages supplémentaires. Pour plus d’informations, consultez </a:t>
            </a:r>
            <a:r>
              <a:rPr lang="fr-FR" b="0" i="0" u="none" strike="noStrike" dirty="0">
                <a:solidFill>
                  <a:srgbClr val="171717"/>
                </a:solidFill>
                <a:latin typeface="Segoe UI" panose="020B0502040204020203" pitchFamily="34" charset="0"/>
                <a:hlinkClick r:id="rId3"/>
              </a:rPr>
              <a:t>Azure </a:t>
            </a:r>
            <a:r>
              <a:rPr lang="fr-FR" b="0" i="0" u="none" strike="noStrike" dirty="0" err="1">
                <a:solidFill>
                  <a:srgbClr val="171717"/>
                </a:solidFill>
                <a:latin typeface="Segoe UI" panose="020B0502040204020203" pitchFamily="34" charset="0"/>
                <a:hlinkClick r:id="rId3"/>
              </a:rPr>
              <a:t>Hybrid</a:t>
            </a:r>
            <a:r>
              <a:rPr lang="fr-FR" b="0" i="0" u="none" strike="noStrike" dirty="0">
                <a:solidFill>
                  <a:srgbClr val="171717"/>
                </a:solidFill>
                <a:latin typeface="Segoe UI" panose="020B0502040204020203" pitchFamily="34" charset="0"/>
                <a:hlinkClick r:id="rId3"/>
              </a:rPr>
              <a:t> </a:t>
            </a:r>
            <a:r>
              <a:rPr lang="fr-FR" b="0" i="0" u="none" strike="noStrike" dirty="0" err="1">
                <a:solidFill>
                  <a:srgbClr val="171717"/>
                </a:solidFill>
                <a:latin typeface="Segoe UI" panose="020B0502040204020203" pitchFamily="34" charset="0"/>
                <a:hlinkClick r:id="rId3"/>
              </a:rPr>
              <a:t>Benefit</a:t>
            </a:r>
            <a:r>
              <a:rPr lang="fr-FR" b="0" i="0" dirty="0">
                <a:solidFill>
                  <a:srgbClr val="171717"/>
                </a:solidFill>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487397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818380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0" i="0" u="none" strike="noStrike" dirty="0">
                <a:solidFill>
                  <a:schemeClr val="tx1"/>
                </a:solidFill>
                <a:latin typeface="Segoe UI Light" pitchFamily="34" charset="0"/>
                <a:ea typeface="+mn-ea"/>
                <a:cs typeface="+mn-cs"/>
              </a:rPr>
              <a:t>Il s’agit d’un concept, qui doit être maintenu à un niveau élevé, expliquant comment les options de sécurité peuvent être ciblées au niveau de chaque couche.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001005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Ceci est comparable à la diapositive sur la responsabilité partagée, mais spécifique à la sécurité.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347001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dirty="0">
                <a:solidFill>
                  <a:schemeClr val="tx1"/>
                </a:solidFill>
                <a:latin typeface="Segoe UI Light" pitchFamily="34" charset="0"/>
                <a:ea typeface="+mn-ea"/>
                <a:cs typeface="+mn-cs"/>
              </a:rPr>
              <a:t>NSG</a:t>
            </a:r>
            <a:r>
              <a:rPr lang="fr-FR" sz="900" b="0" i="0" u="none" strike="noStrike" dirty="0">
                <a:solidFill>
                  <a:schemeClr val="tx1"/>
                </a:solidFill>
                <a:latin typeface="Segoe UI Light" pitchFamily="34" charset="0"/>
                <a:ea typeface="+mn-ea"/>
                <a:cs typeface="+mn-cs"/>
              </a:rPr>
              <a:t> : https://docs.microsoft.com/fr-fr/azure/virtual-network/security-overview#network-security-groups</a:t>
            </a:r>
          </a:p>
          <a:p>
            <a:endParaRPr lang="en-IE" sz="900" b="0" i="0" u="none" strike="noStrike" kern="1200" dirty="0">
              <a:solidFill>
                <a:schemeClr val="tx1"/>
              </a:solidFill>
              <a:effectLst/>
              <a:latin typeface="Segoe UI Light" pitchFamily="34" charset="0"/>
              <a:ea typeface="+mn-ea"/>
              <a:cs typeface="+mn-cs"/>
            </a:endParaRPr>
          </a:p>
          <a:p>
            <a:pPr marL="0" indent="0">
              <a:buNone/>
            </a:pPr>
            <a:r>
              <a:rPr lang="fr-FR" sz="2800" noProof="0" dirty="0"/>
              <a:t>Filtrent le trafic réseau vers et depuis les ressources Azure sur les réseaux virtuels Azure.</a:t>
            </a:r>
          </a:p>
          <a:p>
            <a:pPr>
              <a:lnSpc>
                <a:spcPct val="114000"/>
              </a:lnSpc>
            </a:pPr>
            <a:r>
              <a:rPr lang="fr-FR" sz="2800" dirty="0"/>
              <a:t>Définissent des règles entrantes et sortantes pour filtrer par adresse IP source et destination, port et protocole.</a:t>
            </a:r>
          </a:p>
          <a:p>
            <a:pPr>
              <a:lnSpc>
                <a:spcPct val="114000"/>
              </a:lnSpc>
            </a:pPr>
            <a:r>
              <a:rPr lang="fr-FR" sz="2800" dirty="0"/>
              <a:t>Ajoutez plusieurs règles, si nécessaire, dans les limites de l’abonnement. </a:t>
            </a:r>
          </a:p>
          <a:p>
            <a:pPr>
              <a:lnSpc>
                <a:spcPct val="114000"/>
              </a:lnSpc>
            </a:pPr>
            <a:r>
              <a:rPr lang="fr-FR" sz="2800" dirty="0"/>
              <a:t>Azure applique des règles de sécurité par défaut et des lignes de base aux nouveaux groupes de sécurité réseau.</a:t>
            </a:r>
          </a:p>
          <a:p>
            <a:pPr>
              <a:lnSpc>
                <a:spcPct val="114000"/>
              </a:lnSpc>
            </a:pPr>
            <a:r>
              <a:rPr lang="fr-FR" sz="2800" dirty="0"/>
              <a:t>Remplacez les règles par défaut par de nouvelles règles de priorité plus élevées.</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216989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 Azure Application Gateway fournit également un pare-feu, à savoir le pare-feu d’applications Web (Web Application Firewall ou WAF). Le pare-feu d’application web fournit une protection entrante centralisée pour vos applications web contre les attaques et les vulnérabilités courantes.</a:t>
            </a:r>
          </a:p>
          <a:p>
            <a:pPr marL="457200" indent="-457200">
              <a:lnSpc>
                <a:spcPct val="114000"/>
              </a:lnSpc>
              <a:buFont typeface="Arial" panose="020B0604020202020204" pitchFamily="34" charset="0"/>
              <a:buChar char="•"/>
            </a:pPr>
            <a:r>
              <a:rPr lang="fr-FR" sz="2800" dirty="0"/>
              <a:t>Applique les règles de filtrage du trafic entrant et sortant.</a:t>
            </a:r>
          </a:p>
          <a:p>
            <a:pPr marL="457200" indent="-457200">
              <a:lnSpc>
                <a:spcPct val="114000"/>
              </a:lnSpc>
              <a:buFont typeface="Arial" panose="020B0604020202020204" pitchFamily="34" charset="0"/>
              <a:buChar char="•"/>
            </a:pPr>
            <a:r>
              <a:rPr lang="fr-FR" sz="2800" dirty="0"/>
              <a:t>Une haute disponibilité intégrée.</a:t>
            </a:r>
          </a:p>
          <a:p>
            <a:pPr marL="457200" indent="-457200">
              <a:lnSpc>
                <a:spcPct val="114000"/>
              </a:lnSpc>
              <a:buFont typeface="Arial" panose="020B0604020202020204" pitchFamily="34" charset="0"/>
              <a:buChar char="•"/>
            </a:pPr>
            <a:r>
              <a:rPr lang="fr-FR" sz="2800" dirty="0"/>
              <a:t>La scalabilité illimitée du cloud.</a:t>
            </a:r>
          </a:p>
          <a:p>
            <a:pPr marL="457200" indent="-457200">
              <a:lnSpc>
                <a:spcPct val="114000"/>
              </a:lnSpc>
              <a:buFont typeface="Arial" panose="020B0604020202020204" pitchFamily="34" charset="0"/>
              <a:buChar char="•"/>
            </a:pPr>
            <a:r>
              <a:rPr lang="fr-FR" sz="2800" dirty="0"/>
              <a:t>Utilise la journalisation Azure Monitor.</a:t>
            </a:r>
          </a:p>
          <a:p>
            <a:endParaRPr lang="en-US"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fr-FR" sz="900" b="0" i="0" u="none" strike="noStrike" dirty="0">
                <a:solidFill>
                  <a:schemeClr val="tx1"/>
                </a:solidFill>
                <a:latin typeface="Segoe UI Light" pitchFamily="34" charset="0"/>
                <a:ea typeface="+mn-ea"/>
                <a:cs typeface="+mn-cs"/>
              </a:rPr>
              <a:t>Pare-feu Azure : https://azure.microsoft.com/fr-fr/services/azure-firewall/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a:solidFill>
                  <a:schemeClr val="tx1"/>
                </a:solidFill>
                <a:latin typeface="Segoe UI Light" pitchFamily="34" charset="0"/>
                <a:ea typeface="+mn-ea"/>
                <a:cs typeface="+mn-cs"/>
              </a:rPr>
              <a:t>Azure DDoS Protection</a:t>
            </a:r>
            <a:r>
              <a:rPr lang="fr-FR" sz="900">
                <a:solidFill>
                  <a:schemeClr val="tx1"/>
                </a:solidFill>
                <a:latin typeface="Segoe UI Light" pitchFamily="34" charset="0"/>
                <a:ea typeface="+mn-ea"/>
                <a:cs typeface="+mn-cs"/>
              </a:rPr>
              <a:t> : </a:t>
            </a:r>
            <a:r>
              <a:rPr lang="fr-FR" sz="900" b="0" i="0" u="none" strike="noStrike">
                <a:solidFill>
                  <a:schemeClr val="tx1"/>
                </a:solidFill>
                <a:latin typeface="Segoe UI Light" pitchFamily="34" charset="0"/>
                <a:ea typeface="+mn-ea"/>
                <a:cs typeface="+mn-cs"/>
              </a:rPr>
              <a:t>https://azure.microsoft.com/fr-fr/services/ddos-protection/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354637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dirty="0"/>
              <a:t>Cette </a:t>
            </a:r>
            <a:r>
              <a:rPr lang="fr-FR" baseline="0" dirty="0"/>
              <a:t>diapositive utilise les couches</a:t>
            </a:r>
            <a:r>
              <a:rPr lang="fr-FR" dirty="0"/>
              <a:t> de périmètre de la défense en profondeur et de réseautage</a:t>
            </a:r>
            <a:r>
              <a:rPr lang="fr-FR" baseline="0" dirty="0"/>
              <a:t> </a:t>
            </a:r>
            <a:r>
              <a:rPr lang="fr-FR" dirty="0"/>
              <a:t>comme exemples. </a:t>
            </a:r>
            <a:r>
              <a:rPr lang="fr-FR" baseline="0" dirty="0"/>
              <a:t>Ce cours n’inclut pas</a:t>
            </a:r>
            <a:r>
              <a:rPr lang="fr-FR" dirty="0"/>
              <a:t> les solutions de sécurité de réseau Azure pour chaque couche.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965072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a:t>Ajustez la couverture pour AZ-900T00 ou AZ-900T01.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98080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827160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882" b="0" i="0" u="none" strike="noStrike" dirty="0">
                <a:solidFill>
                  <a:schemeClr val="tx1"/>
                </a:solidFill>
                <a:latin typeface="Segoe UI Light" pitchFamily="34" charset="0"/>
                <a:ea typeface="+mn-ea"/>
                <a:cs typeface="+mn-cs"/>
              </a:rPr>
              <a:t>✔️</a:t>
            </a:r>
            <a:r>
              <a:rPr lang="fr-FR" sz="900" b="0" i="0" u="none" strike="noStrike" dirty="0">
                <a:solidFill>
                  <a:schemeClr val="tx1"/>
                </a:solidFill>
                <a:latin typeface="Segoe UI Light" pitchFamily="34" charset="0"/>
                <a:ea typeface="+mn-ea"/>
                <a:cs typeface="+mn-cs"/>
              </a:rPr>
              <a:t>L’authentification est parfois abrégée par </a:t>
            </a:r>
            <a:r>
              <a:rPr lang="fr-FR" sz="900" b="0" i="1" u="none" strike="noStrike" dirty="0" err="1">
                <a:solidFill>
                  <a:schemeClr val="tx1"/>
                </a:solidFill>
                <a:latin typeface="Segoe UI Light" pitchFamily="34" charset="0"/>
                <a:ea typeface="+mn-ea"/>
                <a:cs typeface="+mn-cs"/>
              </a:rPr>
              <a:t>AuthN</a:t>
            </a:r>
            <a:r>
              <a:rPr lang="fr-FR" sz="900" b="0" i="0" u="none" strike="noStrike" dirty="0">
                <a:solidFill>
                  <a:schemeClr val="tx1"/>
                </a:solidFill>
                <a:latin typeface="Segoe UI Light" pitchFamily="34" charset="0"/>
                <a:ea typeface="+mn-ea"/>
                <a:cs typeface="+mn-cs"/>
              </a:rPr>
              <a:t>, et l’autorisation est parfois abrégée par </a:t>
            </a:r>
            <a:r>
              <a:rPr lang="fr-FR" sz="900" b="0" i="1" u="none" strike="noStrike" dirty="0" err="1">
                <a:solidFill>
                  <a:schemeClr val="tx1"/>
                </a:solidFill>
                <a:latin typeface="Segoe UI Light" pitchFamily="34" charset="0"/>
                <a:ea typeface="+mn-ea"/>
                <a:cs typeface="+mn-cs"/>
              </a:rPr>
              <a:t>AuthZ</a:t>
            </a:r>
            <a:r>
              <a:rPr lang="fr-FR" sz="900" b="0" i="0" u="none" strike="noStrike" dirty="0">
                <a:solidFill>
                  <a:schemeClr val="tx1"/>
                </a:solidFill>
                <a:latin typeface="Segoe UI Light" pitchFamily="34" charset="0"/>
                <a:ea typeface="+mn-ea"/>
                <a:cs typeface="+mn-cs"/>
              </a:rPr>
              <a:t>.</a:t>
            </a:r>
          </a:p>
          <a:p>
            <a:endParaRPr lang="en-US" dirty="0"/>
          </a:p>
          <a:p>
            <a:pPr marL="0" indent="0">
              <a:buNone/>
            </a:pPr>
            <a:r>
              <a:rPr lang="fr-FR" b="1" dirty="0"/>
              <a:t>Authentification</a:t>
            </a:r>
          </a:p>
          <a:p>
            <a:pPr marL="171450" indent="-171450">
              <a:buFont typeface="Arial" panose="020B0604020202020204" pitchFamily="34" charset="0"/>
              <a:buChar char="•"/>
            </a:pPr>
            <a:r>
              <a:rPr lang="fr-FR" dirty="0"/>
              <a:t>Identifie la personne ou le service cherchant à accéder à une ressource. </a:t>
            </a:r>
          </a:p>
          <a:p>
            <a:pPr marL="171450" indent="-171450">
              <a:buFont typeface="Arial" panose="020B0604020202020204" pitchFamily="34" charset="0"/>
              <a:buChar char="•"/>
            </a:pPr>
            <a:r>
              <a:rPr lang="fr-FR" dirty="0"/>
              <a:t>Demande des informations d’identification d’accès légitimes.</a:t>
            </a:r>
          </a:p>
          <a:p>
            <a:pPr marL="171450" indent="-171450">
              <a:buFont typeface="Arial" panose="020B0604020202020204" pitchFamily="34" charset="0"/>
              <a:buChar char="•"/>
            </a:pPr>
            <a:r>
              <a:rPr lang="fr-FR" dirty="0"/>
              <a:t>Base pour créer des principes sécurisés d’identité et de contrôle d’accès.</a:t>
            </a:r>
          </a:p>
          <a:p>
            <a:pPr marL="0" indent="0">
              <a:buNone/>
            </a:pPr>
            <a:r>
              <a:rPr lang="fr-FR" b="1" dirty="0"/>
              <a:t>Autorisation</a:t>
            </a:r>
          </a:p>
          <a:p>
            <a:pPr marL="171450" indent="-171450">
              <a:buFont typeface="Arial" panose="020B0604020202020204" pitchFamily="34" charset="0"/>
              <a:buChar char="•"/>
            </a:pPr>
            <a:r>
              <a:rPr lang="fr-FR" dirty="0"/>
              <a:t>Détermine le niveau d’accès d’une personne authentifiée ou d’un service.</a:t>
            </a:r>
          </a:p>
          <a:p>
            <a:pPr marL="171450" indent="-171450">
              <a:buFont typeface="Arial" panose="020B0604020202020204" pitchFamily="34" charset="0"/>
              <a:buChar char="•"/>
            </a:pPr>
            <a:r>
              <a:rPr lang="fr-FR" dirty="0"/>
              <a:t>Définit les données auxquelles elles peuvent accéder et ce qu’elles peuvent en faire.</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098066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sz="900" b="0" i="1" dirty="0"/>
              <a:t>Discutez de ce qui pourrait être admissible pour chacun des éléments énumérés</a:t>
            </a:r>
          </a:p>
          <a:p>
            <a:pPr marL="171450" indent="-171450">
              <a:buFont typeface="Arial" panose="020B0604020202020204" pitchFamily="34" charset="0"/>
              <a:buChar char="•"/>
            </a:pPr>
            <a:r>
              <a:rPr lang="fr-FR" sz="900" b="1" i="1" dirty="0"/>
              <a:t>Quelque chose que vous savez :</a:t>
            </a:r>
            <a:r>
              <a:rPr lang="fr-FR" sz="900" dirty="0"/>
              <a:t> Cela peut être un mot de passe ou la réponse à une question de sécurité.</a:t>
            </a:r>
          </a:p>
          <a:p>
            <a:pPr marL="171450" indent="-171450">
              <a:buFont typeface="Arial" panose="020B0604020202020204" pitchFamily="34" charset="0"/>
              <a:buChar char="•"/>
            </a:pPr>
            <a:r>
              <a:rPr lang="fr-FR" sz="900" b="1" i="1" dirty="0"/>
              <a:t>Quelque chose que vous possédez</a:t>
            </a:r>
            <a:r>
              <a:rPr lang="fr-FR" sz="900" i="1" dirty="0"/>
              <a:t> :</a:t>
            </a:r>
            <a:r>
              <a:rPr lang="fr-FR" sz="900" dirty="0"/>
              <a:t> Il peut s’agir d’une application mobile qui reçoit une notification ou d’un appareil générateur de jetons.</a:t>
            </a:r>
          </a:p>
          <a:p>
            <a:pPr marL="171450" indent="-171450">
              <a:buFont typeface="Arial" panose="020B0604020202020204" pitchFamily="34" charset="0"/>
              <a:buChar char="•"/>
            </a:pPr>
            <a:r>
              <a:rPr lang="fr-FR" sz="900" b="1" i="1" dirty="0"/>
              <a:t>Quelque chose qui vous identifie</a:t>
            </a:r>
            <a:r>
              <a:rPr lang="fr-FR" sz="900" i="1" dirty="0"/>
              <a:t> :</a:t>
            </a:r>
            <a:r>
              <a:rPr lang="fr-FR" sz="900" dirty="0"/>
              <a:t> Il s’agit généralement d’une propriété biométrique, comme une empreinte digitale ou un scan du visage utilisé sur de nombreux appareils mobiles.</a:t>
            </a:r>
          </a:p>
          <a:p>
            <a:endParaRPr lang="en-IE" sz="900" b="0" i="0" u="none" strike="noStrike" kern="1200" dirty="0">
              <a:solidFill>
                <a:schemeClr val="tx1"/>
              </a:solidFill>
              <a:effectLst/>
              <a:latin typeface="Segoe UI Light" pitchFamily="34" charset="0"/>
              <a:ea typeface="+mn-ea"/>
              <a:cs typeface="+mn-cs"/>
            </a:endParaRPr>
          </a:p>
          <a:p>
            <a:r>
              <a:rPr lang="fr-FR" sz="900" b="1" dirty="0">
                <a:solidFill>
                  <a:schemeClr val="tx1"/>
                </a:solidFill>
                <a:latin typeface="Segoe UI Light" pitchFamily="34" charset="0"/>
                <a:ea typeface="+mn-ea"/>
                <a:cs typeface="+mn-cs"/>
              </a:rPr>
              <a:t>AMF :</a:t>
            </a:r>
            <a:r>
              <a:rPr lang="fr-FR" sz="900" dirty="0">
                <a:solidFill>
                  <a:schemeClr val="tx1"/>
                </a:solidFill>
                <a:latin typeface="Segoe UI Light" pitchFamily="34" charset="0"/>
                <a:ea typeface="+mn-ea"/>
                <a:cs typeface="+mn-cs"/>
              </a:rPr>
              <a:t> </a:t>
            </a:r>
            <a:r>
              <a:rPr lang="fr-FR" sz="900" b="0" i="0" u="none" strike="noStrike" dirty="0">
                <a:solidFill>
                  <a:schemeClr val="tx1"/>
                </a:solidFill>
                <a:latin typeface="Segoe UI Light" pitchFamily="34" charset="0"/>
                <a:ea typeface="+mn-ea"/>
                <a:cs typeface="+mn-cs"/>
              </a:rPr>
              <a:t>https://docs.microsoft.com/fr-fr/azure/active-directory/authentication/concept-mfa-howitworks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960289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sz="900" b="1" dirty="0">
                <a:solidFill>
                  <a:schemeClr val="tx1"/>
                </a:solidFill>
                <a:latin typeface="Segoe UI Light" pitchFamily="34" charset="0"/>
                <a:ea typeface="+mn-ea"/>
                <a:cs typeface="+mn-cs"/>
              </a:rPr>
              <a:t>Azure AD</a:t>
            </a:r>
            <a:r>
              <a:rPr lang="fr-FR" sz="900" dirty="0">
                <a:solidFill>
                  <a:schemeClr val="tx1"/>
                </a:solidFill>
                <a:latin typeface="Segoe UI Light" pitchFamily="34" charset="0"/>
                <a:ea typeface="+mn-ea"/>
                <a:cs typeface="+mn-cs"/>
              </a:rPr>
              <a:t> : </a:t>
            </a:r>
            <a:r>
              <a:rPr lang="fr-FR" sz="900" b="0" i="0" u="none" strike="noStrike" dirty="0">
                <a:solidFill>
                  <a:schemeClr val="tx1"/>
                </a:solidFill>
                <a:latin typeface="Segoe UI Light" pitchFamily="34" charset="0"/>
                <a:ea typeface="+mn-ea"/>
                <a:cs typeface="+mn-cs"/>
              </a:rPr>
              <a:t>https://azure.microsoft.com/fr-fr/services/active-directory/</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fr-FR" sz="2800" b="1" dirty="0"/>
              <a:t>Client Azure</a:t>
            </a:r>
          </a:p>
          <a:p>
            <a:r>
              <a:rPr lang="fr-FR" sz="2800" dirty="0">
                <a:latin typeface="+mn-lt"/>
              </a:rPr>
              <a:t>Instance dédiée et approuvée d’Azure AD qui est automatiquement créée quand votre organisation souscrit un abonnement à un service cloud Microsoft tel que Microsoft Azure, Microsoft Intune ou Office 365. Un locataire Azure représente une seule organisation.</a:t>
            </a:r>
          </a:p>
          <a:p>
            <a:r>
              <a:rPr lang="fr-FR" sz="2800" b="1" dirty="0"/>
              <a:t>Annuaire Azure AD</a:t>
            </a:r>
          </a:p>
          <a:p>
            <a:r>
              <a:rPr lang="fr-FR" sz="2800" dirty="0">
                <a:latin typeface="+mn-lt"/>
              </a:rPr>
              <a:t>Chaque locataire Azure a un annuaire Azure AD dédié et approuvé. L’annuaire Azure AD inclut les utilisateurs, groupes et applications du locataire. Il permet d’effectuer les fonctions de gestion des identités et des accès pour les ressources des locataires.</a:t>
            </a:r>
          </a:p>
          <a:p>
            <a:pPr marL="0" indent="0">
              <a:buFont typeface="Arial" panose="020B0604020202020204" pitchFamily="34" charset="0"/>
              <a:buNone/>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538158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https://docs.microsoft.com/fr-fr/azure/active-directory/conditional-access/overview</a:t>
            </a:r>
          </a:p>
          <a:p>
            <a:endParaRPr lang="en-US" dirty="0"/>
          </a:p>
          <a:p>
            <a:pPr algn="l"/>
            <a:r>
              <a:rPr lang="fr-FR" b="0" i="0" dirty="0">
                <a:solidFill>
                  <a:srgbClr val="171717"/>
                </a:solidFill>
                <a:latin typeface="Segoe UI" panose="020B0502040204020203" pitchFamily="34" charset="0"/>
              </a:rPr>
              <a:t>Le périmètre de sécurité moderne s’étend désormais au-delà du réseau d’une organisation pour inclure l’identité de l’utilisateur et de l’appareil. Les organisations peuvent utiliser ces signaux d’identité dans le cadre de leurs décisions de contrôle d’accès.</a:t>
            </a:r>
          </a:p>
          <a:p>
            <a:pPr algn="l"/>
            <a:r>
              <a:rPr lang="fr-FR" b="0" i="0" dirty="0">
                <a:solidFill>
                  <a:srgbClr val="171717"/>
                </a:solidFill>
                <a:latin typeface="Segoe UI" panose="020B0502040204020203" pitchFamily="34" charset="0"/>
              </a:rPr>
              <a:t>L’accès conditionnel est l’outil utilisé par Azure Active Directory pour réunir des signaux, prendre des décisions et appliquer des stratégies d’organisation. L’accès conditionnel est au cœur du nouveau plan de contrôle basé sur les identités.</a:t>
            </a:r>
          </a:p>
          <a:p>
            <a:pPr algn="l"/>
            <a:r>
              <a:rPr lang="fr-FR" b="0" i="0" dirty="0">
                <a:solidFill>
                  <a:srgbClr val="171717"/>
                </a:solidFill>
                <a:latin typeface="Segoe UI" panose="020B0502040204020203" pitchFamily="34" charset="0"/>
              </a:rPr>
              <a:t>Les stratégies d’accès conditionnel, dans leur forme la plus simple, sont des instructions if-</a:t>
            </a:r>
            <a:r>
              <a:rPr lang="fr-FR" b="0" i="0" dirty="0" err="1">
                <a:solidFill>
                  <a:srgbClr val="171717"/>
                </a:solidFill>
                <a:latin typeface="Segoe UI" panose="020B0502040204020203" pitchFamily="34" charset="0"/>
              </a:rPr>
              <a:t>then</a:t>
            </a:r>
            <a:r>
              <a:rPr lang="fr-FR" b="0" i="0" dirty="0">
                <a:solidFill>
                  <a:srgbClr val="171717"/>
                </a:solidFill>
                <a:latin typeface="Segoe UI" panose="020B0502040204020203" pitchFamily="34" charset="0"/>
              </a:rPr>
              <a:t> : si un utilisateur souhaite accéder à une ressource, il doit effectuer une action. Exemple : Un responsable paie souhaite accéder à l’application de paie et il doit effectuer une authentification </a:t>
            </a:r>
            <a:r>
              <a:rPr lang="fr-FR" b="0" i="0" dirty="0" err="1">
                <a:solidFill>
                  <a:srgbClr val="171717"/>
                </a:solidFill>
                <a:latin typeface="Segoe UI" panose="020B0502040204020203" pitchFamily="34" charset="0"/>
              </a:rPr>
              <a:t>multifacteur</a:t>
            </a:r>
            <a:r>
              <a:rPr lang="fr-FR" b="0" i="0" dirty="0">
                <a:solidFill>
                  <a:srgbClr val="171717"/>
                </a:solidFill>
                <a:latin typeface="Segoe UI" panose="020B0502040204020203" pitchFamily="34" charset="0"/>
              </a:rPr>
              <a:t> pour y accéder.</a:t>
            </a:r>
          </a:p>
          <a:p>
            <a:pPr algn="l"/>
            <a:r>
              <a:rPr lang="fr-FR" b="0" i="0" dirty="0">
                <a:solidFill>
                  <a:srgbClr val="171717"/>
                </a:solidFill>
                <a:latin typeface="Segoe UI" panose="020B0502040204020203" pitchFamily="34" charset="0"/>
              </a:rPr>
              <a:t>Les administrateurs sont confrontés à deux objectifs principaux :</a:t>
            </a:r>
          </a:p>
          <a:p>
            <a:pPr algn="l">
              <a:buFont typeface="Arial" panose="020B0604020202020204" pitchFamily="34" charset="0"/>
              <a:buChar char="•"/>
            </a:pPr>
            <a:r>
              <a:rPr lang="fr-FR" b="0" i="0" dirty="0">
                <a:solidFill>
                  <a:srgbClr val="171717"/>
                </a:solidFill>
                <a:latin typeface="Segoe UI" panose="020B0502040204020203" pitchFamily="34" charset="0"/>
              </a:rPr>
              <a:t>Permettre aux utilisateurs d’être productifs où et quand ils le veulent</a:t>
            </a:r>
          </a:p>
          <a:p>
            <a:pPr algn="l">
              <a:buFont typeface="Arial" panose="020B0604020202020204" pitchFamily="34" charset="0"/>
              <a:buChar char="•"/>
            </a:pPr>
            <a:r>
              <a:rPr lang="fr-FR" b="0" i="0" dirty="0">
                <a:solidFill>
                  <a:srgbClr val="171717"/>
                </a:solidFill>
                <a:latin typeface="Segoe UI" panose="020B0502040204020203" pitchFamily="34" charset="0"/>
              </a:rPr>
              <a:t>Protéger les ressources de l’entreprise</a:t>
            </a:r>
          </a:p>
          <a:p>
            <a:pPr algn="l"/>
            <a:r>
              <a:rPr lang="fr-FR" b="0" i="0" dirty="0">
                <a:solidFill>
                  <a:srgbClr val="171717"/>
                </a:solidFill>
                <a:latin typeface="Segoe UI" panose="020B0502040204020203" pitchFamily="34" charset="0"/>
              </a:rPr>
              <a:t>En utilisant des stratégies d’accès conditionnel, vous pouvez appliquer les contrôles d’accès nécessaires pour garantir la sécurité de votre organisation sans pour autant freiner inutilement votre utilisateur.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5862373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326038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a:solidFill>
                  <a:schemeClr val="tx1"/>
                </a:solidFill>
                <a:latin typeface="Segoe UI Light" pitchFamily="34" charset="0"/>
                <a:ea typeface="+mn-ea"/>
                <a:cs typeface="+mn-cs"/>
              </a:rPr>
              <a:t>Azure RBAC </a:t>
            </a:r>
            <a:r>
              <a:rPr lang="fr-FR" sz="900" b="0">
                <a:solidFill>
                  <a:schemeClr val="tx1"/>
                </a:solidFill>
                <a:latin typeface="Segoe UI Light" pitchFamily="34" charset="0"/>
                <a:ea typeface="+mn-ea"/>
                <a:cs typeface="+mn-cs"/>
              </a:rPr>
              <a:t>: </a:t>
            </a:r>
            <a:r>
              <a:rPr lang="fr-FR" sz="900" b="0" i="0" u="none" strike="noStrike">
                <a:solidFill>
                  <a:schemeClr val="tx1"/>
                </a:solidFill>
                <a:latin typeface="Segoe UI Light" pitchFamily="34" charset="0"/>
                <a:ea typeface="+mn-ea"/>
                <a:cs typeface="+mn-cs"/>
              </a:rPr>
              <a:t>https://docs.microsoft.com/fr-fr/azure/role-based-access-control/overview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87571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dirty="0">
                <a:solidFill>
                  <a:schemeClr val="tx1"/>
                </a:solidFill>
                <a:latin typeface="Segoe UI Light" pitchFamily="34" charset="0"/>
                <a:ea typeface="+mn-ea"/>
                <a:cs typeface="+mn-cs"/>
              </a:rPr>
              <a:t>Verrous de ressources </a:t>
            </a:r>
            <a:r>
              <a:rPr lang="fr-FR" sz="900" dirty="0">
                <a:solidFill>
                  <a:schemeClr val="tx1"/>
                </a:solidFill>
                <a:latin typeface="Segoe UI Light" pitchFamily="34" charset="0"/>
                <a:ea typeface="+mn-ea"/>
                <a:cs typeface="+mn-cs"/>
              </a:rPr>
              <a:t>: </a:t>
            </a:r>
            <a:r>
              <a:rPr lang="fr-FR" sz="900" b="0" i="0" u="none" strike="noStrike" dirty="0">
                <a:solidFill>
                  <a:schemeClr val="tx1"/>
                </a:solidFill>
                <a:latin typeface="Segoe UI Light" pitchFamily="34" charset="0"/>
                <a:ea typeface="+mn-ea"/>
                <a:cs typeface="+mn-cs"/>
              </a:rPr>
              <a:t>https://docs.microsoft.com/fr-fr/azure/azure-resource-manager/resource-group-lock-resources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882" b="1">
                <a:solidFill>
                  <a:schemeClr val="tx1"/>
                </a:solidFill>
                <a:latin typeface="Segoe UI Light" pitchFamily="34" charset="0"/>
                <a:ea typeface="+mn-ea"/>
                <a:cs typeface="+mn-cs"/>
              </a:rPr>
              <a:t>Balises : </a:t>
            </a:r>
            <a:r>
              <a:rPr lang="fr-FR" sz="882" b="0">
                <a:solidFill>
                  <a:schemeClr val="tx1"/>
                </a:solidFill>
                <a:latin typeface="Segoe UI Light" pitchFamily="34" charset="0"/>
                <a:ea typeface="+mn-ea"/>
                <a:cs typeface="+mn-cs"/>
              </a:rPr>
              <a:t>https://docs.microsoft.com/fr-fr/azure/azure-resource-manager/resource-group-using-tags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86572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dirty="0">
                <a:solidFill>
                  <a:schemeClr val="tx1"/>
                </a:solidFill>
                <a:latin typeface="Segoe UI Light" pitchFamily="34" charset="0"/>
                <a:ea typeface="+mn-ea"/>
                <a:cs typeface="+mn-cs"/>
              </a:rPr>
              <a:t>Azure Policy</a:t>
            </a:r>
            <a:r>
              <a:rPr lang="fr-FR" sz="900" dirty="0">
                <a:solidFill>
                  <a:schemeClr val="tx1"/>
                </a:solidFill>
                <a:latin typeface="Segoe UI Light" pitchFamily="34" charset="0"/>
                <a:ea typeface="+mn-ea"/>
                <a:cs typeface="+mn-cs"/>
              </a:rPr>
              <a:t> : </a:t>
            </a:r>
            <a:r>
              <a:rPr lang="fr-FR" sz="900" b="0" i="0" u="none" strike="noStrike" dirty="0">
                <a:solidFill>
                  <a:schemeClr val="tx1"/>
                </a:solidFill>
                <a:latin typeface="Segoe UI Light" pitchFamily="34" charset="0"/>
                <a:ea typeface="+mn-ea"/>
                <a:cs typeface="+mn-cs"/>
              </a:rPr>
              <a:t>https://azure.microsoft.com/fr-fr/services/azure-policy</a:t>
            </a:r>
          </a:p>
          <a:p>
            <a:endParaRPr lang="en-IE" sz="900" b="0" i="0" u="none" strike="noStrike" kern="1200" dirty="0">
              <a:solidFill>
                <a:schemeClr val="tx1"/>
              </a:solidFill>
              <a:effectLst/>
              <a:latin typeface="Segoe UI Light" pitchFamily="34" charset="0"/>
              <a:ea typeface="+mn-ea"/>
              <a:cs typeface="+mn-cs"/>
            </a:endParaRPr>
          </a:p>
          <a:p>
            <a:pPr marL="0" indent="0">
              <a:buNone/>
            </a:pPr>
            <a:r>
              <a:rPr lang="fr-FR" noProof="0" dirty="0"/>
              <a:t>Restez conforme à vos normes d’entreprise et à vos contrats SLA. Pour ce faire, utilisez des définitions de stratégie pour appliquer les règles et les effets à vos ressources Azure.</a:t>
            </a:r>
          </a:p>
          <a:p>
            <a:pPr lvl="1">
              <a:lnSpc>
                <a:spcPct val="114000"/>
              </a:lnSpc>
            </a:pPr>
            <a:r>
              <a:rPr lang="fr-FR" sz="2800" dirty="0">
                <a:latin typeface="Segoe UI Semilight" panose="020B0402040204020203" pitchFamily="34" charset="0"/>
                <a:cs typeface="Segoe UI Semilight" panose="020B0402040204020203" pitchFamily="34" charset="0"/>
              </a:rPr>
              <a:t>Évalue et identifie les ressources Azure qui ne sont pas conformes à vos stratégies.</a:t>
            </a:r>
          </a:p>
          <a:p>
            <a:pPr lvl="1">
              <a:lnSpc>
                <a:spcPct val="114000"/>
              </a:lnSpc>
            </a:pPr>
            <a:r>
              <a:rPr lang="fr-FR" sz="2800" dirty="0">
                <a:latin typeface="Segoe UI Semilight" panose="020B0402040204020203" pitchFamily="34" charset="0"/>
                <a:cs typeface="Segoe UI Semilight" panose="020B0402040204020203" pitchFamily="34" charset="0"/>
              </a:rPr>
              <a:t>Fournit des définitions de stratégie et d’initiative intégrées, dans des catégories telles que le stockage, la mise en réseau, le calcul, Security Center et la surveillance.</a:t>
            </a:r>
          </a:p>
          <a:p>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732071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dirty="0">
                <a:solidFill>
                  <a:schemeClr val="tx1"/>
                </a:solidFill>
                <a:latin typeface="Segoe UI Light" pitchFamily="34" charset="0"/>
                <a:ea typeface="+mn-ea"/>
                <a:cs typeface="+mn-cs"/>
              </a:rPr>
              <a:t>Azure </a:t>
            </a:r>
            <a:r>
              <a:rPr lang="fr-FR" sz="900" dirty="0" err="1">
                <a:solidFill>
                  <a:schemeClr val="tx1"/>
                </a:solidFill>
                <a:latin typeface="Segoe UI Light" pitchFamily="34" charset="0"/>
                <a:ea typeface="+mn-ea"/>
                <a:cs typeface="+mn-cs"/>
              </a:rPr>
              <a:t>Blueprints</a:t>
            </a:r>
            <a:r>
              <a:rPr lang="fr-FR" sz="900" dirty="0">
                <a:solidFill>
                  <a:schemeClr val="tx1"/>
                </a:solidFill>
                <a:latin typeface="Segoe UI Light" pitchFamily="34" charset="0"/>
                <a:ea typeface="+mn-ea"/>
                <a:cs typeface="+mn-cs"/>
              </a:rPr>
              <a:t> : </a:t>
            </a:r>
            <a:r>
              <a:rPr lang="fr-FR" sz="900" b="0" i="0" u="none" strike="noStrike" dirty="0">
                <a:solidFill>
                  <a:schemeClr val="tx1"/>
                </a:solidFill>
                <a:latin typeface="Segoe UI Light" pitchFamily="34" charset="0"/>
                <a:ea typeface="+mn-ea"/>
                <a:cs typeface="+mn-cs"/>
              </a:rPr>
              <a:t>https://azure.microsoft.com/fr-fr/services/blueprints/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200699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608844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0763432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Il est conseillé de discuter des questions suivantes avec les participants. Quand vous sélectionnez un fournisseur cloud pour héberger vos solutions, vous devez comprendre comment ce fournisseur peut vous aider à respecter les réglementations et les normes. Voici quelques questions à se poser sur un fournisseur potentiel :</a:t>
            </a:r>
          </a:p>
          <a:p>
            <a:pPr marL="171450" indent="-171450">
              <a:buFont typeface="Arial" panose="020B0604020202020204" pitchFamily="34" charset="0"/>
              <a:buChar char="•"/>
            </a:pPr>
            <a:r>
              <a:rPr lang="fr-FR" sz="900" b="0" i="0" u="none" strike="noStrike" dirty="0">
                <a:solidFill>
                  <a:schemeClr val="tx1"/>
                </a:solidFill>
                <a:latin typeface="Segoe UI Light" pitchFamily="34" charset="0"/>
                <a:ea typeface="+mn-ea"/>
                <a:cs typeface="+mn-cs"/>
              </a:rPr>
              <a:t>Quel est le degré de conformité du fournisseur de cloud en matière de gestion des données sensibles ?</a:t>
            </a:r>
          </a:p>
          <a:p>
            <a:pPr marL="171450" indent="-171450">
              <a:buFont typeface="Arial" panose="020B0604020202020204" pitchFamily="34" charset="0"/>
              <a:buChar char="•"/>
            </a:pPr>
            <a:r>
              <a:rPr lang="fr-FR" sz="900" b="0" i="0" u="none" strike="noStrike" dirty="0">
                <a:solidFill>
                  <a:schemeClr val="tx1"/>
                </a:solidFill>
                <a:latin typeface="Segoe UI Light" pitchFamily="34" charset="0"/>
                <a:ea typeface="+mn-ea"/>
                <a:cs typeface="+mn-cs"/>
              </a:rPr>
              <a:t>Quel est le degré de conformité des services proposés par le fournisseur de cloud ?</a:t>
            </a:r>
          </a:p>
          <a:p>
            <a:pPr marL="171450" indent="-171450">
              <a:buFont typeface="Arial" panose="020B0604020202020204" pitchFamily="34" charset="0"/>
              <a:buChar char="•"/>
            </a:pPr>
            <a:r>
              <a:rPr lang="fr-FR" sz="900" b="0" i="0" u="none" strike="noStrike" dirty="0">
                <a:solidFill>
                  <a:schemeClr val="tx1"/>
                </a:solidFill>
                <a:latin typeface="Segoe UI Light" pitchFamily="34" charset="0"/>
                <a:ea typeface="+mn-ea"/>
                <a:cs typeface="+mn-cs"/>
              </a:rPr>
              <a:t>Comment déployer mes propres solutions cloud dans des scénarios impliquant des exigences d’accréditation ou de conformité ?</a:t>
            </a:r>
          </a:p>
          <a:p>
            <a:pPr marL="171450" indent="-171450">
              <a:buFont typeface="Arial" panose="020B0604020202020204" pitchFamily="34" charset="0"/>
              <a:buChar char="•"/>
            </a:pPr>
            <a:endParaRPr lang="en-IE" sz="900" b="0" i="0" u="none" strike="noStrike" kern="1200" dirty="0">
              <a:solidFill>
                <a:schemeClr val="tx1"/>
              </a:solidFill>
              <a:effectLst/>
              <a:latin typeface="Segoe UI Light" pitchFamily="34" charset="0"/>
              <a:ea typeface="+mn-ea"/>
              <a:cs typeface="+mn-cs"/>
            </a:endParaRPr>
          </a:p>
          <a:p>
            <a:r>
              <a:rPr lang="fr-FR" sz="900" dirty="0"/>
              <a:t>Vous pouvez consulter toutes les offres de conformité Microsoft dans la section </a:t>
            </a:r>
            <a:r>
              <a:rPr lang="fr-FR" sz="900" dirty="0">
                <a:hlinkClick r:id="rId3"/>
              </a:rPr>
              <a:t>Centre de conformité Microsoft - Offres de conformité</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147134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Lisez la Déclaration de confidentialité ici :</a:t>
            </a:r>
            <a:r>
              <a:rPr lang="fr-FR">
                <a:hlinkClick r:id="rId3"/>
              </a:rPr>
              <a:t>microsoft.com/privacystatement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6869640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Conditions des services en ligne : https://www.microsoft.com/fr-fr/licensing/product-licensing/products</a:t>
            </a:r>
          </a:p>
          <a:p>
            <a:r>
              <a:rPr lang="fr-FR"/>
              <a:t>Addendum à la protection des données -- https://www.microsoftvolumelicensing.com/DocumentSearch.aspx?Mode=3&amp;DocumentTypeId=67</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626899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baseline="0">
                <a:solidFill>
                  <a:schemeClr val="tx1"/>
                </a:solidFill>
                <a:latin typeface="Segoe UI Light" pitchFamily="34" charset="0"/>
                <a:ea typeface="+mn-ea"/>
                <a:cs typeface="+mn-cs"/>
              </a:rPr>
              <a:t>Centre de gestion de la confidentialité</a:t>
            </a:r>
            <a:r>
              <a:rPr lang="fr-FR" sz="900" b="0" i="0" u="none" strike="noStrike" baseline="0">
                <a:solidFill>
                  <a:schemeClr val="tx1"/>
                </a:solidFill>
                <a:latin typeface="Segoe UI Light" pitchFamily="34" charset="0"/>
                <a:ea typeface="+mn-ea"/>
                <a:cs typeface="+mn-cs"/>
              </a:rPr>
              <a:t> : </a:t>
            </a:r>
            <a:r>
              <a:rPr lang="fr-FR" sz="900" b="0" i="0" u="none" strike="noStrike">
                <a:solidFill>
                  <a:schemeClr val="tx1"/>
                </a:solidFill>
                <a:latin typeface="Segoe UI Light" pitchFamily="34" charset="0"/>
                <a:ea typeface="+mn-ea"/>
                <a:cs typeface="+mn-cs"/>
              </a:rPr>
              <a:t> https://www.microsoft.com/trustcenter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491150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https://docs.microsoft.com/fr-fr/azure/compliance/</a:t>
            </a:r>
          </a:p>
          <a:p>
            <a:endParaRPr lang="en-US" dirty="0"/>
          </a:p>
          <a:p>
            <a:r>
              <a:rPr lang="fr-FR"/>
              <a:t>Ensemble étendu de normes de conformité que Microsoft respecte dans ses services et ses ressources pour vous aider à vous conformer aux réglementations auxquelles votre entreprise est soumise.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
          </p:nvPr>
        </p:nvSpPr>
        <p:spPr/>
        <p:txBody>
          <a:bodyPr/>
          <a:lstStyle/>
          <a:p>
            <a:fld id="{386CE63F-9E7F-4C04-9D0D-FCA25A8E9E86}" type="datetime8">
              <a:rPr lang="en-US" smtClean="0"/>
              <a:t>1/25/2024 8:29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573456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0" i="0" u="none" strike="noStrike" dirty="0">
                <a:solidFill>
                  <a:schemeClr val="tx1"/>
                </a:solidFill>
                <a:latin typeface="Segoe UI Light" pitchFamily="34" charset="0"/>
                <a:ea typeface="+mn-ea"/>
                <a:cs typeface="+mn-cs"/>
              </a:rPr>
              <a:t>Azure </a:t>
            </a:r>
            <a:r>
              <a:rPr lang="fr-FR" sz="900" b="0" i="0" u="none" strike="noStrike" dirty="0" err="1">
                <a:solidFill>
                  <a:schemeClr val="tx1"/>
                </a:solidFill>
                <a:latin typeface="Segoe UI Light" pitchFamily="34" charset="0"/>
                <a:ea typeface="+mn-ea"/>
                <a:cs typeface="+mn-cs"/>
              </a:rPr>
              <a:t>Government</a:t>
            </a:r>
            <a:r>
              <a:rPr lang="fr-FR" sz="900" b="0" i="0" u="none" strike="noStrike" dirty="0">
                <a:solidFill>
                  <a:schemeClr val="tx1"/>
                </a:solidFill>
                <a:latin typeface="Segoe UI Light" pitchFamily="34" charset="0"/>
                <a:ea typeface="+mn-ea"/>
                <a:cs typeface="+mn-cs"/>
              </a:rPr>
              <a:t> : https://azure.microsoft.com/fr-fr/global-infrastructure/government/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1"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fr-FR" sz="900" b="1" i="0" u="none" strike="noStrike" dirty="0">
                <a:solidFill>
                  <a:schemeClr val="tx1"/>
                </a:solidFill>
                <a:latin typeface="Segoe UI Light" pitchFamily="34" charset="0"/>
                <a:ea typeface="+mn-ea"/>
                <a:cs typeface="+mn-cs"/>
              </a:rPr>
              <a:t>Explications des acronymes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err="1"/>
              <a:t>FedRAMP</a:t>
            </a:r>
            <a:r>
              <a:rPr lang="fr-FR" sz="900" baseline="0" dirty="0"/>
              <a:t> : Le programme fédéral américain de gestion des risques et autorisations (US </a:t>
            </a:r>
            <a:r>
              <a:rPr lang="fr-FR" sz="900" baseline="0" dirty="0" err="1"/>
              <a:t>Federal</a:t>
            </a:r>
            <a:r>
              <a:rPr lang="fr-FR" sz="900" baseline="0" dirty="0"/>
              <a:t> Risk and </a:t>
            </a:r>
            <a:r>
              <a:rPr lang="fr-FR" sz="900" baseline="0" dirty="0" err="1"/>
              <a:t>Authorization</a:t>
            </a:r>
            <a:r>
              <a:rPr lang="fr-FR" sz="900" baseline="0" dirty="0"/>
              <a:t> Management Program ou </a:t>
            </a:r>
            <a:r>
              <a:rPr lang="fr-FR" sz="900" dirty="0" err="1"/>
              <a:t>FedRAMP</a:t>
            </a:r>
            <a:r>
              <a:rPr lang="fr-FR" sz="900" baseline="0" dirty="0"/>
              <a:t>) est une approche normalisée pour évaluer, surveiller et autoriser les produits et services de cloud </a:t>
            </a:r>
            <a:r>
              <a:rPr lang="fr-FR" sz="900" baseline="0" dirty="0" err="1"/>
              <a:t>computing</a:t>
            </a:r>
            <a:r>
              <a:rPr lang="fr-FR" sz="900" baseline="0" dirty="0"/>
              <a:t> en vertu de la loi fédérale de gestion de sécurité des informations (</a:t>
            </a:r>
            <a:r>
              <a:rPr lang="fr-FR" sz="900" baseline="0" dirty="0" err="1"/>
              <a:t>Federal</a:t>
            </a:r>
            <a:r>
              <a:rPr lang="fr-FR" sz="900" baseline="0" dirty="0"/>
              <a:t> Information Security Management </a:t>
            </a:r>
            <a:r>
              <a:rPr lang="fr-FR" sz="900" baseline="0" dirty="0" err="1"/>
              <a:t>Act</a:t>
            </a:r>
            <a:r>
              <a:rPr lang="fr-FR" sz="900" baseline="0" dirty="0"/>
              <a:t> ou FISMA) des États-Unis.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a:t>NIST 800.171 (DIB)</a:t>
            </a:r>
            <a:r>
              <a:rPr lang="fr-FR" sz="900" dirty="0"/>
              <a:t> : L’Institut national de la normalisation et de la technologie (National Institute of Standards and </a:t>
            </a:r>
            <a:r>
              <a:rPr lang="fr-FR" sz="900" dirty="0" err="1"/>
              <a:t>Technology</a:t>
            </a:r>
            <a:r>
              <a:rPr lang="fr-FR" sz="900" dirty="0"/>
              <a:t> ou NIST) 800.171 standardise</a:t>
            </a:r>
            <a:r>
              <a:rPr lang="fr-FR" sz="900" baseline="0" dirty="0"/>
              <a:t> </a:t>
            </a:r>
            <a:r>
              <a:rPr lang="fr-FR" sz="900" dirty="0"/>
              <a:t>les exigences de sécurité pour le traitement des informations non classifiées sous contrôle fédéral américain.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a:t>ITAR</a:t>
            </a:r>
            <a:r>
              <a:rPr lang="fr-FR" sz="900" dirty="0"/>
              <a:t> : Le Règlement sur le trafic international d’armes (International Traffic in Arms </a:t>
            </a:r>
            <a:r>
              <a:rPr lang="fr-FR" sz="900" dirty="0" err="1"/>
              <a:t>Regulations</a:t>
            </a:r>
            <a:r>
              <a:rPr lang="fr-FR" sz="900" dirty="0"/>
              <a:t> ou ITAR) est relatif </a:t>
            </a:r>
            <a:r>
              <a:rPr lang="fr-FR" sz="900" baseline="0" dirty="0"/>
              <a:t>à </a:t>
            </a:r>
            <a:r>
              <a:rPr lang="fr-FR" sz="900" dirty="0"/>
              <a:t>la gestion de l’exportation et de l’importation d’articles de défense</a:t>
            </a:r>
            <a:r>
              <a:rPr lang="fr-FR" sz="900" baseline="0" dirty="0"/>
              <a: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a:t>IRS 1075</a:t>
            </a:r>
            <a:r>
              <a:rPr lang="fr-FR" sz="900" dirty="0"/>
              <a:t> : La publication 1075 du Service fiscal interne (</a:t>
            </a:r>
            <a:r>
              <a:rPr lang="fr-FR" sz="900" dirty="0" err="1"/>
              <a:t>Internal</a:t>
            </a:r>
            <a:r>
              <a:rPr lang="fr-FR" sz="900" dirty="0"/>
              <a:t> Revenue Service ou IRS) des États-Unis contient des directives à l’intention des agences gouvernementales américaines en vue de protéger les informations fiscales fédérales.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a:t>DoD L2, L4 &amp; L5</a:t>
            </a:r>
            <a:r>
              <a:rPr lang="fr-FR" sz="900" dirty="0"/>
              <a:t> : Les niveaux 2, 4 et 5 du Département américain de la Défense ou DoD (</a:t>
            </a:r>
            <a:r>
              <a:rPr lang="fr-FR" sz="900" dirty="0" err="1"/>
              <a:t>Department</a:t>
            </a:r>
            <a:r>
              <a:rPr lang="fr-FR" sz="900" dirty="0"/>
              <a:t> of </a:t>
            </a:r>
            <a:r>
              <a:rPr lang="fr-FR" sz="900" dirty="0" err="1"/>
              <a:t>Defense</a:t>
            </a:r>
            <a:r>
              <a:rPr lang="fr-FR" sz="900" dirty="0"/>
              <a:t>) sont</a:t>
            </a:r>
            <a:r>
              <a:rPr lang="fr-FR" sz="900" baseline="0" dirty="0"/>
              <a:t> </a:t>
            </a:r>
            <a:r>
              <a:rPr lang="fr-FR" sz="900" dirty="0"/>
              <a:t>des exigences</a:t>
            </a:r>
            <a:r>
              <a:rPr lang="fr-FR" sz="900" baseline="0" dirty="0"/>
              <a:t> d’autorisation de sécurité </a:t>
            </a:r>
            <a:r>
              <a:rPr lang="fr-FR" sz="900" dirty="0"/>
              <a:t>pour les fournisseurs de services cloud qui hébergent des informations, des systèmes et des applications du DoD.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fr-FR" sz="900" b="1" dirty="0"/>
              <a:t>CJIS</a:t>
            </a:r>
            <a:r>
              <a:rPr lang="fr-FR" sz="900" baseline="0" dirty="0"/>
              <a:t> : </a:t>
            </a:r>
            <a:r>
              <a:rPr lang="fr-FR" sz="900" dirty="0"/>
              <a:t>Les politiques </a:t>
            </a:r>
            <a:r>
              <a:rPr lang="fr-FR" sz="900" baseline="0" dirty="0"/>
              <a:t>américaines </a:t>
            </a:r>
            <a:r>
              <a:rPr lang="fr-FR" sz="900" b="0" dirty="0"/>
              <a:t> des Services d’information sur la justice pénale ou CJIS (Criminal Justice Information Services) établissent des exigences et des contrôles de sécurité pour protéger les informations relatives à la justice pénale.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1059826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1" i="0" u="none" strike="noStrike">
                <a:solidFill>
                  <a:schemeClr val="tx1"/>
                </a:solidFill>
                <a:latin typeface="Segoe UI Light" pitchFamily="34" charset="0"/>
                <a:ea typeface="+mn-ea"/>
                <a:cs typeface="+mn-cs"/>
              </a:rPr>
              <a:t>Azure China 21Vianet</a:t>
            </a:r>
            <a:r>
              <a:rPr lang="fr-FR" sz="900" b="0" i="0" u="none" strike="noStrike">
                <a:solidFill>
                  <a:schemeClr val="tx1"/>
                </a:solidFill>
                <a:latin typeface="Segoe UI Light" pitchFamily="34" charset="0"/>
                <a:ea typeface="+mn-ea"/>
                <a:cs typeface="+mn-cs"/>
              </a:rPr>
              <a:t> : https://docs.microsoft.com/fr-fr/azure/china/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72E0C910-0166-48E0-B8EF-5071277A02A8}"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7295291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a:t>Ajustez la couverture pour AZ-900T00 ou AZ-900T01.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3619146B-24F9-441E-A368-DB3B5A84C1D4}"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581006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Un guide de référence des termes est disponible à l’adresse suivante : </a:t>
            </a:r>
            <a:r>
              <a:rPr lang="fr-FR" sz="900" u="sng" dirty="0"/>
              <a:t>https://azure.microsoft.com/fr-fr/overview/cloud-computing-dictionary/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1" i="0" u="none" strike="noStrike" dirty="0">
                <a:solidFill>
                  <a:schemeClr val="tx1"/>
                </a:solidFill>
                <a:latin typeface="Segoe UI Light" pitchFamily="34" charset="0"/>
                <a:ea typeface="+mn-ea"/>
                <a:cs typeface="+mn-cs"/>
              </a:rPr>
              <a:t>Frais d’utilisation Azure </a:t>
            </a:r>
            <a:r>
              <a:rPr lang="fr-FR" sz="900" b="0" i="0" u="none" strike="noStrike" dirty="0">
                <a:solidFill>
                  <a:schemeClr val="tx1"/>
                </a:solidFill>
                <a:latin typeface="Segoe UI Light" pitchFamily="34" charset="0"/>
                <a:ea typeface="+mn-ea"/>
                <a:cs typeface="+mn-cs"/>
              </a:rPr>
              <a:t>- </a:t>
            </a:r>
            <a:r>
              <a:rPr lang="fr-FR" u="sng" dirty="0"/>
              <a:t>https://docs.microsoft.com/fr-fr/azure/billing/billing-understand-your-invoice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fr-FR" sz="2800" dirty="0"/>
              <a:t>Il existe </a:t>
            </a:r>
            <a:r>
              <a:rPr lang="fr-FR" sz="2800" dirty="0">
                <a:solidFill>
                  <a:schemeClr val="accent4"/>
                </a:solidFill>
              </a:rPr>
              <a:t>six </a:t>
            </a:r>
            <a:r>
              <a:rPr lang="fr-FR" sz="2800" dirty="0"/>
              <a:t>principaux facteurs affectant les coûts :</a:t>
            </a:r>
          </a:p>
          <a:p>
            <a:r>
              <a:rPr lang="fr-FR" sz="2800" b="1" dirty="0"/>
              <a:t>Type de ressource</a:t>
            </a:r>
            <a:r>
              <a:rPr lang="fr-FR" sz="2800" dirty="0"/>
              <a:t> : Les coûts sont propres à chaque ressource. L’utilisation suivie par un compteur et le nombre de compteurs associés à une ressource varient donc selon le type de ressource.</a:t>
            </a:r>
          </a:p>
          <a:p>
            <a:r>
              <a:rPr lang="fr-FR" sz="2800" b="1" dirty="0"/>
              <a:t>Services</a:t>
            </a:r>
            <a:r>
              <a:rPr lang="fr-FR" sz="2800" dirty="0"/>
              <a:t> : Les taux d’utilisation et les périodes de facturation Azure peuvent différer entre les clients Entreprise, Web Direct et CSP.</a:t>
            </a:r>
          </a:p>
          <a:p>
            <a:r>
              <a:rPr lang="fr-FR" sz="2800" b="1" dirty="0"/>
              <a:t>Emplacement</a:t>
            </a:r>
            <a:r>
              <a:rPr lang="fr-FR" sz="2800" dirty="0"/>
              <a:t> : L’infrastructure Azure est distribuée à l’échelle mondiale. Par conséquent, les coûts d’utilisation peuvent varier selon les régions qui proposent des produits, des services et des ressources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1" i="0" u="none" strike="noStrike" dirty="0">
                <a:solidFill>
                  <a:schemeClr val="tx1"/>
                </a:solidFill>
                <a:latin typeface="Segoe UI Light" pitchFamily="34" charset="0"/>
                <a:ea typeface="+mn-ea"/>
                <a:cs typeface="+mn-cs"/>
              </a:rPr>
              <a:t>Frais d’utilisation Azure </a:t>
            </a:r>
            <a:r>
              <a:rPr lang="fr-FR" sz="900" b="0" i="0" u="none" strike="noStrike" dirty="0">
                <a:solidFill>
                  <a:schemeClr val="tx1"/>
                </a:solidFill>
                <a:latin typeface="Segoe UI Light" pitchFamily="34" charset="0"/>
                <a:ea typeface="+mn-ea"/>
                <a:cs typeface="+mn-cs"/>
              </a:rPr>
              <a:t>- </a:t>
            </a:r>
            <a:r>
              <a:rPr lang="fr-FR" u="sng" dirty="0"/>
              <a:t>https://docs.microsoft.com/fr-fr/azure/billing/billing-understand-your-invoice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u="sng" dirty="0"/>
              <a:t>https://docs.microsoft.com/fr-fr/azure/cost-management-billing/costs/cost-mgt-best-practices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fr-FR" sz="2800" dirty="0"/>
              <a:t>Il existe </a:t>
            </a:r>
            <a:r>
              <a:rPr lang="fr-FR" sz="2800" dirty="0">
                <a:solidFill>
                  <a:schemeClr val="accent4"/>
                </a:solidFill>
              </a:rPr>
              <a:t>six </a:t>
            </a:r>
            <a:r>
              <a:rPr lang="fr-FR" sz="2800" dirty="0"/>
              <a:t>principaux facteurs affectant les coûts :</a:t>
            </a:r>
          </a:p>
          <a:p>
            <a:pPr>
              <a:lnSpc>
                <a:spcPct val="100000"/>
              </a:lnSpc>
              <a:spcAft>
                <a:spcPts val="0"/>
              </a:spcAft>
            </a:pPr>
            <a:br>
              <a:rPr lang="fr-FR" sz="850" dirty="0">
                <a:latin typeface="Segoe UI Light"/>
                <a:cs typeface="Segoe UI Light"/>
              </a:rPr>
            </a:br>
            <a:r>
              <a:rPr lang="fr-FR" sz="850" b="1" dirty="0">
                <a:latin typeface="Segoe UI Light"/>
                <a:cs typeface="Segoe UI Light"/>
              </a:rPr>
              <a:t>Bande passante : </a:t>
            </a:r>
            <a:r>
              <a:rPr lang="fr-FR" sz="850" dirty="0">
                <a:latin typeface="Segoe UI Light"/>
                <a:cs typeface="Segoe UI Light"/>
              </a:rPr>
              <a:t>Certains transferts de données entrants sont gratuits, tels que les données entrant dans les centres de données Azure. Pour les transferts de données sortants, tels que les données sortant des centres de données Azure, la tarification est basée sur les zones. </a:t>
            </a:r>
          </a:p>
          <a:p>
            <a:r>
              <a:rPr lang="fr-FR" sz="850" b="1" dirty="0">
                <a:latin typeface="Segoe UI Light"/>
                <a:cs typeface="Segoe UI Light"/>
              </a:rPr>
              <a:t>Réservations Azure</a:t>
            </a:r>
          </a:p>
          <a:p>
            <a:r>
              <a:rPr lang="fr-FR" sz="850" dirty="0">
                <a:latin typeface="Segoe UI Light"/>
                <a:cs typeface="Segoe UI Light"/>
              </a:rPr>
              <a:t>Les réservations Azure vous permettent de prépayer un ou trois ans de capacité de calcul de machine virtuelle ou de base de données SQL </a:t>
            </a:r>
            <a:r>
              <a:rPr lang="fr-FR" sz="850" dirty="0" err="1">
                <a:latin typeface="Segoe UI Light"/>
                <a:cs typeface="Segoe UI Light"/>
              </a:rPr>
              <a:t>Database</a:t>
            </a:r>
            <a:r>
              <a:rPr lang="fr-FR" sz="850" dirty="0">
                <a:latin typeface="Segoe UI Light"/>
                <a:cs typeface="Segoe UI Light"/>
              </a:rPr>
              <a:t>. Le prépaiement vous permet d’obtenir une remise sur les ressources que vous utilisez. Avec un engagement initial d’une durée de 1 ou 3 ans, les réservations Azure réduisent considérablement (jusqu’à 72 % par rapport au tarif du paiement à l’utilisation) les coûts de calcul de vos machines virtuelles ou de votre base de données SQL. Les réservations permettent de bénéficier d’une remise sur la facturation et n’ont aucune incidence sur l’état de runtime de vos machines virtuelles ou bases de données SQL.</a:t>
            </a:r>
          </a:p>
          <a:p>
            <a:r>
              <a:rPr lang="fr-FR" sz="850" dirty="0">
                <a:latin typeface="Segoe UI Light"/>
                <a:cs typeface="Segoe UI Light"/>
              </a:rPr>
              <a:t>Pour plus d’informations, consultez </a:t>
            </a:r>
            <a:r>
              <a:rPr lang="fr-FR" sz="850" dirty="0">
                <a:latin typeface="Segoe UI Light"/>
                <a:cs typeface="Segoe UI Light"/>
                <a:hlinkClick r:id="rId3"/>
              </a:rPr>
              <a:t>Qu’est-ce qu’une réservation Azure ?</a:t>
            </a:r>
          </a:p>
          <a:p>
            <a:r>
              <a:rPr lang="fr-FR" sz="850" b="1" dirty="0">
                <a:latin typeface="Segoe UI Light"/>
                <a:cs typeface="Segoe UI Light"/>
              </a:rPr>
              <a:t>Utiliser Azure </a:t>
            </a:r>
            <a:r>
              <a:rPr lang="fr-FR" sz="850" b="1" dirty="0" err="1">
                <a:latin typeface="Segoe UI Light"/>
                <a:cs typeface="Segoe UI Light"/>
              </a:rPr>
              <a:t>Hybrid</a:t>
            </a:r>
            <a:r>
              <a:rPr lang="fr-FR" sz="850" b="1" dirty="0">
                <a:latin typeface="Segoe UI Light"/>
                <a:cs typeface="Segoe UI Light"/>
              </a:rPr>
              <a:t> </a:t>
            </a:r>
            <a:r>
              <a:rPr lang="fr-FR" sz="850" b="1" dirty="0" err="1">
                <a:latin typeface="Segoe UI Light"/>
                <a:cs typeface="Segoe UI Light"/>
              </a:rPr>
              <a:t>Benefit</a:t>
            </a:r>
            <a:endParaRPr lang="fr-FR" sz="850" b="1" dirty="0">
              <a:latin typeface="Segoe UI Light"/>
              <a:cs typeface="Segoe UI Light"/>
            </a:endParaRPr>
          </a:p>
          <a:p>
            <a:r>
              <a:rPr lang="fr-FR" sz="850" dirty="0">
                <a:latin typeface="Segoe UI Light"/>
                <a:cs typeface="Segoe UI Light"/>
              </a:rPr>
              <a:t>Si vous avez déjà des licences Windows Server ou SQL Server dans vos déploiements locaux, vous pouvez utiliser le programme Azure </a:t>
            </a:r>
            <a:r>
              <a:rPr lang="fr-FR" sz="850" dirty="0" err="1">
                <a:latin typeface="Segoe UI Light"/>
                <a:cs typeface="Segoe UI Light"/>
              </a:rPr>
              <a:t>Hybrid</a:t>
            </a:r>
            <a:r>
              <a:rPr lang="fr-FR" sz="850" dirty="0">
                <a:latin typeface="Segoe UI Light"/>
                <a:cs typeface="Segoe UI Light"/>
              </a:rPr>
              <a:t> </a:t>
            </a:r>
            <a:r>
              <a:rPr lang="fr-FR" sz="850" dirty="0" err="1">
                <a:latin typeface="Segoe UI Light"/>
                <a:cs typeface="Segoe UI Light"/>
              </a:rPr>
              <a:t>Benefit</a:t>
            </a:r>
            <a:r>
              <a:rPr lang="fr-FR" sz="850" dirty="0">
                <a:latin typeface="Segoe UI Light"/>
                <a:cs typeface="Segoe UI Light"/>
              </a:rPr>
              <a:t> pour faire des économies dans Azure. Avec l’avantage Windows Server, chaque licence couvre le coût du système d’exploitation (jusqu’à deux machines virtuelles) et vous payez uniquement les coûts liés au calcul de base. Vous pouvez utiliser des licences SQL Server existantes pour économiser jusqu’à 55 % sur les options SQL </a:t>
            </a:r>
            <a:r>
              <a:rPr lang="fr-FR" sz="850" dirty="0" err="1">
                <a:latin typeface="Segoe UI Light"/>
                <a:cs typeface="Segoe UI Light"/>
              </a:rPr>
              <a:t>Database</a:t>
            </a:r>
            <a:r>
              <a:rPr lang="fr-FR" sz="850" dirty="0">
                <a:latin typeface="Segoe UI Light"/>
                <a:cs typeface="Segoe UI Light"/>
              </a:rPr>
              <a:t> basées sur </a:t>
            </a:r>
            <a:r>
              <a:rPr lang="fr-FR" sz="850" dirty="0" err="1">
                <a:latin typeface="Segoe UI Light"/>
                <a:cs typeface="Segoe UI Light"/>
              </a:rPr>
              <a:t>vCore</a:t>
            </a:r>
            <a:r>
              <a:rPr lang="fr-FR" sz="850" dirty="0">
                <a:latin typeface="Segoe UI Light"/>
                <a:cs typeface="Segoe UI Light"/>
              </a:rPr>
              <a:t>. Parmi ces options figurent SQL Server dans Machines virtuelles Azure et SQL Server </a:t>
            </a:r>
            <a:r>
              <a:rPr lang="fr-FR" sz="850" dirty="0" err="1">
                <a:latin typeface="Segoe UI Light"/>
                <a:cs typeface="Segoe UI Light"/>
              </a:rPr>
              <a:t>Integration</a:t>
            </a:r>
            <a:r>
              <a:rPr lang="fr-FR" sz="850" dirty="0">
                <a:latin typeface="Segoe UI Light"/>
                <a:cs typeface="Segoe UI Light"/>
              </a:rPr>
              <a:t> Services.</a:t>
            </a:r>
          </a:p>
          <a:p>
            <a:endParaRPr lang="en-IE" sz="2800" dirty="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dirty="0">
                <a:solidFill>
                  <a:schemeClr val="tx1"/>
                </a:solidFill>
                <a:latin typeface="Segoe UI Light" pitchFamily="34" charset="0"/>
                <a:ea typeface="+mn-ea"/>
                <a:cs typeface="+mn-cs"/>
              </a:rPr>
              <a:t>Remarque : La </a:t>
            </a:r>
            <a:r>
              <a:rPr lang="fr-FR" sz="900" i="1" dirty="0">
                <a:solidFill>
                  <a:schemeClr val="tx1"/>
                </a:solidFill>
                <a:latin typeface="Segoe UI Light" pitchFamily="34" charset="0"/>
                <a:ea typeface="+mn-ea"/>
                <a:cs typeface="+mn-cs"/>
              </a:rPr>
              <a:t>calculatrice de prix appliqués</a:t>
            </a:r>
            <a:r>
              <a:rPr lang="fr-FR" sz="900" dirty="0">
                <a:solidFill>
                  <a:schemeClr val="tx1"/>
                </a:solidFill>
                <a:latin typeface="Segoe UI Light" pitchFamily="34" charset="0"/>
                <a:ea typeface="+mn-ea"/>
                <a:cs typeface="+mn-cs"/>
              </a:rPr>
              <a:t> fournit des estimations et non des devis réels. Les prix réels peuvent varier en fonction de la date d’achat, de la devise de paiement et du type de client Azure.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41589323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fr-FR" sz="1200" b="1">
                <a:solidFill>
                  <a:schemeClr val="tx1"/>
                </a:solidFill>
                <a:latin typeface="Segoe UI Light" pitchFamily="34" charset="0"/>
                <a:ea typeface="+mn-ea"/>
                <a:cs typeface="+mn-cs"/>
              </a:rPr>
              <a:t>Calculatrice de coût TCO </a:t>
            </a:r>
            <a:r>
              <a:rPr lang="fr-FR" sz="1200" b="0">
                <a:solidFill>
                  <a:schemeClr val="tx1"/>
                </a:solidFill>
                <a:latin typeface="Segoe UI Light" pitchFamily="34" charset="0"/>
                <a:ea typeface="+mn-ea"/>
                <a:cs typeface="+mn-cs"/>
              </a:rPr>
              <a:t>- </a:t>
            </a:r>
            <a:r>
              <a:rPr lang="fr-FR" u="sng"/>
              <a:t>https://azure.microsoft.com/fr-fr/pricing/tco/calculator/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7648927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b="1" i="0" u="none" strike="noStrike">
                <a:solidFill>
                  <a:schemeClr val="tx1"/>
                </a:solidFill>
                <a:latin typeface="Segoe UI Light" pitchFamily="34" charset="0"/>
                <a:ea typeface="+mn-ea"/>
                <a:cs typeface="+mn-cs"/>
              </a:rPr>
              <a:t>Remarque </a:t>
            </a:r>
            <a:r>
              <a:rPr lang="fr-FR" sz="900" b="0" i="0" u="none" strike="noStrike">
                <a:solidFill>
                  <a:schemeClr val="tx1"/>
                </a:solidFill>
                <a:latin typeface="Segoe UI Light" pitchFamily="34" charset="0"/>
                <a:ea typeface="+mn-ea"/>
                <a:cs typeface="+mn-cs"/>
              </a:rPr>
              <a:t>: Si vous souhaitez en savoir plus sur le service Cost Management, rendez-vous sur </a:t>
            </a:r>
            <a:r>
              <a:rPr lang="fr-FR" u="sng"/>
              <a:t>https://azure.microsoft.com/fr-fr/services/cost-management/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9833649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3498940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E2F19A73-88F5-4B80-A929-CF8E66EE5449}"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40991953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dirty="0">
                <a:latin typeface="Segoe UI" panose="020B0502040204020203" pitchFamily="34" charset="0"/>
                <a:cs typeface="Segoe UI" panose="020B0502040204020203" pitchFamily="34" charset="0"/>
                <a:sym typeface="Wingdings" panose="05000000000000000000" pitchFamily="2" charset="2"/>
              </a:rPr>
              <a:t>Plus d’informations sur les contrats SLA :  https://docs.microsoft.com/fr-fr/office365/servicedescriptions/office-365-platform-service-description/service-level-agreement</a:t>
            </a:r>
          </a:p>
          <a:p>
            <a:r>
              <a:rPr lang="fr-FR" sz="900" dirty="0">
                <a:latin typeface="Segoe UI" panose="020B0502040204020203" pitchFamily="34" charset="0"/>
                <a:cs typeface="Segoe UI" panose="020B0502040204020203" pitchFamily="34" charset="0"/>
              </a:rPr>
              <a:t>Les SLA définissent l’engagement de Microsoft envers un service ou un produit Azure.</a:t>
            </a:r>
          </a:p>
          <a:p>
            <a:r>
              <a:rPr lang="fr-FR" sz="900" dirty="0">
                <a:latin typeface="Segoe UI" panose="020B0502040204020203" pitchFamily="34" charset="0"/>
                <a:cs typeface="Segoe UI" panose="020B0502040204020203" pitchFamily="34" charset="0"/>
              </a:rPr>
              <a:t>Des contrats SLA individuels sont disponibles pour chaque produit et service Azure.</a:t>
            </a:r>
          </a:p>
          <a:p>
            <a:r>
              <a:rPr lang="fr-FR" sz="900" dirty="0">
                <a:latin typeface="Segoe UI" panose="020B0502040204020203" pitchFamily="34" charset="0"/>
                <a:cs typeface="Segoe UI" panose="020B0502040204020203" pitchFamily="34" charset="0"/>
              </a:rPr>
              <a:t>Les contrats SLA définissent également ce qui se passe si un service ou produit ne respecte pas les engagements de disponibilité désignés.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7557148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dirty="0">
                <a:solidFill>
                  <a:schemeClr val="tx1"/>
                </a:solidFill>
                <a:latin typeface="Segoe UI Light" pitchFamily="34" charset="0"/>
                <a:ea typeface="+mn-ea"/>
                <a:cs typeface="+mn-cs"/>
              </a:rPr>
              <a:t>Vous pouvez consulter directement certains contrats SLA sur https://azure.microsoft.com/fr-fr/support/legal/sla/summary/ et en découvrir un ou deux comme exemples.</a:t>
            </a:r>
          </a:p>
          <a:p>
            <a:pPr lvl="1"/>
            <a:r>
              <a:rPr lang="fr-FR" sz="900" dirty="0">
                <a:latin typeface="Segoe UI Semilight" panose="020B0402040204020203" pitchFamily="34" charset="0"/>
                <a:cs typeface="Segoe UI Semilight" panose="020B0402040204020203" pitchFamily="34" charset="0"/>
              </a:rPr>
              <a:t>Les cibles de performance sont exprimées sous forme de garanties de temps d’activité et de connectivité.</a:t>
            </a:r>
          </a:p>
          <a:p>
            <a:pPr lvl="1"/>
            <a:r>
              <a:rPr lang="fr-FR" sz="900" dirty="0">
                <a:latin typeface="Segoe UI Semilight" panose="020B0402040204020203" pitchFamily="34" charset="0"/>
                <a:cs typeface="Segoe UI Semilight" panose="020B0402040204020203" pitchFamily="34" charset="0"/>
              </a:rPr>
              <a:t>Les objectifs de performances vont de 99 % à 99,999 %.</a:t>
            </a:r>
          </a:p>
          <a:p>
            <a:pPr lvl="1"/>
            <a:r>
              <a:rPr lang="fr-FR" sz="900" dirty="0">
                <a:latin typeface="Segoe UI Semilight" panose="020B0402040204020203" pitchFamily="34" charset="0"/>
                <a:cs typeface="Segoe UI Semilight" panose="020B0402040204020203" pitchFamily="34" charset="0"/>
              </a:rPr>
              <a:t>Si un service ne respecte pas les garanties, un pourcentage des frais de service mensuels pourra vous être crédité</a:t>
            </a:r>
          </a:p>
          <a:p>
            <a:pPr lvl="1"/>
            <a:r>
              <a:rPr lang="fr-FR" sz="900" dirty="0">
                <a:latin typeface="Segoe UI Semilight" panose="020B0402040204020203" pitchFamily="34" charset="0"/>
                <a:cs typeface="Segoe UI Semilight" panose="020B0402040204020203" pitchFamily="34" charset="0"/>
              </a:rPr>
              <a:t>Tous les services n’ont pas un contrat SLA</a:t>
            </a:r>
          </a:p>
          <a:p>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8788074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900" b="0" i="0" u="none" strike="noStrike" dirty="0">
                <a:solidFill>
                  <a:schemeClr val="tx1"/>
                </a:solidFill>
                <a:latin typeface="Segoe UI Light" pitchFamily="34" charset="0"/>
                <a:ea typeface="+mn-ea"/>
                <a:cs typeface="+mn-cs"/>
              </a:rPr>
              <a:t>Certaines fonctionnalités en préversion ne sont </a:t>
            </a:r>
            <a:r>
              <a:rPr lang="fr-FR" sz="900" b="0" u="none" strike="noStrike" dirty="0">
                <a:solidFill>
                  <a:schemeClr val="tx1"/>
                </a:solidFill>
                <a:latin typeface="Segoe UI Light" pitchFamily="34" charset="0"/>
                <a:ea typeface="+mn-ea"/>
                <a:cs typeface="+mn-cs"/>
              </a:rPr>
              <a:t>pas couvertes par le support client.</a:t>
            </a:r>
          </a:p>
          <a:p>
            <a:endParaRPr lang="en-IE" sz="900" b="0" i="1" u="none" strike="noStrike" kern="1200" dirty="0">
              <a:solidFill>
                <a:schemeClr val="tx1"/>
              </a:solidFill>
              <a:effectLst/>
              <a:latin typeface="Segoe UI Light" pitchFamily="34" charset="0"/>
              <a:ea typeface="+mn-ea"/>
              <a:cs typeface="+mn-cs"/>
            </a:endParaRPr>
          </a:p>
          <a:p>
            <a:r>
              <a:rPr lang="fr-FR" dirty="0"/>
              <a:t>Si vous souhaitez en savoir plus sur les versions préliminaires d’Azure, veuillez consulter la page https://azure.microsoft.com/fr-fr/support/legal/preview-supplemental-terms/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fr-FR"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Tous droits réservés. MICROSOFT N’OFFRE AUCUNE GARANTIE, EXPRESSE, IMPLICITE OU LÉGALE, QUANT AU CONTENU DE CETTE PRÉSENTATION.</a:t>
            </a:r>
          </a:p>
        </p:txBody>
      </p:sp>
      <p:sp>
        <p:nvSpPr>
          <p:cNvPr id="6" name="Date Placeholder 5"/>
          <p:cNvSpPr>
            <a:spLocks noGrp="1"/>
          </p:cNvSpPr>
          <p:nvPr>
            <p:ph type="dt" idx="12"/>
          </p:nvPr>
        </p:nvSpPr>
        <p:spPr/>
        <p:txBody>
          <a:bodyPr/>
          <a:lstStyle/>
          <a:p>
            <a:fld id="{9427A7F7-BB1E-479D-AFAA-B52F4D0C99F2}" type="datetime8">
              <a:rPr lang="en-US" smtClean="0"/>
              <a:t>1/25/2024 8:29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576107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1640112"/>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1423542"/>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70114294"/>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5539965"/>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336479"/>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09020008"/>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20563916"/>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33744043"/>
      </p:ext>
    </p:extLst>
  </p:cSld>
  <p:clrMapOvr>
    <a:masterClrMapping/>
  </p:clrMapOvr>
  <p:transition>
    <p:fade/>
  </p:transition>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44177641"/>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47046860"/>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36882262"/>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1271879180"/>
      </p:ext>
    </p:extLst>
  </p:cSld>
  <p:clrMapOvr>
    <a:masterClrMapping/>
  </p:clrMapOvr>
  <p:transition>
    <p:fade/>
  </p:transition>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541974147"/>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2020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3897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094903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45740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025900548"/>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8817992"/>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835885521"/>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234982"/>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9773480"/>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9894728"/>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2899139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36196867"/>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5308235"/>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30327420"/>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0959540"/>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44667210"/>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7300503"/>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822647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206599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8266786"/>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2753650"/>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53626875"/>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98794602"/>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18103982"/>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704943207"/>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2351001"/>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295443"/>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4905001"/>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3659272"/>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339687183"/>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2133878"/>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1308390"/>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41885937"/>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1972867"/>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91837419"/>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9972639"/>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6288735"/>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64225660"/>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8686536"/>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5779374"/>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6425302"/>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35265426"/>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6268052"/>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5211829"/>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7175694"/>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16775368"/>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3963458076"/>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4353579"/>
      </p:ext>
    </p:extLst>
  </p:cSld>
  <p:clrMapOvr>
    <a:masterClrMapping/>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2459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871719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8378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6953195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AA156F6-58DF-45B2-BBDD-A2F2B3CC1D9A}" type="datetime1">
              <a:rPr lang="fr-FR" smtClean="0"/>
              <a:t>25/01/2024</a:t>
            </a:fld>
            <a:endParaRPr lang="fr-FR" dirty="0"/>
          </a:p>
        </p:txBody>
      </p:sp>
      <p:sp>
        <p:nvSpPr>
          <p:cNvPr id="5" name="Footer Placeholder 4"/>
          <p:cNvSpPr>
            <a:spLocks noGrp="1"/>
          </p:cNvSpPr>
          <p:nvPr>
            <p:ph type="ftr" sz="quarter" idx="11"/>
          </p:nvPr>
        </p:nvSpPr>
        <p:spPr>
          <a:xfrm>
            <a:off x="1876424" y="5410201"/>
            <a:ext cx="5124886" cy="365125"/>
          </a:xfrm>
        </p:spPr>
        <p:txBody>
          <a:bodyPr/>
          <a:lstStyle/>
          <a:p>
            <a:r>
              <a:rPr lang="it-IT"/>
              <a:t>GRETA TSSR 2024 Vincent LAPORTE</a:t>
            </a:r>
            <a:endParaRPr lang="fr-FR" dirty="0"/>
          </a:p>
        </p:txBody>
      </p:sp>
      <p:sp>
        <p:nvSpPr>
          <p:cNvPr id="6" name="Slide Number Placeholder 5"/>
          <p:cNvSpPr>
            <a:spLocks noGrp="1"/>
          </p:cNvSpPr>
          <p:nvPr>
            <p:ph type="sldNum" sz="quarter" idx="12"/>
          </p:nvPr>
        </p:nvSpPr>
        <p:spPr>
          <a:xfrm>
            <a:off x="9896911" y="5410199"/>
            <a:ext cx="771089" cy="365125"/>
          </a:xfrm>
        </p:spPr>
        <p:txBody>
          <a:bodyPr/>
          <a:lstStyle/>
          <a:p>
            <a:fld id="{9538F139-2F75-44DC-BC54-03F30F2E36CE}" type="slidenum">
              <a:rPr lang="fr-FR" smtClean="0"/>
              <a:t>‹N°›</a:t>
            </a:fld>
            <a:endParaRPr lang="fr-FR" dirty="0"/>
          </a:p>
        </p:txBody>
      </p:sp>
    </p:spTree>
    <p:extLst>
      <p:ext uri="{BB962C8B-B14F-4D97-AF65-F5344CB8AC3E}">
        <p14:creationId xmlns:p14="http://schemas.microsoft.com/office/powerpoint/2010/main" val="11162641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957271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130485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764488484"/>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0691641"/>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48341196"/>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025092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291693"/>
            <a:ext cx="11340811" cy="2544286"/>
          </a:xfrm>
        </p:spPr>
        <p:txBody>
          <a:bodyPr/>
          <a:lstStyle>
            <a:lvl1pPr>
              <a:spcBef>
                <a:spcPts val="392"/>
              </a:spcBef>
              <a:spcAft>
                <a:spcPts val="588"/>
              </a:spcAft>
              <a:defRPr sz="2400">
                <a:latin typeface="+mn-lt"/>
              </a:defRPr>
            </a:lvl1pPr>
            <a:lvl2pPr>
              <a:spcBef>
                <a:spcPts val="392"/>
              </a:spcBef>
              <a:spcAft>
                <a:spcPts val="588"/>
              </a:spcAft>
              <a:defRPr sz="2400">
                <a:latin typeface="+mn-lt"/>
              </a:defRPr>
            </a:lvl2pPr>
            <a:lvl3pPr>
              <a:spcBef>
                <a:spcPts val="392"/>
              </a:spcBef>
              <a:spcAft>
                <a:spcPts val="588"/>
              </a:spcAft>
              <a:defRPr sz="2400">
                <a:latin typeface="+mn-lt"/>
              </a:defRPr>
            </a:lvl3pPr>
            <a:lvl4pPr>
              <a:spcBef>
                <a:spcPts val="392"/>
              </a:spcBef>
              <a:spcAft>
                <a:spcPts val="588"/>
              </a:spcAft>
              <a:defRPr sz="240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44001028"/>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81979072"/>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11478266"/>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3641158"/>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34975272"/>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55448584"/>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45630453"/>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8616648"/>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3309132"/>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1659178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891796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5432839"/>
      </p:ext>
    </p:extLst>
  </p:cSld>
  <p:clrMapOvr>
    <a:masterClrMapping/>
  </p:clrMapOvr>
  <p:transition>
    <p:fade/>
  </p:transition>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03411097"/>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947683112"/>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85524829"/>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307464012"/>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3155003"/>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59165031"/>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7001350"/>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87521090"/>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313885856"/>
      </p:ext>
    </p:extLst>
  </p:cSld>
  <p:clrMapOvr>
    <a:masterClrMapping/>
  </p:clrMapOvr>
  <p:transition>
    <p:fade/>
  </p:transition>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45576104"/>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62569207"/>
      </p:ext>
    </p:extLst>
  </p:cSld>
  <p:clrMapOvr>
    <a:masterClrMapping/>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4711312"/>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8937734"/>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96906512"/>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theme" Target="../theme/theme2.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theme" Target="../theme/theme3.xml"/><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584" r:id="rId10"/>
    <p:sldLayoutId id="2147484583" r:id="rId11"/>
    <p:sldLayoutId id="2147484256" r:id="rId12"/>
    <p:sldLayoutId id="2147484257" r:id="rId13"/>
    <p:sldLayoutId id="2147484585" r:id="rId14"/>
    <p:sldLayoutId id="214748429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8146AE93-787B-42C7-998B-94945CCDB245}"/>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322D9ECE-2F8A-41BF-B932-3CBFEE52CFCD}"/>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22E0827B-BC1A-44E2-8096-61C3B6CE9235}"/>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9BECC4A3-5E56-46AB-B66A-24DB6F63C4F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5DED18-B8E3-4E64-A2F9-AC876A45E95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7B2490-4E01-419B-9E15-AB1014C5585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1B5F87-CB60-4C61-B0D4-0C5801F71D2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E5640D5-10AB-40EE-95AF-87579AFDE0E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8585DA-510F-494E-A9B7-254EB9BECF5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4731B3-644F-4E37-BA44-ADA1DF75E38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1E010D-3645-4CAF-8CA0-B22C9B4B169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5057B69-9FBE-4155-9F90-BAA01449C7B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DE02459-2825-4AA0-ABEC-7CBA2298C3B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039303-4947-41C2-AF95-B60F1C0EE65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F4ED6F-ADD8-4311-BC08-B50F06C1126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052927-2CE4-4E87-B2F1-BDFB8CA825C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82426-ED22-418B-ADE0-D8A3C728E80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14786F-E497-4601-8EC7-5FBC624548C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D541AA-9B42-4318-8260-D19740D5CD4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9E5E3-4E7C-47AD-BAF6-D40C808B242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1745E5-301B-48E7-8AF3-6A4652362C3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9AB3D5-A967-4468-A455-A376CD1DD0C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267528-5387-4DC7-BAE0-D023B941FE7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BB4ECA-5958-471D-86B9-8531F578F14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F77FE5-11E6-43DC-B99C-F2ADB26E46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3F4A49-6A1D-4AB4-AECB-710DE98015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51C4FE-249A-44AE-A18C-E773AE76FB1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9E0E17-D8D3-4E4D-A7FE-9AFD470BD3A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82DB94-9146-431A-9B8B-6AAC6E76B64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82BA-674A-4BBC-ABA5-68B4AD3D5A1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F537F4-3DB2-485E-ACC0-65F639F316D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220F975-3D71-49A3-8F00-3F6BCE4F093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9FD55E-813F-4122-8C22-3E116286777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35D2CB-8F27-4A92-9C8D-7A79F0B183C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0F3267F-CE5D-4883-86D0-FD742567176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F4D088-BD82-4E16-B541-B869789E880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3D50B9-9DE7-460E-91A2-05019D97564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7688798E-233A-4099-B60A-EBD1052094F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46B5817-534B-4451-9E77-9425BB016BA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239486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 id="2147484836" r:id="rId18"/>
    <p:sldLayoutId id="2147484837" r:id="rId19"/>
    <p:sldLayoutId id="2147484838" r:id="rId20"/>
    <p:sldLayoutId id="2147484839" r:id="rId21"/>
    <p:sldLayoutId id="2147484840" r:id="rId22"/>
    <p:sldLayoutId id="2147484841" r:id="rId23"/>
    <p:sldLayoutId id="2147484842" r:id="rId24"/>
    <p:sldLayoutId id="2147484843" r:id="rId25"/>
    <p:sldLayoutId id="2147484844" r:id="rId26"/>
    <p:sldLayoutId id="2147484845" r:id="rId27"/>
    <p:sldLayoutId id="2147484846" r:id="rId28"/>
    <p:sldLayoutId id="2147484847" r:id="rId29"/>
    <p:sldLayoutId id="2147484848" r:id="rId30"/>
    <p:sldLayoutId id="2147484849"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3" r:id="rId50"/>
    <p:sldLayoutId id="2147484814" r:id="rId51"/>
    <p:sldLayoutId id="2147484850" r:id="rId52"/>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Gray</a:t>
              </a:r>
            </a:p>
            <a:p>
              <a:pPr defTabSz="914102" fontAlgn="base">
                <a:spcBef>
                  <a:spcPct val="0"/>
                </a:spcBef>
                <a:spcAft>
                  <a:spcPts val="98"/>
                </a:spcAft>
              </a:pPr>
              <a:r>
                <a:rPr lang="en-US" sz="588">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Blue-Gray</a:t>
              </a:r>
            </a:p>
            <a:p>
              <a:pPr defTabSz="914102" fontAlgn="base">
                <a:spcBef>
                  <a:spcPct val="0"/>
                </a:spcBef>
                <a:spcAft>
                  <a:spcPts val="98"/>
                </a:spcAft>
              </a:pPr>
              <a:r>
                <a:rPr lang="en-US" sz="588">
                  <a:solidFill>
                    <a:schemeClr val="bg1"/>
                  </a:solidFill>
                  <a:ea typeface="Segoe UI" pitchFamily="34" charset="0"/>
                  <a:cs typeface="Segoe UI" pitchFamily="34" charset="0"/>
                </a:rPr>
                <a:t>R36 G58 B94</a:t>
              </a:r>
            </a:p>
            <a:p>
              <a:pPr defTabSz="914102" fontAlgn="base">
                <a:spcBef>
                  <a:spcPct val="0"/>
                </a:spcBef>
                <a:spcAft>
                  <a:spcPts val="98"/>
                </a:spcAft>
              </a:pPr>
              <a:r>
                <a:rPr lang="en-US" sz="588">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a:t>
              </a:r>
            </a:p>
            <a:p>
              <a:pPr defTabSz="914102" fontAlgn="base">
                <a:spcBef>
                  <a:spcPct val="0"/>
                </a:spcBef>
                <a:spcAft>
                  <a:spcPts val="98"/>
                </a:spcAft>
              </a:pPr>
              <a:r>
                <a:rPr lang="en-US" sz="588">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Black</a:t>
                </a:r>
              </a:p>
              <a:p>
                <a:pPr defTabSz="914102" fontAlgn="base">
                  <a:spcBef>
                    <a:spcPct val="0"/>
                  </a:spcBef>
                  <a:spcAft>
                    <a:spcPts val="98"/>
                  </a:spcAft>
                </a:pPr>
                <a:r>
                  <a:rPr lang="en-US" sz="588">
                    <a:solidFill>
                      <a:schemeClr val="bg1"/>
                    </a:solidFill>
                    <a:ea typeface="Segoe UI" pitchFamily="34" charset="0"/>
                    <a:cs typeface="Segoe UI" pitchFamily="34" charset="0"/>
                  </a:rPr>
                  <a:t>R0 G0 B0</a:t>
                </a:r>
              </a:p>
              <a:p>
                <a:pPr defTabSz="914102" fontAlgn="base">
                  <a:spcBef>
                    <a:spcPct val="0"/>
                  </a:spcBef>
                  <a:spcAft>
                    <a:spcPts val="98"/>
                  </a:spcAft>
                </a:pPr>
                <a:r>
                  <a:rPr lang="en-US" sz="588">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tx1"/>
                    </a:solidFill>
                    <a:ea typeface="Segoe UI" pitchFamily="34" charset="0"/>
                    <a:cs typeface="Segoe UI" pitchFamily="34" charset="0"/>
                  </a:rPr>
                  <a:t>White</a:t>
                </a:r>
              </a:p>
              <a:p>
                <a:pPr defTabSz="914102" fontAlgn="base">
                  <a:spcBef>
                    <a:spcPct val="0"/>
                  </a:spcBef>
                  <a:spcAft>
                    <a:spcPts val="98"/>
                  </a:spcAft>
                </a:pPr>
                <a:r>
                  <a:rPr lang="en-US" sz="588">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76BB5A45-271D-4D53-BD8B-4B5CFB16FD0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F8A6D886-5D45-4E0C-99EE-458518DE682D}"/>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9A9057E0-C0E0-48C4-8CFF-2A9A167A4978}"/>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C958B833-C2E4-43F9-8803-144479A6045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2AFA66-3E39-4ED1-A9C5-E44733888DB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B8CD7F-106A-47C0-84E6-4D87D89791F1}"/>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453082C-4B9C-4180-A393-1F90996BBC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8BB0BA-322C-4D11-A556-3D9BF86D4A4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C156BE-DC8C-4BF4-B81F-C74DC513EB0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BBA139-D62F-4B5A-BF45-EE89C124FCF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3F55A0-D7A5-42EE-8CED-3A814F1B950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F3B85F-E436-4397-9EE9-422A0267946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8B809C-724A-4BFD-B871-2DF381F59C5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868ED3-56B4-4176-AB07-DBE7A11DE7A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BD61D9-CC26-48F5-9642-A38BE5806FC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7AB05B-6281-4236-A529-512FB136C8D3}"/>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7EB70C-3766-4D54-9729-798BC6C8A8C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68E69B-85CA-49D4-8D18-7D0BAFBCE3C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1847621-191C-4F5F-B10C-EE1A6563C5E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F8CE86-94F5-4955-B722-93A7479A5E7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D91B32-338A-47AF-B026-3DB56D2EBD0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0240AE-9F68-499E-B3D4-2E3D39E9A1F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A8C58B-863A-4ECA-BF8F-588AC338B344}"/>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60630F-5E65-425D-8FAB-DAFACF3DAB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63E2AD-707A-4ABE-8DD8-75AD62A0346B}"/>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6CC6ED-EE4D-4743-B5E6-AF29F754167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131F5D-66B1-4ED4-BEE8-87E7AFCCD0A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2EBE24-A3A7-4CEC-9402-724C34CC491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3EAF58-88A4-46A6-8294-D1E7ACD5314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08900E-4279-40CF-B123-F7B6C3962F0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D5A62F-7E03-4559-A54D-87BD12A56A8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1E0242-3665-4FF8-BF11-EAA64DCBDF9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48F96D-56FB-493B-AB4F-5CCBCC0E6E2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B3077C-9773-4CDC-ADCB-7950709AE74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45188AB-DB72-47FD-ACF4-45308CF5B3A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CCE7D75-17D2-4A50-BA5E-CF3AFACE7FD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B0584E-229A-4276-B9AD-3A7E6F4330D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9B275EFD-15F8-402F-9DDA-CCF1472A814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2B20129-936B-4BC0-874D-4BA08831922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3498174"/>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3" r:id="rId7"/>
    <p:sldLayoutId id="2147484754" r:id="rId8"/>
    <p:sldLayoutId id="2147484755" r:id="rId9"/>
    <p:sldLayoutId id="2147484756" r:id="rId10"/>
    <p:sldLayoutId id="2147484757" r:id="rId11"/>
    <p:sldLayoutId id="2147484758" r:id="rId12"/>
    <p:sldLayoutId id="2147484759" r:id="rId13"/>
    <p:sldLayoutId id="2147484760" r:id="rId14"/>
    <p:sldLayoutId id="2147484761" r:id="rId15"/>
    <p:sldLayoutId id="2147484762" r:id="rId16"/>
    <p:sldLayoutId id="2147484763" r:id="rId17"/>
    <p:sldLayoutId id="2147484764" r:id="rId18"/>
    <p:sldLayoutId id="2147484765" r:id="rId19"/>
    <p:sldLayoutId id="2147484766" r:id="rId20"/>
    <p:sldLayoutId id="2147484767" r:id="rId21"/>
    <p:sldLayoutId id="2147484768" r:id="rId22"/>
    <p:sldLayoutId id="2147484769" r:id="rId23"/>
    <p:sldLayoutId id="2147484770" r:id="rId24"/>
    <p:sldLayoutId id="2147484771" r:id="rId25"/>
    <p:sldLayoutId id="2147484772" r:id="rId26"/>
    <p:sldLayoutId id="2147484773" r:id="rId27"/>
    <p:sldLayoutId id="2147484774" r:id="rId28"/>
    <p:sldLayoutId id="2147484775" r:id="rId29"/>
    <p:sldLayoutId id="2147484776" r:id="rId30"/>
    <p:sldLayoutId id="2147484777" r:id="rId31"/>
    <p:sldLayoutId id="2147484778" r:id="rId32"/>
    <p:sldLayoutId id="2147484779" r:id="rId33"/>
    <p:sldLayoutId id="2147484780" r:id="rId34"/>
    <p:sldLayoutId id="2147484781" r:id="rId35"/>
    <p:sldLayoutId id="2147484782" r:id="rId36"/>
    <p:sldLayoutId id="2147484783" r:id="rId37"/>
    <p:sldLayoutId id="2147484784" r:id="rId38"/>
    <p:sldLayoutId id="2147484785" r:id="rId39"/>
    <p:sldLayoutId id="2147484786" r:id="rId40"/>
    <p:sldLayoutId id="2147484787" r:id="rId41"/>
    <p:sldLayoutId id="2147484788" r:id="rId42"/>
    <p:sldLayoutId id="2147484789" r:id="rId43"/>
    <p:sldLayoutId id="2147484790" r:id="rId44"/>
    <p:sldLayoutId id="2147484791" r:id="rId45"/>
    <p:sldLayoutId id="2147484792" r:id="rId46"/>
    <p:sldLayoutId id="2147484793" r:id="rId47"/>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3.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6.xml"/><Relationship Id="rId1" Type="http://schemas.openxmlformats.org/officeDocument/2006/relationships/slideLayout" Target="../slideLayouts/slideLayout35.xml"/><Relationship Id="rId4" Type="http://schemas.openxmlformats.org/officeDocument/2006/relationships/image" Target="../media/image226.svg"/></Relationships>
</file>

<file path=ppt/slides/_rels/slide10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7.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PairedRegions-fra" TargetMode="External"/><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hyperlink" Target="https://aka.ms/PairedRegion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3.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1.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8.svg"/><Relationship Id="rId11" Type="http://schemas.openxmlformats.org/officeDocument/2006/relationships/image" Target="../media/image66.png"/><Relationship Id="rId5" Type="http://schemas.openxmlformats.org/officeDocument/2006/relationships/image" Target="../media/image47.png"/><Relationship Id="rId10" Type="http://schemas.openxmlformats.org/officeDocument/2006/relationships/image" Target="../media/image65.svg"/><Relationship Id="rId4" Type="http://schemas.openxmlformats.org/officeDocument/2006/relationships/image" Target="../media/image42.sv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42.sv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7.sv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65.svg"/></Relationships>
</file>

<file path=ppt/slides/_rels/slide3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5.png"/><Relationship Id="rId7"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46.svg"/></Relationships>
</file>

<file path=ppt/slides/_rels/slide3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43.png"/><Relationship Id="rId7"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44.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88.svg"/><Relationship Id="rId4" Type="http://schemas.openxmlformats.org/officeDocument/2006/relationships/image" Target="../media/image84.sv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90.sv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4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118.svg"/><Relationship Id="rId11" Type="http://schemas.openxmlformats.org/officeDocument/2006/relationships/image" Target="../media/image106.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sv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47.xml"/><Relationship Id="rId16" Type="http://schemas.openxmlformats.org/officeDocument/2006/relationships/image" Target="../media/image106.png"/><Relationship Id="rId1" Type="http://schemas.openxmlformats.org/officeDocument/2006/relationships/slideLayout" Target="../slideLayouts/slideLayout23.xml"/><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sv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 Id="rId14"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23.xml"/><Relationship Id="rId5" Type="http://schemas.openxmlformats.org/officeDocument/2006/relationships/image" Target="../media/image140.png"/><Relationship Id="rId4" Type="http://schemas.openxmlformats.org/officeDocument/2006/relationships/image" Target="../media/image139.svg"/></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142.sv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35.xml"/><Relationship Id="rId4" Type="http://schemas.openxmlformats.org/officeDocument/2006/relationships/image" Target="../media/image148.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151.png"/></Relationships>
</file>

<file path=ppt/slides/_rels/slide6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153.svg"/></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23.xml"/><Relationship Id="rId4" Type="http://schemas.openxmlformats.org/officeDocument/2006/relationships/image" Target="../media/image156.svg"/></Relationships>
</file>

<file path=ppt/slides/_rels/slide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0.xml"/><Relationship Id="rId1" Type="http://schemas.openxmlformats.org/officeDocument/2006/relationships/slideLayout" Target="../slideLayouts/slideLayout23.xml"/><Relationship Id="rId4" Type="http://schemas.openxmlformats.org/officeDocument/2006/relationships/image" Target="../media/image158.svg"/></Relationships>
</file>

<file path=ppt/slides/_rels/slide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1.xml"/><Relationship Id="rId1" Type="http://schemas.openxmlformats.org/officeDocument/2006/relationships/slideLayout" Target="../slideLayouts/slideLayout35.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9.xml"/><Relationship Id="rId1" Type="http://schemas.openxmlformats.org/officeDocument/2006/relationships/slideLayout" Target="../slideLayouts/slideLayout35.xml"/><Relationship Id="rId4" Type="http://schemas.openxmlformats.org/officeDocument/2006/relationships/image" Target="../media/image170.svg"/></Relationships>
</file>

<file path=ppt/slides/_rels/slide7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79.svg"/><Relationship Id="rId18" Type="http://schemas.openxmlformats.org/officeDocument/2006/relationships/image" Target="../media/image184.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78.png"/><Relationship Id="rId17" Type="http://schemas.openxmlformats.org/officeDocument/2006/relationships/image" Target="../media/image183.svg"/><Relationship Id="rId2" Type="http://schemas.openxmlformats.org/officeDocument/2006/relationships/notesSlide" Target="../notesSlides/notesSlide70.xml"/><Relationship Id="rId16" Type="http://schemas.openxmlformats.org/officeDocument/2006/relationships/image" Target="../media/image182.png"/><Relationship Id="rId1" Type="http://schemas.openxmlformats.org/officeDocument/2006/relationships/slideLayout" Target="../slideLayouts/slideLayout23.xml"/><Relationship Id="rId6" Type="http://schemas.openxmlformats.org/officeDocument/2006/relationships/image" Target="../media/image174.svg"/><Relationship Id="rId11" Type="http://schemas.openxmlformats.org/officeDocument/2006/relationships/image" Target="../media/image148.svg"/><Relationship Id="rId5" Type="http://schemas.openxmlformats.org/officeDocument/2006/relationships/image" Target="../media/image173.png"/><Relationship Id="rId15" Type="http://schemas.openxmlformats.org/officeDocument/2006/relationships/image" Target="../media/image181.svg"/><Relationship Id="rId10" Type="http://schemas.openxmlformats.org/officeDocument/2006/relationships/image" Target="../media/image147.png"/><Relationship Id="rId19" Type="http://schemas.openxmlformats.org/officeDocument/2006/relationships/image" Target="../media/image185.svg"/><Relationship Id="rId4" Type="http://schemas.openxmlformats.org/officeDocument/2006/relationships/image" Target="../media/image172.svg"/><Relationship Id="rId9" Type="http://schemas.openxmlformats.org/officeDocument/2006/relationships/image" Target="../media/image177.svg"/><Relationship Id="rId14" Type="http://schemas.openxmlformats.org/officeDocument/2006/relationships/image" Target="../media/image180.pn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image" Target="../media/image188.svg"/></Relationships>
</file>

<file path=ppt/slides/_rels/slide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4.xml"/><Relationship Id="rId1" Type="http://schemas.openxmlformats.org/officeDocument/2006/relationships/slideLayout" Target="../slideLayouts/slideLayout35.xml"/><Relationship Id="rId4" Type="http://schemas.openxmlformats.org/officeDocument/2006/relationships/image" Target="../media/image191.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image" Target="../media/image55.png"/><Relationship Id="rId7"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194.png"/></Relationships>
</file>

<file path=ppt/slides/_rels/slide8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198.svg"/></Relationships>
</file>

<file path=ppt/slides/_rels/slide8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200.svg"/></Relationships>
</file>

<file path=ppt/slides/_rels/slide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0.xml"/><Relationship Id="rId1" Type="http://schemas.openxmlformats.org/officeDocument/2006/relationships/slideLayout" Target="../slideLayouts/slideLayout35.xml"/><Relationship Id="rId4" Type="http://schemas.openxmlformats.org/officeDocument/2006/relationships/image" Target="../media/image203.svg"/></Relationships>
</file>

<file path=ppt/slides/_rels/slide8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emf"/><Relationship Id="rId1" Type="http://schemas.openxmlformats.org/officeDocument/2006/relationships/slideLayout" Target="../slideLayouts/slideLayout23.xml"/><Relationship Id="rId5" Type="http://schemas.openxmlformats.org/officeDocument/2006/relationships/image" Target="../media/image206.emf"/><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4.svg"/></Relationships>
</file>

<file path=ppt/slides/_rels/slide90.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83.xml"/><Relationship Id="rId1" Type="http://schemas.openxmlformats.org/officeDocument/2006/relationships/slideLayout" Target="../slideLayouts/slideLayout21.xml"/><Relationship Id="rId4" Type="http://schemas.openxmlformats.org/officeDocument/2006/relationships/image" Target="../media/image209.emf"/></Relationships>
</file>

<file path=ppt/slides/_rels/slide9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8" Type="http://schemas.openxmlformats.org/officeDocument/2006/relationships/image" Target="../media/image216.sv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85.xml"/><Relationship Id="rId1" Type="http://schemas.openxmlformats.org/officeDocument/2006/relationships/slideLayout" Target="../slideLayouts/slideLayout23.xml"/><Relationship Id="rId6" Type="http://schemas.openxmlformats.org/officeDocument/2006/relationships/image" Target="../media/image214.svg"/><Relationship Id="rId5" Type="http://schemas.openxmlformats.org/officeDocument/2006/relationships/image" Target="../media/image213.png"/><Relationship Id="rId10" Type="http://schemas.openxmlformats.org/officeDocument/2006/relationships/image" Target="../media/image218.svg"/><Relationship Id="rId4" Type="http://schemas.openxmlformats.org/officeDocument/2006/relationships/image" Target="../media/image212.svg"/><Relationship Id="rId9" Type="http://schemas.openxmlformats.org/officeDocument/2006/relationships/image" Target="../media/image21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9.xml"/><Relationship Id="rId1" Type="http://schemas.openxmlformats.org/officeDocument/2006/relationships/slideLayout" Target="../slideLayouts/slideLayout35.xml"/><Relationship Id="rId4" Type="http://schemas.openxmlformats.org/officeDocument/2006/relationships/image" Target="../media/image220.svg"/></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CBB49-25EE-8107-8AF2-35653C434D17}"/>
              </a:ext>
            </a:extLst>
          </p:cNvPr>
          <p:cNvSpPr>
            <a:spLocks noGrp="1"/>
          </p:cNvSpPr>
          <p:nvPr>
            <p:ph type="ctrTitle"/>
          </p:nvPr>
        </p:nvSpPr>
        <p:spPr>
          <a:xfrm>
            <a:off x="1751012" y="609600"/>
            <a:ext cx="8676222" cy="3727507"/>
          </a:xfrm>
        </p:spPr>
        <p:txBody>
          <a:bodyPr/>
          <a:lstStyle/>
          <a:p>
            <a:pPr algn="ctr"/>
            <a:r>
              <a:rPr lang="fr-FR" b="1" dirty="0"/>
              <a:t>Technicien Supérieur</a:t>
            </a:r>
            <a:br>
              <a:rPr lang="fr-FR" b="1" dirty="0"/>
            </a:br>
            <a:r>
              <a:rPr lang="fr-FR" b="1" dirty="0"/>
              <a:t>Systèmes &amp; Réseaux</a:t>
            </a:r>
            <a:br>
              <a:rPr lang="fr-FR" b="1" dirty="0"/>
            </a:br>
            <a:r>
              <a:rPr lang="fr-FR" b="1" dirty="0"/>
              <a:t>(</a:t>
            </a:r>
            <a:r>
              <a:rPr lang="fr-FR" b="1" dirty="0">
                <a:solidFill>
                  <a:srgbClr val="FFC000"/>
                </a:solidFill>
              </a:rPr>
              <a:t>TSSR</a:t>
            </a:r>
            <a:r>
              <a:rPr lang="fr-FR" b="1" dirty="0"/>
              <a:t>)</a:t>
            </a:r>
          </a:p>
        </p:txBody>
      </p:sp>
      <p:sp>
        <p:nvSpPr>
          <p:cNvPr id="4" name="Espace réservé de la date 3">
            <a:extLst>
              <a:ext uri="{FF2B5EF4-FFF2-40B4-BE49-F238E27FC236}">
                <a16:creationId xmlns:a16="http://schemas.microsoft.com/office/drawing/2014/main" id="{7AB3952F-EB34-A7D8-02FE-53149BDB0580}"/>
              </a:ext>
            </a:extLst>
          </p:cNvPr>
          <p:cNvSpPr>
            <a:spLocks noGrp="1"/>
          </p:cNvSpPr>
          <p:nvPr>
            <p:ph type="dt" sz="half" idx="10"/>
          </p:nvPr>
        </p:nvSpPr>
        <p:spPr>
          <a:xfrm>
            <a:off x="7077511" y="6065837"/>
            <a:ext cx="2743200" cy="365125"/>
          </a:xfrm>
        </p:spPr>
        <p:txBody>
          <a:bodyPr/>
          <a:lstStyle/>
          <a:p>
            <a:fld id="{2FFD2724-9378-4E58-BFBC-630F41833035}" type="datetime1">
              <a:rPr lang="fr-FR" smtClean="0"/>
              <a:t>25/01/2024</a:t>
            </a:fld>
            <a:endParaRPr lang="fr-FR" dirty="0"/>
          </a:p>
        </p:txBody>
      </p:sp>
      <p:sp>
        <p:nvSpPr>
          <p:cNvPr id="5" name="Espace réservé du pied de page 4">
            <a:extLst>
              <a:ext uri="{FF2B5EF4-FFF2-40B4-BE49-F238E27FC236}">
                <a16:creationId xmlns:a16="http://schemas.microsoft.com/office/drawing/2014/main" id="{A11DD944-8098-0C8C-5D19-A70C08B04EB4}"/>
              </a:ext>
            </a:extLst>
          </p:cNvPr>
          <p:cNvSpPr>
            <a:spLocks noGrp="1"/>
          </p:cNvSpPr>
          <p:nvPr>
            <p:ph type="ftr" sz="quarter" idx="11"/>
          </p:nvPr>
        </p:nvSpPr>
        <p:spPr>
          <a:xfrm>
            <a:off x="1876424" y="6065837"/>
            <a:ext cx="5124886" cy="365125"/>
          </a:xfrm>
        </p:spPr>
        <p:txBody>
          <a:bodyPr/>
          <a:lstStyle/>
          <a:p>
            <a:r>
              <a:rPr lang="it-IT"/>
              <a:t>GRETA TSSR 2024 Vincent LAPORTE</a:t>
            </a:r>
            <a:endParaRPr lang="fr-FR" dirty="0"/>
          </a:p>
        </p:txBody>
      </p:sp>
      <p:sp>
        <p:nvSpPr>
          <p:cNvPr id="6" name="Espace réservé du numéro de diapositive 5">
            <a:extLst>
              <a:ext uri="{FF2B5EF4-FFF2-40B4-BE49-F238E27FC236}">
                <a16:creationId xmlns:a16="http://schemas.microsoft.com/office/drawing/2014/main" id="{0B9F06C9-12B3-690C-0E1B-769CEF274227}"/>
              </a:ext>
            </a:extLst>
          </p:cNvPr>
          <p:cNvSpPr>
            <a:spLocks noGrp="1"/>
          </p:cNvSpPr>
          <p:nvPr>
            <p:ph type="sldNum" sz="quarter" idx="12"/>
          </p:nvPr>
        </p:nvSpPr>
        <p:spPr>
          <a:xfrm>
            <a:off x="9896911" y="6065835"/>
            <a:ext cx="771089" cy="365125"/>
          </a:xfrm>
        </p:spPr>
        <p:txBody>
          <a:bodyPr/>
          <a:lstStyle/>
          <a:p>
            <a:fld id="{9538F139-2F75-44DC-BC54-03F30F2E36CE}" type="slidenum">
              <a:rPr lang="fr-FR" smtClean="0"/>
              <a:t>1</a:t>
            </a:fld>
            <a:endParaRPr lang="fr-FR" dirty="0"/>
          </a:p>
        </p:txBody>
      </p:sp>
    </p:spTree>
    <p:extLst>
      <p:ext uri="{BB962C8B-B14F-4D97-AF65-F5344CB8AC3E}">
        <p14:creationId xmlns:p14="http://schemas.microsoft.com/office/powerpoint/2010/main" val="309003557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51252"/>
            <a:ext cx="11341268" cy="680196"/>
          </a:xfrm>
        </p:spPr>
        <p:txBody>
          <a:bodyPr/>
          <a:lstStyle/>
          <a:p>
            <a:r>
              <a:rPr lang="fr-FR"/>
              <a:t>Avantages du cloud</a:t>
            </a:r>
          </a:p>
        </p:txBody>
      </p:sp>
      <p:sp>
        <p:nvSpPr>
          <p:cNvPr id="3" name="Text Placeholder 2">
            <a:extLst>
              <a:ext uri="{FF2B5EF4-FFF2-40B4-BE49-F238E27FC236}">
                <a16:creationId xmlns:a16="http://schemas.microsoft.com/office/drawing/2014/main" id="{FB2D1BBD-3117-468D-8157-3FD640AC7FAE}"/>
              </a:ext>
            </a:extLst>
          </p:cNvPr>
          <p:cNvSpPr>
            <a:spLocks noGrp="1"/>
          </p:cNvSpPr>
          <p:nvPr>
            <p:ph type="body" sz="quarter" idx="24"/>
          </p:nvPr>
        </p:nvSpPr>
        <p:spPr>
          <a:xfrm>
            <a:off x="418642" y="1298300"/>
            <a:ext cx="5486400" cy="685800"/>
          </a:xfrm>
          <a:solidFill>
            <a:srgbClr val="243A5E"/>
          </a:solidFill>
        </p:spPr>
        <p:txBody>
          <a:bodyPr vert="horz" wrap="square" lIns="91440" tIns="91440" rIns="91440" bIns="91440" rtlCol="0" anchor="ctr">
            <a:noAutofit/>
          </a:bodyPr>
          <a:lstStyle/>
          <a:p>
            <a:pPr algn="ctr"/>
            <a:r>
              <a:rPr lang="fr-FR" sz="2400" b="0">
                <a:gradFill>
                  <a:gsLst>
                    <a:gs pos="0">
                      <a:srgbClr val="FFFFFF"/>
                    </a:gs>
                    <a:gs pos="100000">
                      <a:srgbClr val="FFFFFF"/>
                    </a:gs>
                  </a:gsLst>
                  <a:lin ang="5400000" scaled="0"/>
                </a:gradFill>
                <a:cs typeface="Segoe UI" pitchFamily="34" charset="0"/>
              </a:rPr>
              <a:t>Haute disponibilité</a:t>
            </a:r>
          </a:p>
        </p:txBody>
      </p:sp>
      <p:sp>
        <p:nvSpPr>
          <p:cNvPr id="2" name="Text Placeholder 1">
            <a:extLst>
              <a:ext uri="{FF2B5EF4-FFF2-40B4-BE49-F238E27FC236}">
                <a16:creationId xmlns:a16="http://schemas.microsoft.com/office/drawing/2014/main" id="{260D676F-BDC4-4C29-9870-16A33E10CCA4}"/>
              </a:ext>
            </a:extLst>
          </p:cNvPr>
          <p:cNvSpPr>
            <a:spLocks noGrp="1"/>
          </p:cNvSpPr>
          <p:nvPr>
            <p:ph type="body" sz="quarter" idx="12"/>
          </p:nvPr>
        </p:nvSpPr>
        <p:spPr>
          <a:xfrm>
            <a:off x="418641" y="2085082"/>
            <a:ext cx="5486400" cy="685800"/>
          </a:xfrm>
          <a:solidFill>
            <a:srgbClr val="243A5E"/>
          </a:solidFill>
        </p:spPr>
        <p:txBody>
          <a:bodyPr vert="horz" wrap="square" lIns="91440" tIns="91440" rIns="91440" bIns="91440" rtlCol="0" anchor="ctr">
            <a:noAutofit/>
          </a:bodyPr>
          <a:lstStyle/>
          <a:p>
            <a:pPr algn="ctr">
              <a:spcBef>
                <a:spcPts val="0"/>
              </a:spcBef>
              <a:buFont typeface="Wingdings" panose="05000000000000000000" pitchFamily="2" charset="2"/>
            </a:pPr>
            <a:r>
              <a:rPr lang="fr-FR" sz="2400">
                <a:gradFill>
                  <a:gsLst>
                    <a:gs pos="0">
                      <a:srgbClr val="FFFFFF"/>
                    </a:gs>
                    <a:gs pos="100000">
                      <a:srgbClr val="FFFFFF"/>
                    </a:gs>
                  </a:gsLst>
                  <a:lin ang="5400000" scaled="0"/>
                </a:gradFill>
                <a:latin typeface="+mj-lt"/>
                <a:cs typeface="Segoe UI"/>
              </a:rPr>
              <a:t>Scalabilité</a:t>
            </a:r>
          </a:p>
        </p:txBody>
      </p:sp>
      <p:sp>
        <p:nvSpPr>
          <p:cNvPr id="16" name="Text Placeholder 15">
            <a:extLst>
              <a:ext uri="{FF2B5EF4-FFF2-40B4-BE49-F238E27FC236}">
                <a16:creationId xmlns:a16="http://schemas.microsoft.com/office/drawing/2014/main" id="{742F2DD6-313D-4AF0-9700-F9CD21FBBA22}"/>
              </a:ext>
            </a:extLst>
          </p:cNvPr>
          <p:cNvSpPr>
            <a:spLocks noGrp="1"/>
          </p:cNvSpPr>
          <p:nvPr>
            <p:ph type="body" sz="quarter" idx="28"/>
          </p:nvPr>
        </p:nvSpPr>
        <p:spPr>
          <a:xfrm>
            <a:off x="418641" y="2871864"/>
            <a:ext cx="5486400" cy="685800"/>
          </a:xfrm>
          <a:solidFill>
            <a:srgbClr val="243A5E"/>
          </a:solidFill>
        </p:spPr>
        <p:txBody>
          <a:bodyPr vert="horz" wrap="square" lIns="91440" tIns="91440" rIns="91440" bIns="91440" rtlCol="0" anchor="ctr">
            <a:noAutofit/>
          </a:bodyPr>
          <a:lstStyle/>
          <a:p>
            <a:pPr algn="ctr">
              <a:spcBef>
                <a:spcPts val="0"/>
              </a:spcBef>
            </a:pPr>
            <a:r>
              <a:rPr lang="fr-FR" sz="2400">
                <a:gradFill>
                  <a:gsLst>
                    <a:gs pos="0">
                      <a:srgbClr val="FFFFFF"/>
                    </a:gs>
                    <a:gs pos="100000">
                      <a:srgbClr val="FFFFFF"/>
                    </a:gs>
                  </a:gsLst>
                  <a:lin ang="5400000" scaled="0"/>
                </a:gradFill>
                <a:latin typeface="+mj-lt"/>
                <a:ea typeface="Segoe UI" pitchFamily="34" charset="0"/>
                <a:cs typeface="Segoe UI" pitchFamily="34" charset="0"/>
              </a:rPr>
              <a:t>Portée mondiale</a:t>
            </a:r>
          </a:p>
        </p:txBody>
      </p:sp>
      <p:sp>
        <p:nvSpPr>
          <p:cNvPr id="19" name="Text Placeholder 18">
            <a:extLst>
              <a:ext uri="{FF2B5EF4-FFF2-40B4-BE49-F238E27FC236}">
                <a16:creationId xmlns:a16="http://schemas.microsoft.com/office/drawing/2014/main" id="{63CB2204-4118-485A-A145-61C2E361D2F5}"/>
              </a:ext>
            </a:extLst>
          </p:cNvPr>
          <p:cNvSpPr>
            <a:spLocks noGrp="1"/>
          </p:cNvSpPr>
          <p:nvPr>
            <p:ph type="body" sz="quarter" idx="31"/>
          </p:nvPr>
        </p:nvSpPr>
        <p:spPr>
          <a:xfrm>
            <a:off x="418641" y="3658644"/>
            <a:ext cx="5486400" cy="765309"/>
          </a:xfrm>
          <a:solidFill>
            <a:srgbClr val="243A5E"/>
          </a:solidFill>
        </p:spPr>
        <p:txBody>
          <a:bodyPr vert="horz" wrap="square" lIns="91440" tIns="91440" rIns="91440" bIns="91440" rtlCol="0" anchor="ctr">
            <a:noAutofit/>
          </a:bodyPr>
          <a:lstStyle/>
          <a:p>
            <a:pPr algn="ctr">
              <a:spcBef>
                <a:spcPts val="0"/>
              </a:spcBef>
              <a:buFont typeface="Wingdings" panose="05000000000000000000" pitchFamily="2" charset="2"/>
            </a:pPr>
            <a:r>
              <a:rPr lang="fr-FR" sz="2400">
                <a:gradFill>
                  <a:gsLst>
                    <a:gs pos="0">
                      <a:srgbClr val="FFFFFF"/>
                    </a:gs>
                    <a:gs pos="100000">
                      <a:srgbClr val="FFFFFF"/>
                    </a:gs>
                  </a:gsLst>
                  <a:lin ang="5400000" scaled="0"/>
                </a:gradFill>
                <a:latin typeface="+mj-lt"/>
                <a:ea typeface="Segoe UI" pitchFamily="34" charset="0"/>
                <a:cs typeface="Segoe UI" pitchFamily="34" charset="0"/>
              </a:rPr>
              <a:t>Agilité</a:t>
            </a:r>
          </a:p>
        </p:txBody>
      </p:sp>
      <p:sp>
        <p:nvSpPr>
          <p:cNvPr id="14" name="Rectangle 13">
            <a:extLst>
              <a:ext uri="{FF2B5EF4-FFF2-40B4-BE49-F238E27FC236}">
                <a16:creationId xmlns:a16="http://schemas.microsoft.com/office/drawing/2014/main" id="{6C80AE8A-C79A-4AA1-ACB7-18760C171E71}"/>
              </a:ext>
            </a:extLst>
          </p:cNvPr>
          <p:cNvSpPr/>
          <p:nvPr/>
        </p:nvSpPr>
        <p:spPr bwMode="auto">
          <a:xfrm>
            <a:off x="418641" y="4531001"/>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fr-FR" sz="2400" dirty="0">
                <a:gradFill>
                  <a:gsLst>
                    <a:gs pos="0">
                      <a:srgbClr val="FFFFFF"/>
                    </a:gs>
                    <a:gs pos="100000">
                      <a:srgbClr val="FFFFFF"/>
                    </a:gs>
                  </a:gsLst>
                  <a:lin ang="5400000" scaled="0"/>
                </a:gradFill>
                <a:latin typeface="+mj-lt"/>
                <a:cs typeface="Segoe UI" pitchFamily="34" charset="0"/>
              </a:rPr>
              <a:t>Récupération d’urgence</a:t>
            </a:r>
          </a:p>
        </p:txBody>
      </p:sp>
      <p:sp>
        <p:nvSpPr>
          <p:cNvPr id="5" name="Text Placeholder 4">
            <a:extLst>
              <a:ext uri="{FF2B5EF4-FFF2-40B4-BE49-F238E27FC236}">
                <a16:creationId xmlns:a16="http://schemas.microsoft.com/office/drawing/2014/main" id="{4495B75E-5607-4348-89BE-0E931929D72C}"/>
              </a:ext>
            </a:extLst>
          </p:cNvPr>
          <p:cNvSpPr>
            <a:spLocks noGrp="1"/>
          </p:cNvSpPr>
          <p:nvPr>
            <p:ph type="body" sz="quarter" idx="26"/>
          </p:nvPr>
        </p:nvSpPr>
        <p:spPr>
          <a:xfrm>
            <a:off x="6195890" y="1298299"/>
            <a:ext cx="5486400" cy="685800"/>
          </a:xfrm>
        </p:spPr>
        <p:txBody>
          <a:bodyPr/>
          <a:lstStyle/>
          <a:p>
            <a:pPr algn="ctr"/>
            <a:r>
              <a:rPr lang="fr-FR" sz="2400">
                <a:gradFill>
                  <a:gsLst>
                    <a:gs pos="0">
                      <a:srgbClr val="FFFFFF"/>
                    </a:gs>
                    <a:gs pos="100000">
                      <a:srgbClr val="FFFFFF"/>
                    </a:gs>
                  </a:gsLst>
                  <a:lin ang="5400000" scaled="0"/>
                </a:gradFill>
                <a:ea typeface="Segoe UI" pitchFamily="34" charset="0"/>
                <a:cs typeface="Segoe UI"/>
              </a:rPr>
              <a:t>Tolérance de panne</a:t>
            </a:r>
          </a:p>
        </p:txBody>
      </p:sp>
      <p:sp>
        <p:nvSpPr>
          <p:cNvPr id="6" name="Text Placeholder 5">
            <a:extLst>
              <a:ext uri="{FF2B5EF4-FFF2-40B4-BE49-F238E27FC236}">
                <a16:creationId xmlns:a16="http://schemas.microsoft.com/office/drawing/2014/main" id="{99B9E056-3B4A-46B7-893A-0BBA6F3C98F8}"/>
              </a:ext>
            </a:extLst>
          </p:cNvPr>
          <p:cNvSpPr>
            <a:spLocks noGrp="1"/>
          </p:cNvSpPr>
          <p:nvPr>
            <p:ph type="body" sz="quarter" idx="27"/>
          </p:nvPr>
        </p:nvSpPr>
        <p:spPr>
          <a:xfrm>
            <a:off x="6195890" y="2085082"/>
            <a:ext cx="5486400" cy="685800"/>
          </a:xfrm>
          <a:solidFill>
            <a:srgbClr val="243A5E"/>
          </a:solidFill>
        </p:spPr>
        <p:txBody>
          <a:bodyPr vert="horz" wrap="square" lIns="91440" tIns="91440" rIns="91440" bIns="91440" rtlCol="0" anchor="ctr">
            <a:noAutofit/>
          </a:bodyPr>
          <a:lstStyle/>
          <a:p>
            <a:pPr algn="ctr"/>
            <a:r>
              <a:rPr lang="fr-FR" sz="2400">
                <a:gradFill>
                  <a:gsLst>
                    <a:gs pos="0">
                      <a:srgbClr val="FFFFFF"/>
                    </a:gs>
                    <a:gs pos="100000">
                      <a:srgbClr val="FFFFFF"/>
                    </a:gs>
                  </a:gsLst>
                  <a:lin ang="5400000" scaled="0"/>
                </a:gradFill>
                <a:latin typeface="+mj-lt"/>
                <a:ea typeface="Segoe UI" pitchFamily="34" charset="0"/>
                <a:cs typeface="Segoe UI" pitchFamily="34" charset="0"/>
              </a:rPr>
              <a:t>Élasticité</a:t>
            </a:r>
          </a:p>
        </p:txBody>
      </p:sp>
      <p:sp>
        <p:nvSpPr>
          <p:cNvPr id="18" name="Text Placeholder 17">
            <a:extLst>
              <a:ext uri="{FF2B5EF4-FFF2-40B4-BE49-F238E27FC236}">
                <a16:creationId xmlns:a16="http://schemas.microsoft.com/office/drawing/2014/main" id="{B87F91B9-98D2-4EFC-9EC8-C3EE57A1A31B}"/>
              </a:ext>
            </a:extLst>
          </p:cNvPr>
          <p:cNvSpPr>
            <a:spLocks noGrp="1"/>
          </p:cNvSpPr>
          <p:nvPr>
            <p:ph type="body" sz="quarter" idx="30"/>
          </p:nvPr>
        </p:nvSpPr>
        <p:spPr>
          <a:xfrm>
            <a:off x="6195890" y="2871864"/>
            <a:ext cx="5486400" cy="685800"/>
          </a:xfrm>
          <a:solidFill>
            <a:srgbClr val="243A5E"/>
          </a:solidFill>
        </p:spPr>
        <p:txBody>
          <a:bodyPr vert="horz" wrap="square" lIns="91440" tIns="91440" rIns="91440" bIns="91440" rtlCol="0" anchor="ctr">
            <a:noAutofit/>
          </a:bodyPr>
          <a:lstStyle/>
          <a:p>
            <a:pPr algn="ctr"/>
            <a:r>
              <a:rPr lang="fr-FR" sz="2400">
                <a:gradFill>
                  <a:gsLst>
                    <a:gs pos="0">
                      <a:srgbClr val="FFFFFF"/>
                    </a:gs>
                    <a:gs pos="100000">
                      <a:srgbClr val="FFFFFF"/>
                    </a:gs>
                  </a:gsLst>
                  <a:lin ang="5400000" scaled="0"/>
                </a:gradFill>
                <a:latin typeface="+mj-lt"/>
                <a:ea typeface="Segoe UI" pitchFamily="34" charset="0"/>
                <a:cs typeface="Segoe UI" pitchFamily="34" charset="0"/>
              </a:rPr>
              <a:t>Fonctionnalités de latence client</a:t>
            </a:r>
          </a:p>
        </p:txBody>
      </p:sp>
      <p:sp>
        <p:nvSpPr>
          <p:cNvPr id="20" name="Text Placeholder 19">
            <a:extLst>
              <a:ext uri="{FF2B5EF4-FFF2-40B4-BE49-F238E27FC236}">
                <a16:creationId xmlns:a16="http://schemas.microsoft.com/office/drawing/2014/main" id="{4F327ABA-AB08-4DE4-8508-125ECC7CE916}"/>
              </a:ext>
            </a:extLst>
          </p:cNvPr>
          <p:cNvSpPr>
            <a:spLocks noGrp="1"/>
          </p:cNvSpPr>
          <p:nvPr>
            <p:ph type="body" sz="quarter" idx="33"/>
          </p:nvPr>
        </p:nvSpPr>
        <p:spPr>
          <a:xfrm>
            <a:off x="6195890" y="3658644"/>
            <a:ext cx="5486400" cy="765309"/>
          </a:xfrm>
          <a:solidFill>
            <a:srgbClr val="243A5E"/>
          </a:solidFill>
        </p:spPr>
        <p:txBody>
          <a:bodyPr vert="horz" wrap="square" lIns="91440" tIns="91440" rIns="91440" bIns="91440" rtlCol="0" anchor="ctr">
            <a:noAutofit/>
          </a:bodyPr>
          <a:lstStyle/>
          <a:p>
            <a:pPr algn="ctr"/>
            <a:r>
              <a:rPr lang="fr-FR" sz="2400" dirty="0">
                <a:gradFill>
                  <a:gsLst>
                    <a:gs pos="0">
                      <a:srgbClr val="FFFFFF"/>
                    </a:gs>
                    <a:gs pos="100000">
                      <a:srgbClr val="FFFFFF"/>
                    </a:gs>
                  </a:gsLst>
                  <a:lin ang="5400000" scaled="0"/>
                </a:gradFill>
                <a:latin typeface="+mj-lt"/>
                <a:ea typeface="Segoe UI" pitchFamily="34" charset="0"/>
                <a:cs typeface="Segoe UI" pitchFamily="34" charset="0"/>
              </a:rPr>
              <a:t>Remarques concernant </a:t>
            </a:r>
            <a:br>
              <a:rPr lang="fr-FR" sz="2400" dirty="0">
                <a:gradFill>
                  <a:gsLst>
                    <a:gs pos="0">
                      <a:srgbClr val="FFFFFF"/>
                    </a:gs>
                    <a:gs pos="100000">
                      <a:srgbClr val="FFFFFF"/>
                    </a:gs>
                  </a:gsLst>
                  <a:lin ang="5400000" scaled="0"/>
                </a:gradFill>
                <a:latin typeface="+mj-lt"/>
                <a:ea typeface="Segoe UI" pitchFamily="34" charset="0"/>
                <a:cs typeface="Segoe UI" pitchFamily="34" charset="0"/>
              </a:rPr>
            </a:br>
            <a:r>
              <a:rPr lang="fr-FR" sz="2400" dirty="0">
                <a:gradFill>
                  <a:gsLst>
                    <a:gs pos="0">
                      <a:srgbClr val="FFFFFF"/>
                    </a:gs>
                    <a:gs pos="100000">
                      <a:srgbClr val="FFFFFF"/>
                    </a:gs>
                  </a:gsLst>
                  <a:lin ang="5400000" scaled="0"/>
                </a:gradFill>
                <a:latin typeface="+mj-lt"/>
                <a:ea typeface="Segoe UI" pitchFamily="34" charset="0"/>
                <a:cs typeface="Segoe UI" pitchFamily="34" charset="0"/>
              </a:rPr>
              <a:t>la prévision des coûts</a:t>
            </a:r>
          </a:p>
        </p:txBody>
      </p:sp>
      <p:sp>
        <p:nvSpPr>
          <p:cNvPr id="15" name="Rectangle 14">
            <a:extLst>
              <a:ext uri="{FF2B5EF4-FFF2-40B4-BE49-F238E27FC236}">
                <a16:creationId xmlns:a16="http://schemas.microsoft.com/office/drawing/2014/main" id="{9211555F-A002-465A-BAFF-7A1A1DC365F7}"/>
              </a:ext>
            </a:extLst>
          </p:cNvPr>
          <p:cNvSpPr/>
          <p:nvPr/>
        </p:nvSpPr>
        <p:spPr bwMode="auto">
          <a:xfrm>
            <a:off x="6195890" y="4531001"/>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fr-FR" sz="2400">
                <a:gradFill>
                  <a:gsLst>
                    <a:gs pos="0">
                      <a:srgbClr val="FFFFFF"/>
                    </a:gs>
                    <a:gs pos="100000">
                      <a:srgbClr val="FFFFFF"/>
                    </a:gs>
                  </a:gsLst>
                  <a:lin ang="5400000" scaled="0"/>
                </a:gradFill>
                <a:latin typeface="+mj-lt"/>
                <a:cs typeface="Segoe UI" pitchFamily="34" charset="0"/>
              </a:rPr>
              <a:t>Sécurité</a:t>
            </a:r>
          </a:p>
        </p:txBody>
      </p:sp>
    </p:spTree>
    <p:extLst>
      <p:ext uri="{BB962C8B-B14F-4D97-AF65-F5344CB8AC3E}">
        <p14:creationId xmlns:p14="http://schemas.microsoft.com/office/powerpoint/2010/main" val="1793706927"/>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Calculatrice de coût total de possession</a:t>
            </a:r>
          </a:p>
        </p:txBody>
      </p:sp>
      <p:sp>
        <p:nvSpPr>
          <p:cNvPr id="6" name="Text Placeholder 5"/>
          <p:cNvSpPr>
            <a:spLocks noGrp="1"/>
          </p:cNvSpPr>
          <p:nvPr>
            <p:ph sz="quarter" idx="10"/>
          </p:nvPr>
        </p:nvSpPr>
        <p:spPr>
          <a:xfrm>
            <a:off x="419100" y="2043301"/>
            <a:ext cx="7342667" cy="2159566"/>
          </a:xfrm>
        </p:spPr>
        <p:txBody>
          <a:bodyPr/>
          <a:lstStyle/>
          <a:p>
            <a:pPr marL="342900" indent="-342900">
              <a:buFont typeface="Arial" panose="020B0604020202020204" pitchFamily="34" charset="0"/>
              <a:buChar char="•"/>
            </a:pPr>
            <a:r>
              <a:rPr lang="fr-FR" dirty="0"/>
              <a:t>Un outil pour estimer les économies que vous pouvez réaliser en migrant vers Azure.</a:t>
            </a:r>
          </a:p>
          <a:p>
            <a:pPr marL="342900" indent="-342900">
              <a:buFont typeface="Arial" panose="020B0604020202020204" pitchFamily="34" charset="0"/>
              <a:buChar char="•"/>
            </a:pPr>
            <a:r>
              <a:rPr lang="fr-FR" dirty="0"/>
              <a:t>Un rapport compare les coûts des infrastructures locales avec les coûts d’utilisation des produits et services cloud Azure.</a:t>
            </a:r>
          </a:p>
        </p:txBody>
      </p:sp>
      <p:grpSp>
        <p:nvGrpSpPr>
          <p:cNvPr id="7" name="Group 6">
            <a:extLst>
              <a:ext uri="{FF2B5EF4-FFF2-40B4-BE49-F238E27FC236}">
                <a16:creationId xmlns:a16="http://schemas.microsoft.com/office/drawing/2014/main" id="{735FAE36-379F-4ED8-90C2-B8BD2F9F256C}"/>
              </a:ext>
            </a:extLst>
          </p:cNvPr>
          <p:cNvGrpSpPr/>
          <p:nvPr/>
        </p:nvGrpSpPr>
        <p:grpSpPr>
          <a:xfrm>
            <a:off x="8269339" y="628905"/>
            <a:ext cx="3351353" cy="5096838"/>
            <a:chOff x="5491940" y="-1128051"/>
            <a:chExt cx="4077940" cy="6529154"/>
          </a:xfrm>
        </p:grpSpPr>
        <p:pic>
          <p:nvPicPr>
            <p:cNvPr id="8" name="Picture 7" descr="Deux diagrammes circulaires de coût TCO. Un pour le coût total total de 30 702 495 $ et un pour le coût Azure de 595 618 $">
              <a:extLst>
                <a:ext uri="{FF2B5EF4-FFF2-40B4-BE49-F238E27FC236}">
                  <a16:creationId xmlns:a16="http://schemas.microsoft.com/office/drawing/2014/main" id="{0B753B85-3BAD-400F-9D32-A9004AF1B54B}"/>
                </a:ext>
              </a:extLst>
            </p:cNvPr>
            <p:cNvPicPr>
              <a:picLocks noChangeAspect="1"/>
            </p:cNvPicPr>
            <p:nvPr/>
          </p:nvPicPr>
          <p:blipFill rotWithShape="1">
            <a:blip r:embed="rId3"/>
            <a:srcRect l="49933"/>
            <a:stretch/>
          </p:blipFill>
          <p:spPr>
            <a:xfrm>
              <a:off x="5491941" y="2136526"/>
              <a:ext cx="4077939" cy="3264577"/>
            </a:xfrm>
            <a:prstGeom prst="rect">
              <a:avLst/>
            </a:prstGeom>
          </p:spPr>
        </p:pic>
        <p:pic>
          <p:nvPicPr>
            <p:cNvPr id="9" name="Picture 8" descr="Deux diagrammes circulaires de coût TCO. Un pour le coût total de 30 702 495 $ et un pour le coût Azure de 595 618 $">
              <a:extLst>
                <a:ext uri="{FF2B5EF4-FFF2-40B4-BE49-F238E27FC236}">
                  <a16:creationId xmlns:a16="http://schemas.microsoft.com/office/drawing/2014/main" id="{F85975B1-F594-4620-989A-B3D07DC5DA9D}"/>
                </a:ext>
              </a:extLst>
            </p:cNvPr>
            <p:cNvPicPr>
              <a:picLocks noChangeAspect="1"/>
            </p:cNvPicPr>
            <p:nvPr/>
          </p:nvPicPr>
          <p:blipFill rotWithShape="1">
            <a:blip r:embed="rId3"/>
            <a:srcRect r="49933"/>
            <a:stretch/>
          </p:blipFill>
          <p:spPr>
            <a:xfrm>
              <a:off x="5491940" y="-1128051"/>
              <a:ext cx="4077939" cy="3264577"/>
            </a:xfrm>
            <a:prstGeom prst="rect">
              <a:avLst/>
            </a:prstGeom>
          </p:spPr>
        </p:pic>
      </p:grpSp>
    </p:spTree>
    <p:extLst>
      <p:ext uri="{BB962C8B-B14F-4D97-AF65-F5344CB8AC3E}">
        <p14:creationId xmlns:p14="http://schemas.microsoft.com/office/powerpoint/2010/main" val="182701122"/>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Azure Cost Management</a:t>
            </a:r>
          </a:p>
        </p:txBody>
      </p:sp>
      <p:pic>
        <p:nvPicPr>
          <p:cNvPr id="3" name="Picture 2">
            <a:extLst>
              <a:ext uri="{FF2B5EF4-FFF2-40B4-BE49-F238E27FC236}">
                <a16:creationId xmlns:a16="http://schemas.microsoft.com/office/drawing/2014/main" id="{5164261F-6DA0-4440-98F2-BE6CC97742F4}"/>
              </a:ext>
            </a:extLst>
          </p:cNvPr>
          <p:cNvPicPr>
            <a:picLocks noChangeAspect="1"/>
          </p:cNvPicPr>
          <p:nvPr/>
        </p:nvPicPr>
        <p:blipFill>
          <a:blip r:embed="rId3"/>
          <a:srcRect/>
          <a:stretch/>
        </p:blipFill>
        <p:spPr>
          <a:xfrm>
            <a:off x="225951" y="952051"/>
            <a:ext cx="5308680" cy="4150645"/>
          </a:xfrm>
          <a:prstGeom prst="rect">
            <a:avLst/>
          </a:prstGeom>
        </p:spPr>
      </p:pic>
      <p:sp>
        <p:nvSpPr>
          <p:cNvPr id="5" name="Text Placeholder 4">
            <a:extLst>
              <a:ext uri="{FF2B5EF4-FFF2-40B4-BE49-F238E27FC236}">
                <a16:creationId xmlns:a16="http://schemas.microsoft.com/office/drawing/2014/main" id="{00E63E6C-1AEF-4290-AD1E-2885F11AA7CB}"/>
              </a:ext>
            </a:extLst>
          </p:cNvPr>
          <p:cNvSpPr>
            <a:spLocks noGrp="1"/>
          </p:cNvSpPr>
          <p:nvPr>
            <p:ph sz="quarter" idx="10"/>
          </p:nvPr>
        </p:nvSpPr>
        <p:spPr>
          <a:xfrm>
            <a:off x="5908813" y="1804766"/>
            <a:ext cx="6057369" cy="2862928"/>
          </a:xfrm>
        </p:spPr>
        <p:txBody>
          <a:bodyPr/>
          <a:lstStyle/>
          <a:p>
            <a:pPr marL="342900" indent="-342900">
              <a:buFont typeface="Arial" panose="020B0604020202020204" pitchFamily="34" charset="0"/>
              <a:buChar char="•"/>
            </a:pPr>
            <a:r>
              <a:rPr lang="fr-FR" dirty="0"/>
              <a:t>Rapports - rapports de facturation</a:t>
            </a:r>
          </a:p>
          <a:p>
            <a:pPr marL="342900" indent="-342900">
              <a:buFont typeface="Arial" panose="020B0604020202020204" pitchFamily="34" charset="0"/>
              <a:buChar char="•"/>
            </a:pPr>
            <a:r>
              <a:rPr lang="fr-FR" dirty="0"/>
              <a:t>Enrichissement des données</a:t>
            </a:r>
          </a:p>
          <a:p>
            <a:pPr marL="342900" indent="-342900">
              <a:buFont typeface="Arial" panose="020B0604020202020204" pitchFamily="34" charset="0"/>
              <a:buChar char="•"/>
            </a:pPr>
            <a:r>
              <a:rPr lang="fr-FR" dirty="0"/>
              <a:t>Budgets - fixer un budget de dépenses</a:t>
            </a:r>
          </a:p>
          <a:p>
            <a:pPr marL="342900" indent="-342900">
              <a:buFont typeface="Arial" panose="020B0604020202020204" pitchFamily="34" charset="0"/>
              <a:buChar char="•"/>
            </a:pPr>
            <a:r>
              <a:rPr lang="fr-FR" dirty="0"/>
              <a:t>Alertes - quand le coût dépasse des limites</a:t>
            </a:r>
          </a:p>
          <a:p>
            <a:pPr marL="342900" indent="-342900">
              <a:buFont typeface="Arial" panose="020B0604020202020204" pitchFamily="34" charset="0"/>
              <a:buChar char="•"/>
            </a:pPr>
            <a:r>
              <a:rPr lang="fr-FR" dirty="0"/>
              <a:t>Recommandations - recommandations en matière de coûts</a:t>
            </a:r>
          </a:p>
        </p:txBody>
      </p:sp>
    </p:spTree>
    <p:extLst>
      <p:ext uri="{BB962C8B-B14F-4D97-AF65-F5344CB8AC3E}">
        <p14:creationId xmlns:p14="http://schemas.microsoft.com/office/powerpoint/2010/main" val="292966098"/>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44551"/>
            <a:ext cx="11341268" cy="680196"/>
          </a:xfrm>
        </p:spPr>
        <p:txBody>
          <a:bodyPr/>
          <a:lstStyle/>
          <a:p>
            <a:r>
              <a:rPr lang="fr-FR" dirty="0"/>
              <a:t>Minimiser les coûts</a:t>
            </a:r>
          </a:p>
        </p:txBody>
      </p:sp>
      <p:grpSp>
        <p:nvGrpSpPr>
          <p:cNvPr id="21" name="Group 20">
            <a:extLst>
              <a:ext uri="{FF2B5EF4-FFF2-40B4-BE49-F238E27FC236}">
                <a16:creationId xmlns:a16="http://schemas.microsoft.com/office/drawing/2014/main" id="{00467FA5-ACEE-4E99-BD18-D62CA9BF5D18}"/>
              </a:ext>
              <a:ext uri="{C183D7F6-B498-43B3-948B-1728B52AA6E4}">
                <adec:decorative xmlns:adec="http://schemas.microsoft.com/office/drawing/2017/decorative" val="1"/>
              </a:ext>
            </a:extLst>
          </p:cNvPr>
          <p:cNvGrpSpPr/>
          <p:nvPr/>
        </p:nvGrpSpPr>
        <p:grpSpPr>
          <a:xfrm>
            <a:off x="211756" y="918790"/>
            <a:ext cx="11548155" cy="668760"/>
            <a:chOff x="778506" y="918789"/>
            <a:chExt cx="10255647" cy="818397"/>
          </a:xfrm>
        </p:grpSpPr>
        <p:sp>
          <p:nvSpPr>
            <p:cNvPr id="18" name="Freeform: Shape 17">
              <a:extLst>
                <a:ext uri="{FF2B5EF4-FFF2-40B4-BE49-F238E27FC236}">
                  <a16:creationId xmlns:a16="http://schemas.microsoft.com/office/drawing/2014/main" id="{F04A6096-F671-4B7D-B3C3-A279262BD3A6}"/>
                </a:ext>
              </a:extLst>
            </p:cNvPr>
            <p:cNvSpPr/>
            <p:nvPr/>
          </p:nvSpPr>
          <p:spPr>
            <a:xfrm>
              <a:off x="778506" y="918789"/>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4800192"/>
                <a:satOff val="-19043"/>
                <a:lumOff val="9803"/>
                <a:alphaOff val="0"/>
              </a:schemeClr>
            </a:lnRef>
            <a:fillRef idx="1">
              <a:schemeClr val="accent2">
                <a:hueOff val="-4800192"/>
                <a:satOff val="-19043"/>
                <a:lumOff val="9803"/>
                <a:alphaOff val="0"/>
              </a:schemeClr>
            </a:fillRef>
            <a:effectRef idx="0">
              <a:schemeClr val="accent2">
                <a:hueOff val="-4800192"/>
                <a:satOff val="-19043"/>
                <a:lumOff val="9803"/>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fr-FR" sz="1800">
                  <a:latin typeface="+mj-lt"/>
                </a:rPr>
                <a:t>Action</a:t>
              </a:r>
            </a:p>
          </p:txBody>
        </p:sp>
        <p:sp>
          <p:nvSpPr>
            <p:cNvPr id="19" name="Freeform: Shape 18">
              <a:extLst>
                <a:ext uri="{FF2B5EF4-FFF2-40B4-BE49-F238E27FC236}">
                  <a16:creationId xmlns:a16="http://schemas.microsoft.com/office/drawing/2014/main" id="{F7F6A162-CB46-4B9B-A898-125A76C50CEB}"/>
                </a:ext>
              </a:extLst>
            </p:cNvPr>
            <p:cNvSpPr/>
            <p:nvPr/>
          </p:nvSpPr>
          <p:spPr>
            <a:xfrm>
              <a:off x="2306831" y="918789"/>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5452856"/>
                <a:satOff val="6398"/>
                <a:lumOff val="1187"/>
                <a:alphaOff val="0"/>
              </a:schemeClr>
            </a:lnRef>
            <a:fillRef idx="1">
              <a:schemeClr val="accent2">
                <a:tint val="40000"/>
                <a:alpha val="90000"/>
                <a:hueOff val="-5452856"/>
                <a:satOff val="6398"/>
                <a:lumOff val="1187"/>
                <a:alphaOff val="0"/>
              </a:schemeClr>
            </a:fillRef>
            <a:effectRef idx="0">
              <a:schemeClr val="accent2">
                <a:tint val="40000"/>
                <a:alpha val="90000"/>
                <a:hueOff val="-5452856"/>
                <a:satOff val="6398"/>
                <a:lumOff val="118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dirty="0"/>
                <a:t>Réalisez des analyses de coûts. Utilisez la </a:t>
              </a:r>
              <a:r>
                <a:rPr lang="fr-FR" sz="1400" b="1" dirty="0"/>
                <a:t>tarification Azure </a:t>
              </a:r>
              <a:r>
                <a:rPr lang="fr-FR" sz="1400" dirty="0"/>
                <a:t>et les </a:t>
              </a:r>
              <a:r>
                <a:rPr lang="fr-FR" sz="1400" b="1" dirty="0"/>
                <a:t>calculatrices de coûts TCO.</a:t>
              </a:r>
            </a:p>
          </p:txBody>
        </p:sp>
      </p:grpSp>
      <p:grpSp>
        <p:nvGrpSpPr>
          <p:cNvPr id="20" name="Group 19">
            <a:extLst>
              <a:ext uri="{FF2B5EF4-FFF2-40B4-BE49-F238E27FC236}">
                <a16:creationId xmlns:a16="http://schemas.microsoft.com/office/drawing/2014/main" id="{8D5D1C71-AD36-4F00-B7BC-2545B1B08505}"/>
              </a:ext>
              <a:ext uri="{C183D7F6-B498-43B3-948B-1728B52AA6E4}">
                <adec:decorative xmlns:adec="http://schemas.microsoft.com/office/drawing/2017/decorative" val="1"/>
              </a:ext>
            </a:extLst>
          </p:cNvPr>
          <p:cNvGrpSpPr/>
          <p:nvPr/>
        </p:nvGrpSpPr>
        <p:grpSpPr>
          <a:xfrm>
            <a:off x="211756" y="1567306"/>
            <a:ext cx="11548156" cy="668759"/>
            <a:chOff x="778505" y="1660698"/>
            <a:chExt cx="10255649" cy="818396"/>
          </a:xfrm>
        </p:grpSpPr>
        <p:sp>
          <p:nvSpPr>
            <p:cNvPr id="15" name="Freeform: Shape 14">
              <a:extLst>
                <a:ext uri="{FF2B5EF4-FFF2-40B4-BE49-F238E27FC236}">
                  <a16:creationId xmlns:a16="http://schemas.microsoft.com/office/drawing/2014/main" id="{9F83F608-3749-40E6-A689-3D1545588F73}"/>
                </a:ext>
              </a:extLst>
            </p:cNvPr>
            <p:cNvSpPr/>
            <p:nvPr/>
          </p:nvSpPr>
          <p:spPr>
            <a:xfrm>
              <a:off x="778505" y="1660698"/>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3840154"/>
                <a:satOff val="-15235"/>
                <a:lumOff val="7843"/>
                <a:alphaOff val="0"/>
              </a:schemeClr>
            </a:lnRef>
            <a:fillRef idx="1">
              <a:schemeClr val="accent2">
                <a:hueOff val="-3840154"/>
                <a:satOff val="-15235"/>
                <a:lumOff val="7843"/>
                <a:alphaOff val="0"/>
              </a:schemeClr>
            </a:fillRef>
            <a:effectRef idx="0">
              <a:schemeClr val="accent2">
                <a:hueOff val="-3840154"/>
                <a:satOff val="-15235"/>
                <a:lumOff val="7843"/>
                <a:alphaOff val="0"/>
              </a:schemeClr>
            </a:effectRef>
            <a:fontRef idx="minor">
              <a:schemeClr val="lt1"/>
            </a:fontRef>
          </p:style>
          <p:txBody>
            <a:bodyPr spcFirstLastPara="0" vert="horz" wrap="square" lIns="182346" tIns="199136" rIns="182345" bIns="461362" numCol="1" spcCol="1270" anchor="ctr" anchorCtr="0">
              <a:noAutofit/>
            </a:bodyPr>
            <a:lstStyle/>
            <a:p>
              <a:pPr marL="0" lvl="0" indent="0" algn="ctr" defTabSz="1244600">
                <a:lnSpc>
                  <a:spcPct val="90000"/>
                </a:lnSpc>
                <a:spcBef>
                  <a:spcPct val="0"/>
                </a:spcBef>
                <a:spcAft>
                  <a:spcPct val="35000"/>
                </a:spcAft>
                <a:buNone/>
              </a:pPr>
              <a:r>
                <a:rPr lang="fr-FR" sz="1800">
                  <a:latin typeface="+mj-lt"/>
                </a:rPr>
                <a:t>Superviser</a:t>
              </a:r>
            </a:p>
          </p:txBody>
        </p:sp>
        <p:sp>
          <p:nvSpPr>
            <p:cNvPr id="16" name="Freeform: Shape 15">
              <a:extLst>
                <a:ext uri="{FF2B5EF4-FFF2-40B4-BE49-F238E27FC236}">
                  <a16:creationId xmlns:a16="http://schemas.microsoft.com/office/drawing/2014/main" id="{2CBC6638-2EAE-43CA-AADC-7636E33D2FE9}"/>
                </a:ext>
              </a:extLst>
            </p:cNvPr>
            <p:cNvSpPr/>
            <p:nvPr/>
          </p:nvSpPr>
          <p:spPr>
            <a:xfrm>
              <a:off x="2306831" y="1660698"/>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4362285"/>
                <a:satOff val="5119"/>
                <a:lumOff val="950"/>
                <a:alphaOff val="0"/>
              </a:schemeClr>
            </a:lnRef>
            <a:fillRef idx="1">
              <a:schemeClr val="accent2">
                <a:tint val="40000"/>
                <a:alpha val="90000"/>
                <a:hueOff val="-4362285"/>
                <a:satOff val="5119"/>
                <a:lumOff val="950"/>
                <a:alphaOff val="0"/>
              </a:schemeClr>
            </a:fillRef>
            <a:effectRef idx="0">
              <a:schemeClr val="accent2">
                <a:tint val="40000"/>
                <a:alpha val="90000"/>
                <a:hueOff val="-4362285"/>
                <a:satOff val="5119"/>
                <a:lumOff val="95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b="1" dirty="0"/>
                <a:t>Surveillez l’utilisation </a:t>
              </a:r>
              <a:r>
                <a:rPr lang="fr-FR" sz="1400" dirty="0"/>
                <a:t>avec </a:t>
              </a:r>
              <a:r>
                <a:rPr lang="fr-FR" sz="1400" b="1" dirty="0"/>
                <a:t>Azure Advisor</a:t>
              </a:r>
              <a:r>
                <a:rPr lang="fr-FR" sz="1400" dirty="0"/>
                <a:t>. Implémentez les recommandations. </a:t>
              </a:r>
            </a:p>
          </p:txBody>
        </p:sp>
      </p:grpSp>
      <p:grpSp>
        <p:nvGrpSpPr>
          <p:cNvPr id="7" name="Group 6">
            <a:extLst>
              <a:ext uri="{FF2B5EF4-FFF2-40B4-BE49-F238E27FC236}">
                <a16:creationId xmlns:a16="http://schemas.microsoft.com/office/drawing/2014/main" id="{87DA94D1-769D-409C-8EB7-EFDB2CF76181}"/>
              </a:ext>
              <a:ext uri="{C183D7F6-B498-43B3-948B-1728B52AA6E4}">
                <adec:decorative xmlns:adec="http://schemas.microsoft.com/office/drawing/2017/decorative" val="1"/>
              </a:ext>
            </a:extLst>
          </p:cNvPr>
          <p:cNvGrpSpPr/>
          <p:nvPr/>
        </p:nvGrpSpPr>
        <p:grpSpPr>
          <a:xfrm>
            <a:off x="211756" y="2233334"/>
            <a:ext cx="11548156" cy="668760"/>
            <a:chOff x="778505" y="2402605"/>
            <a:chExt cx="10255649" cy="818397"/>
          </a:xfrm>
        </p:grpSpPr>
        <p:sp>
          <p:nvSpPr>
            <p:cNvPr id="13" name="Freeform: Shape 12">
              <a:extLst>
                <a:ext uri="{FF2B5EF4-FFF2-40B4-BE49-F238E27FC236}">
                  <a16:creationId xmlns:a16="http://schemas.microsoft.com/office/drawing/2014/main" id="{8DFE2647-01A4-449B-8C8E-A8383EA14A44}"/>
                </a:ext>
              </a:extLst>
            </p:cNvPr>
            <p:cNvSpPr/>
            <p:nvPr/>
          </p:nvSpPr>
          <p:spPr>
            <a:xfrm>
              <a:off x="778505" y="2402605"/>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2880115"/>
                <a:satOff val="-11426"/>
                <a:lumOff val="5882"/>
                <a:alphaOff val="0"/>
              </a:schemeClr>
            </a:lnRef>
            <a:fillRef idx="1">
              <a:schemeClr val="accent2">
                <a:hueOff val="-2880115"/>
                <a:satOff val="-11426"/>
                <a:lumOff val="5882"/>
                <a:alphaOff val="0"/>
              </a:schemeClr>
            </a:fillRef>
            <a:effectRef idx="0">
              <a:schemeClr val="accent2">
                <a:hueOff val="-2880115"/>
                <a:satOff val="-11426"/>
                <a:lumOff val="5882"/>
                <a:alphaOff val="0"/>
              </a:schemeClr>
            </a:effectRef>
            <a:fontRef idx="minor">
              <a:schemeClr val="lt1"/>
            </a:fontRef>
          </p:style>
          <p:txBody>
            <a:bodyPr spcFirstLastPara="0" vert="horz" wrap="square" lIns="182346" tIns="199136" rIns="182345" bIns="461363" numCol="1" spcCol="1270" anchor="ctr" anchorCtr="0">
              <a:noAutofit/>
            </a:bodyPr>
            <a:lstStyle/>
            <a:p>
              <a:pPr marL="0" lvl="0" indent="0" algn="ctr" defTabSz="1244600">
                <a:lnSpc>
                  <a:spcPct val="90000"/>
                </a:lnSpc>
                <a:spcBef>
                  <a:spcPct val="0"/>
                </a:spcBef>
                <a:spcAft>
                  <a:spcPct val="35000"/>
                </a:spcAft>
                <a:buNone/>
              </a:pPr>
              <a:r>
                <a:rPr lang="fr-FR" sz="1800">
                  <a:latin typeface="+mj-lt"/>
                </a:rPr>
                <a:t>Utiliser</a:t>
              </a:r>
            </a:p>
          </p:txBody>
        </p:sp>
        <p:sp>
          <p:nvSpPr>
            <p:cNvPr id="14" name="Freeform: Shape 13">
              <a:extLst>
                <a:ext uri="{FF2B5EF4-FFF2-40B4-BE49-F238E27FC236}">
                  <a16:creationId xmlns:a16="http://schemas.microsoft.com/office/drawing/2014/main" id="{7DB8E60C-9FE2-4CB0-B7FA-C2EB1A502787}"/>
                </a:ext>
              </a:extLst>
            </p:cNvPr>
            <p:cNvSpPr/>
            <p:nvPr/>
          </p:nvSpPr>
          <p:spPr>
            <a:xfrm>
              <a:off x="2306831" y="2402605"/>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3271714"/>
                <a:satOff val="3839"/>
                <a:lumOff val="712"/>
                <a:alphaOff val="0"/>
              </a:schemeClr>
            </a:lnRef>
            <a:fillRef idx="1">
              <a:schemeClr val="accent2">
                <a:tint val="40000"/>
                <a:alpha val="90000"/>
                <a:hueOff val="-3271714"/>
                <a:satOff val="3839"/>
                <a:lumOff val="712"/>
                <a:alphaOff val="0"/>
              </a:schemeClr>
            </a:fillRef>
            <a:effectRef idx="0">
              <a:schemeClr val="accent2">
                <a:tint val="40000"/>
                <a:alpha val="90000"/>
                <a:hueOff val="-3271714"/>
                <a:satOff val="3839"/>
                <a:lumOff val="712"/>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dirty="0"/>
                <a:t>Utilisez les </a:t>
              </a:r>
              <a:r>
                <a:rPr lang="fr-FR" sz="1400" b="1" dirty="0"/>
                <a:t>limites de dépenses</a:t>
              </a:r>
              <a:r>
                <a:rPr lang="fr-FR" sz="1400" dirty="0"/>
                <a:t>. Utilisez les limites budgétaires pour des clients qui utilisent la version d’évaluation et certains abonnements Azure basés sur les crédits.</a:t>
              </a:r>
            </a:p>
          </p:txBody>
        </p:sp>
      </p:grpSp>
      <p:grpSp>
        <p:nvGrpSpPr>
          <p:cNvPr id="6" name="Group 5">
            <a:extLst>
              <a:ext uri="{FF2B5EF4-FFF2-40B4-BE49-F238E27FC236}">
                <a16:creationId xmlns:a16="http://schemas.microsoft.com/office/drawing/2014/main" id="{AED4EFE6-6E80-4BFF-8053-E0D4AEEF0A6B}"/>
              </a:ext>
              <a:ext uri="{C183D7F6-B498-43B3-948B-1728B52AA6E4}">
                <adec:decorative xmlns:adec="http://schemas.microsoft.com/office/drawing/2017/decorative" val="1"/>
              </a:ext>
            </a:extLst>
          </p:cNvPr>
          <p:cNvGrpSpPr/>
          <p:nvPr/>
        </p:nvGrpSpPr>
        <p:grpSpPr>
          <a:xfrm>
            <a:off x="211756" y="2918609"/>
            <a:ext cx="11548155" cy="668760"/>
            <a:chOff x="778506" y="3144513"/>
            <a:chExt cx="10255647" cy="818397"/>
          </a:xfrm>
        </p:grpSpPr>
        <p:sp>
          <p:nvSpPr>
            <p:cNvPr id="11" name="Freeform: Shape 10">
              <a:extLst>
                <a:ext uri="{FF2B5EF4-FFF2-40B4-BE49-F238E27FC236}">
                  <a16:creationId xmlns:a16="http://schemas.microsoft.com/office/drawing/2014/main" id="{9C2183E9-FD75-4662-988D-33BA31332C27}"/>
                </a:ext>
              </a:extLst>
            </p:cNvPr>
            <p:cNvSpPr/>
            <p:nvPr/>
          </p:nvSpPr>
          <p:spPr>
            <a:xfrm>
              <a:off x="778506" y="3144513"/>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1920077"/>
                <a:satOff val="-7617"/>
                <a:lumOff val="3921"/>
                <a:alphaOff val="0"/>
              </a:schemeClr>
            </a:lnRef>
            <a:fillRef idx="1">
              <a:schemeClr val="accent2">
                <a:hueOff val="-1920077"/>
                <a:satOff val="-7617"/>
                <a:lumOff val="3921"/>
                <a:alphaOff val="0"/>
              </a:schemeClr>
            </a:fillRef>
            <a:effectRef idx="0">
              <a:schemeClr val="accent2">
                <a:hueOff val="-1920077"/>
                <a:satOff val="-7617"/>
                <a:lumOff val="3921"/>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fr-FR" sz="1800">
                  <a:latin typeface="+mj-lt"/>
                </a:rPr>
                <a:t>Utiliser</a:t>
              </a:r>
            </a:p>
          </p:txBody>
        </p:sp>
        <p:sp>
          <p:nvSpPr>
            <p:cNvPr id="12" name="Freeform: Shape 11">
              <a:extLst>
                <a:ext uri="{FF2B5EF4-FFF2-40B4-BE49-F238E27FC236}">
                  <a16:creationId xmlns:a16="http://schemas.microsoft.com/office/drawing/2014/main" id="{50E6FE97-CC35-469B-9E68-58A7A7EC39BB}"/>
                </a:ext>
              </a:extLst>
            </p:cNvPr>
            <p:cNvSpPr/>
            <p:nvPr/>
          </p:nvSpPr>
          <p:spPr>
            <a:xfrm>
              <a:off x="2306831" y="3144513"/>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2181143"/>
                <a:satOff val="2559"/>
                <a:lumOff val="475"/>
                <a:alphaOff val="0"/>
              </a:schemeClr>
            </a:lnRef>
            <a:fillRef idx="1">
              <a:schemeClr val="accent2">
                <a:tint val="40000"/>
                <a:alpha val="90000"/>
                <a:hueOff val="-2181143"/>
                <a:satOff val="2559"/>
                <a:lumOff val="475"/>
                <a:alphaOff val="0"/>
              </a:schemeClr>
            </a:fillRef>
            <a:effectRef idx="0">
              <a:schemeClr val="accent2">
                <a:tint val="40000"/>
                <a:alpha val="90000"/>
                <a:hueOff val="-2181143"/>
                <a:satOff val="2559"/>
                <a:lumOff val="47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a:t>Utilisez </a:t>
              </a:r>
              <a:r>
                <a:rPr lang="fr-FR" sz="1400" b="1"/>
                <a:t>Réservations Azure et Azure Hybrid Benefit (HUB)</a:t>
              </a:r>
              <a:r>
                <a:rPr lang="fr-FR" sz="1400"/>
                <a:t>.</a:t>
              </a:r>
            </a:p>
          </p:txBody>
        </p:sp>
      </p:grpSp>
      <p:grpSp>
        <p:nvGrpSpPr>
          <p:cNvPr id="4" name="Group 3">
            <a:extLst>
              <a:ext uri="{FF2B5EF4-FFF2-40B4-BE49-F238E27FC236}">
                <a16:creationId xmlns:a16="http://schemas.microsoft.com/office/drawing/2014/main" id="{0DCBAD32-0A6D-47AB-8D19-92349D9E421E}"/>
              </a:ext>
              <a:ext uri="{C183D7F6-B498-43B3-948B-1728B52AA6E4}">
                <adec:decorative xmlns:adec="http://schemas.microsoft.com/office/drawing/2017/decorative" val="1"/>
              </a:ext>
            </a:extLst>
          </p:cNvPr>
          <p:cNvGrpSpPr/>
          <p:nvPr/>
        </p:nvGrpSpPr>
        <p:grpSpPr>
          <a:xfrm>
            <a:off x="211756" y="3586206"/>
            <a:ext cx="11548155" cy="668759"/>
            <a:chOff x="778506" y="3886422"/>
            <a:chExt cx="10255647" cy="818396"/>
          </a:xfrm>
        </p:grpSpPr>
        <p:sp>
          <p:nvSpPr>
            <p:cNvPr id="9" name="Freeform: Shape 8">
              <a:extLst>
                <a:ext uri="{FF2B5EF4-FFF2-40B4-BE49-F238E27FC236}">
                  <a16:creationId xmlns:a16="http://schemas.microsoft.com/office/drawing/2014/main" id="{EC68AF29-C1EC-4F74-96BC-BF14D442CDD8}"/>
                </a:ext>
              </a:extLst>
            </p:cNvPr>
            <p:cNvSpPr/>
            <p:nvPr/>
          </p:nvSpPr>
          <p:spPr>
            <a:xfrm>
              <a:off x="778506" y="3886422"/>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960038"/>
                <a:satOff val="-3809"/>
                <a:lumOff val="1961"/>
                <a:alphaOff val="0"/>
              </a:schemeClr>
            </a:lnRef>
            <a:fillRef idx="1">
              <a:schemeClr val="accent2">
                <a:hueOff val="-960038"/>
                <a:satOff val="-3809"/>
                <a:lumOff val="1961"/>
                <a:alphaOff val="0"/>
              </a:schemeClr>
            </a:fillRef>
            <a:effectRef idx="0">
              <a:schemeClr val="accent2">
                <a:hueOff val="-960038"/>
                <a:satOff val="-3809"/>
                <a:lumOff val="1961"/>
                <a:alphaOff val="0"/>
              </a:schemeClr>
            </a:effectRef>
            <a:fontRef idx="minor">
              <a:schemeClr val="lt1"/>
            </a:fontRef>
          </p:style>
          <p:txBody>
            <a:bodyPr spcFirstLastPara="0" vert="horz" wrap="square" lIns="182345" tIns="199136" rIns="182345" bIns="461362" numCol="1" spcCol="1270" anchor="ctr" anchorCtr="0">
              <a:noAutofit/>
            </a:bodyPr>
            <a:lstStyle/>
            <a:p>
              <a:pPr marL="0" lvl="0" indent="0" algn="ctr" defTabSz="1244600">
                <a:lnSpc>
                  <a:spcPct val="90000"/>
                </a:lnSpc>
                <a:spcBef>
                  <a:spcPct val="0"/>
                </a:spcBef>
                <a:spcAft>
                  <a:spcPct val="35000"/>
                </a:spcAft>
                <a:buNone/>
              </a:pPr>
              <a:r>
                <a:rPr lang="fr-FR" sz="1800">
                  <a:latin typeface="+mj-lt"/>
                </a:rPr>
                <a:t>Choisir</a:t>
              </a:r>
            </a:p>
          </p:txBody>
        </p:sp>
        <p:sp>
          <p:nvSpPr>
            <p:cNvPr id="10" name="Freeform: Shape 9">
              <a:extLst>
                <a:ext uri="{FF2B5EF4-FFF2-40B4-BE49-F238E27FC236}">
                  <a16:creationId xmlns:a16="http://schemas.microsoft.com/office/drawing/2014/main" id="{5483CD5A-4D40-4747-80C4-323CB4A92E80}"/>
                </a:ext>
              </a:extLst>
            </p:cNvPr>
            <p:cNvSpPr/>
            <p:nvPr/>
          </p:nvSpPr>
          <p:spPr>
            <a:xfrm>
              <a:off x="2306831" y="3886422"/>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1090571"/>
                <a:satOff val="1280"/>
                <a:lumOff val="237"/>
                <a:alphaOff val="0"/>
              </a:schemeClr>
            </a:lnRef>
            <a:fillRef idx="1">
              <a:schemeClr val="accent2">
                <a:tint val="40000"/>
                <a:alpha val="90000"/>
                <a:hueOff val="-1090571"/>
                <a:satOff val="1280"/>
                <a:lumOff val="237"/>
                <a:alphaOff val="0"/>
              </a:schemeClr>
            </a:fillRef>
            <a:effectRef idx="0">
              <a:schemeClr val="accent2">
                <a:tint val="40000"/>
                <a:alpha val="90000"/>
                <a:hueOff val="-1090571"/>
                <a:satOff val="1280"/>
                <a:lumOff val="23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a:t>Choisissez des </a:t>
              </a:r>
              <a:r>
                <a:rPr lang="fr-FR" sz="1400" b="1"/>
                <a:t>emplacements à faible coût</a:t>
              </a:r>
              <a:r>
                <a:rPr lang="fr-FR" sz="1400"/>
                <a:t> et des régions. Si possible, utilisez des emplacements à faible coût.</a:t>
              </a:r>
            </a:p>
          </p:txBody>
        </p:sp>
      </p:grpSp>
      <p:grpSp>
        <p:nvGrpSpPr>
          <p:cNvPr id="3" name="Group 2">
            <a:extLst>
              <a:ext uri="{FF2B5EF4-FFF2-40B4-BE49-F238E27FC236}">
                <a16:creationId xmlns:a16="http://schemas.microsoft.com/office/drawing/2014/main" id="{76A966CD-6387-42D6-B09B-B9B5CABA9A75}"/>
              </a:ext>
              <a:ext uri="{C183D7F6-B498-43B3-948B-1728B52AA6E4}">
                <adec:decorative xmlns:adec="http://schemas.microsoft.com/office/drawing/2017/decorative" val="1"/>
              </a:ext>
            </a:extLst>
          </p:cNvPr>
          <p:cNvGrpSpPr/>
          <p:nvPr/>
        </p:nvGrpSpPr>
        <p:grpSpPr>
          <a:xfrm>
            <a:off x="211756" y="4240027"/>
            <a:ext cx="11548156" cy="668761"/>
            <a:chOff x="778505" y="4625603"/>
            <a:chExt cx="10255649" cy="818398"/>
          </a:xfrm>
        </p:grpSpPr>
        <p:sp>
          <p:nvSpPr>
            <p:cNvPr id="22" name="Freeform: Shape 21">
              <a:extLst>
                <a:ext uri="{FF2B5EF4-FFF2-40B4-BE49-F238E27FC236}">
                  <a16:creationId xmlns:a16="http://schemas.microsoft.com/office/drawing/2014/main" id="{DEADCB86-D2C7-4A95-B688-849CB6D568E6}"/>
                </a:ext>
              </a:extLst>
            </p:cNvPr>
            <p:cNvSpPr/>
            <p:nvPr/>
          </p:nvSpPr>
          <p:spPr>
            <a:xfrm>
              <a:off x="778505" y="4625603"/>
              <a:ext cx="1528325" cy="818398"/>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5760231"/>
                <a:satOff val="-22852"/>
                <a:lumOff val="11764"/>
                <a:alphaOff val="0"/>
              </a:schemeClr>
            </a:lnRef>
            <a:fillRef idx="1">
              <a:schemeClr val="accent2">
                <a:hueOff val="-5760231"/>
                <a:satOff val="-22852"/>
                <a:lumOff val="11764"/>
                <a:alphaOff val="0"/>
              </a:schemeClr>
            </a:fillRef>
            <a:effectRef idx="0">
              <a:schemeClr val="accent2">
                <a:hueOff val="-5760231"/>
                <a:satOff val="-22852"/>
                <a:lumOff val="11764"/>
                <a:alphaOff val="0"/>
              </a:schemeClr>
            </a:effectRef>
            <a:fontRef idx="minor">
              <a:schemeClr val="lt1"/>
            </a:fontRef>
          </p:style>
          <p:txBody>
            <a:bodyPr spcFirstLastPara="0" vert="horz" wrap="square" lIns="182345" tIns="199137" rIns="182345" bIns="461363" numCol="1" spcCol="1270" anchor="ctr" anchorCtr="0">
              <a:noAutofit/>
            </a:bodyPr>
            <a:lstStyle/>
            <a:p>
              <a:pPr marL="0" lvl="0" indent="0" algn="ctr" defTabSz="1244600">
                <a:lnSpc>
                  <a:spcPts val="1500"/>
                </a:lnSpc>
                <a:spcBef>
                  <a:spcPts val="600"/>
                </a:spcBef>
                <a:spcAft>
                  <a:spcPct val="35000"/>
                </a:spcAft>
                <a:buNone/>
              </a:pPr>
              <a:r>
                <a:rPr lang="fr-FR" sz="1600" dirty="0">
                  <a:latin typeface="+mj-lt"/>
                </a:rPr>
                <a:t>Se tenir </a:t>
              </a:r>
              <a:br>
                <a:rPr lang="fr-FR" sz="1600" dirty="0">
                  <a:latin typeface="+mj-lt"/>
                </a:rPr>
              </a:br>
              <a:r>
                <a:rPr lang="fr-FR" sz="1600" dirty="0">
                  <a:latin typeface="+mj-lt"/>
                </a:rPr>
                <a:t>au courant</a:t>
              </a:r>
            </a:p>
          </p:txBody>
        </p:sp>
        <p:sp>
          <p:nvSpPr>
            <p:cNvPr id="23" name="Freeform: Shape 22">
              <a:extLst>
                <a:ext uri="{FF2B5EF4-FFF2-40B4-BE49-F238E27FC236}">
                  <a16:creationId xmlns:a16="http://schemas.microsoft.com/office/drawing/2014/main" id="{E953D4C3-AC34-494F-A97A-22DCB646F979}"/>
                </a:ext>
              </a:extLst>
            </p:cNvPr>
            <p:cNvSpPr/>
            <p:nvPr/>
          </p:nvSpPr>
          <p:spPr>
            <a:xfrm>
              <a:off x="2306831" y="4625604"/>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6543428"/>
                <a:satOff val="7678"/>
                <a:lumOff val="1425"/>
                <a:alphaOff val="0"/>
              </a:schemeClr>
            </a:lnRef>
            <a:fillRef idx="1">
              <a:schemeClr val="accent2">
                <a:tint val="40000"/>
                <a:alpha val="90000"/>
                <a:hueOff val="-6543428"/>
                <a:satOff val="7678"/>
                <a:lumOff val="1425"/>
                <a:alphaOff val="0"/>
              </a:schemeClr>
            </a:fillRef>
            <a:effectRef idx="0">
              <a:schemeClr val="accent2">
                <a:tint val="40000"/>
                <a:alpha val="90000"/>
                <a:hueOff val="-6543428"/>
                <a:satOff val="7678"/>
                <a:lumOff val="142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lvl="0" defTabSz="800100">
                <a:lnSpc>
                  <a:spcPct val="90000"/>
                </a:lnSpc>
                <a:spcBef>
                  <a:spcPct val="0"/>
                </a:spcBef>
                <a:spcAft>
                  <a:spcPct val="35000"/>
                </a:spcAft>
              </a:pPr>
              <a:r>
                <a:rPr lang="fr-FR" sz="1400" b="1"/>
                <a:t>Tenez-vous au courant</a:t>
              </a:r>
              <a:r>
                <a:rPr lang="fr-FR" sz="1400"/>
                <a:t> des dernières offres clients et abonnements Azure.</a:t>
              </a:r>
            </a:p>
          </p:txBody>
        </p:sp>
      </p:grpSp>
      <p:grpSp>
        <p:nvGrpSpPr>
          <p:cNvPr id="2" name="Group 1">
            <a:extLst>
              <a:ext uri="{FF2B5EF4-FFF2-40B4-BE49-F238E27FC236}">
                <a16:creationId xmlns:a16="http://schemas.microsoft.com/office/drawing/2014/main" id="{45428C30-E7D5-4267-A9C9-40CA5CF8549C}"/>
              </a:ext>
              <a:ext uri="{C183D7F6-B498-43B3-948B-1728B52AA6E4}">
                <adec:decorative xmlns:adec="http://schemas.microsoft.com/office/drawing/2017/decorative" val="1"/>
              </a:ext>
            </a:extLst>
          </p:cNvPr>
          <p:cNvGrpSpPr/>
          <p:nvPr/>
        </p:nvGrpSpPr>
        <p:grpSpPr>
          <a:xfrm>
            <a:off x="211756" y="4926309"/>
            <a:ext cx="11548155" cy="434956"/>
            <a:chOff x="778506" y="5560662"/>
            <a:chExt cx="10255647" cy="532279"/>
          </a:xfrm>
        </p:grpSpPr>
        <p:sp>
          <p:nvSpPr>
            <p:cNvPr id="5" name="Freeform: Shape 4">
              <a:extLst>
                <a:ext uri="{FF2B5EF4-FFF2-40B4-BE49-F238E27FC236}">
                  <a16:creationId xmlns:a16="http://schemas.microsoft.com/office/drawing/2014/main" id="{2A4293FE-6F6E-457C-9948-8CA0DEEB2D3D}"/>
                </a:ext>
              </a:extLst>
            </p:cNvPr>
            <p:cNvSpPr/>
            <p:nvPr/>
          </p:nvSpPr>
          <p:spPr>
            <a:xfrm>
              <a:off x="778506" y="5560662"/>
              <a:ext cx="1528325" cy="532116"/>
            </a:xfrm>
            <a:custGeom>
              <a:avLst/>
              <a:gdLst>
                <a:gd name="connsiteX0" fmla="*/ 0 w 2563912"/>
                <a:gd name="connsiteY0" fmla="*/ 0 h 487135"/>
                <a:gd name="connsiteX1" fmla="*/ 2563912 w 2563912"/>
                <a:gd name="connsiteY1" fmla="*/ 0 h 487135"/>
                <a:gd name="connsiteX2" fmla="*/ 2563912 w 2563912"/>
                <a:gd name="connsiteY2" fmla="*/ 487135 h 487135"/>
                <a:gd name="connsiteX3" fmla="*/ 0 w 2563912"/>
                <a:gd name="connsiteY3" fmla="*/ 487135 h 487135"/>
                <a:gd name="connsiteX4" fmla="*/ 0 w 2563912"/>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912" h="487135">
                  <a:moveTo>
                    <a:pt x="0" y="0"/>
                  </a:moveTo>
                  <a:lnTo>
                    <a:pt x="2563912" y="0"/>
                  </a:lnTo>
                  <a:lnTo>
                    <a:pt x="2563912" y="487135"/>
                  </a:lnTo>
                  <a:lnTo>
                    <a:pt x="0" y="487135"/>
                  </a:lnTo>
                  <a:lnTo>
                    <a:pt x="0" y="0"/>
                  </a:lnTo>
                  <a:close/>
                </a:path>
              </a:pathLst>
            </a:custGeom>
            <a:solidFill>
              <a:srgbClr val="243A5E"/>
            </a:solidFill>
            <a:ln>
              <a:solidFill>
                <a:schemeClr val="tx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345" tIns="199136" rIns="182345" bIns="199136" numCol="1" spcCol="1270" anchor="ctr" anchorCtr="0">
              <a:noAutofit/>
            </a:bodyPr>
            <a:lstStyle/>
            <a:p>
              <a:pPr marL="0" lvl="0" indent="0" algn="ctr" defTabSz="1244600">
                <a:lnSpc>
                  <a:spcPct val="90000"/>
                </a:lnSpc>
                <a:spcBef>
                  <a:spcPct val="0"/>
                </a:spcBef>
                <a:spcAft>
                  <a:spcPct val="35000"/>
                </a:spcAft>
                <a:buNone/>
              </a:pPr>
              <a:r>
                <a:rPr lang="fr-FR" sz="1800">
                  <a:latin typeface="+mj-lt"/>
                </a:rPr>
                <a:t>Appliquer</a:t>
              </a:r>
            </a:p>
          </p:txBody>
        </p:sp>
        <p:sp>
          <p:nvSpPr>
            <p:cNvPr id="8" name="Freeform: Shape 7">
              <a:extLst>
                <a:ext uri="{FF2B5EF4-FFF2-40B4-BE49-F238E27FC236}">
                  <a16:creationId xmlns:a16="http://schemas.microsoft.com/office/drawing/2014/main" id="{64D85DEC-E184-40A9-B88E-C768112E4DE6}"/>
                </a:ext>
              </a:extLst>
            </p:cNvPr>
            <p:cNvSpPr/>
            <p:nvPr/>
          </p:nvSpPr>
          <p:spPr>
            <a:xfrm>
              <a:off x="2306831" y="5560667"/>
              <a:ext cx="8727322" cy="532274"/>
            </a:xfrm>
            <a:custGeom>
              <a:avLst/>
              <a:gdLst>
                <a:gd name="connsiteX0" fmla="*/ 0 w 7691736"/>
                <a:gd name="connsiteY0" fmla="*/ 0 h 487135"/>
                <a:gd name="connsiteX1" fmla="*/ 7691736 w 7691736"/>
                <a:gd name="connsiteY1" fmla="*/ 0 h 487135"/>
                <a:gd name="connsiteX2" fmla="*/ 7691736 w 7691736"/>
                <a:gd name="connsiteY2" fmla="*/ 487135 h 487135"/>
                <a:gd name="connsiteX3" fmla="*/ 0 w 7691736"/>
                <a:gd name="connsiteY3" fmla="*/ 487135 h 487135"/>
                <a:gd name="connsiteX4" fmla="*/ 0 w 7691736"/>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7135">
                  <a:moveTo>
                    <a:pt x="0" y="0"/>
                  </a:moveTo>
                  <a:lnTo>
                    <a:pt x="7691736" y="0"/>
                  </a:lnTo>
                  <a:lnTo>
                    <a:pt x="7691736" y="487135"/>
                  </a:lnTo>
                  <a:lnTo>
                    <a:pt x="0" y="487135"/>
                  </a:lnTo>
                  <a:lnTo>
                    <a:pt x="0" y="0"/>
                  </a:lnTo>
                  <a:close/>
                </a:path>
              </a:pathLst>
            </a:custGeom>
            <a:solidFill>
              <a:schemeClr val="bg1">
                <a:lumMod val="75000"/>
              </a:schemeClr>
            </a:solidFill>
            <a:ln>
              <a:solidFill>
                <a:schemeClr val="tx1"/>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fr-FR" sz="1400" dirty="0"/>
                <a:t>Appliquez des balises pour identifier les </a:t>
              </a:r>
              <a:r>
                <a:rPr lang="fr-FR" sz="1400" b="1" dirty="0"/>
                <a:t>propriétaires de coûts</a:t>
              </a:r>
              <a:r>
                <a:rPr lang="fr-FR" sz="1400" dirty="0"/>
                <a:t>. Identifiez les propriétaires d’utilisation avec des balises.</a:t>
              </a:r>
            </a:p>
          </p:txBody>
        </p:sp>
      </p:grpSp>
    </p:spTree>
    <p:extLst>
      <p:ext uri="{BB962C8B-B14F-4D97-AF65-F5344CB8AC3E}">
        <p14:creationId xmlns:p14="http://schemas.microsoft.com/office/powerpoint/2010/main" val="3769761627"/>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Segoe UI Semibold (Headings)"/>
              </a:rPr>
              <a:t>Contrats de niveau de service Azure et </a:t>
            </a:r>
            <a:br>
              <a:rPr lang="fr-FR" dirty="0">
                <a:latin typeface="Segoe UI Semibold (Headings)"/>
              </a:rPr>
            </a:br>
            <a:r>
              <a:rPr lang="fr-FR" dirty="0">
                <a:latin typeface="Segoe UI Semibold (Headings)"/>
              </a:rPr>
              <a:t>cycles de vie des services</a:t>
            </a:r>
          </a:p>
        </p:txBody>
      </p:sp>
      <p:pic>
        <p:nvPicPr>
          <p:cNvPr id="5" name="Graphic 4" descr="Amélioration continue">
            <a:extLst>
              <a:ext uri="{FF2B5EF4-FFF2-40B4-BE49-F238E27FC236}">
                <a16:creationId xmlns:a16="http://schemas.microsoft.com/office/drawing/2014/main" id="{A1B4E90F-E89D-4448-8BF9-4B7D34C513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2848" y="2782077"/>
            <a:ext cx="1293845" cy="1293845"/>
          </a:xfrm>
          <a:prstGeom prst="rect">
            <a:avLst/>
          </a:prstGeom>
        </p:spPr>
      </p:pic>
    </p:spTree>
    <p:extLst>
      <p:ext uri="{BB962C8B-B14F-4D97-AF65-F5344CB8AC3E}">
        <p14:creationId xmlns:p14="http://schemas.microsoft.com/office/powerpoint/2010/main" val="1133091025"/>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Contrats SLA</a:t>
            </a:r>
          </a:p>
        </p:txBody>
      </p:sp>
      <p:sp>
        <p:nvSpPr>
          <p:cNvPr id="6" name="Text Placeholder 5"/>
          <p:cNvSpPr>
            <a:spLocks noGrp="1"/>
          </p:cNvSpPr>
          <p:nvPr>
            <p:ph sz="quarter" idx="10"/>
          </p:nvPr>
        </p:nvSpPr>
        <p:spPr>
          <a:xfrm>
            <a:off x="419100" y="1456897"/>
            <a:ext cx="11172205" cy="923330"/>
          </a:xfrm>
        </p:spPr>
        <p:txBody>
          <a:bodyPr vert="horz" wrap="square" lIns="0" tIns="91440" rIns="146304" bIns="91440" rtlCol="0" anchor="t">
            <a:spAutoFit/>
          </a:bodyPr>
          <a:lstStyle/>
          <a:p>
            <a:r>
              <a:rPr lang="fr-FR" dirty="0"/>
              <a:t>Les contrats de niveau de service (SLA) décrivent les engagements de Microsoft en termes de temps d’activité et de connectivité.</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432089" y="2380227"/>
            <a:ext cx="7071533" cy="24375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dirty="0">
                <a:latin typeface="+mn-lt"/>
                <a:cs typeface="Segoe UI Semilight"/>
              </a:rPr>
              <a:t>Les contrats SLA sont basés sur des produits et des services individuels. </a:t>
            </a:r>
          </a:p>
          <a:p>
            <a:endParaRPr lang="en-IE" sz="400" dirty="0">
              <a:latin typeface="Segoe UI" panose="020B0502040204020203" pitchFamily="34" charset="0"/>
              <a:cs typeface="Segoe UI" panose="020B0502040204020203" pitchFamily="34" charset="0"/>
            </a:endParaRPr>
          </a:p>
          <a:p>
            <a:r>
              <a:rPr lang="fr-FR" sz="2400" dirty="0">
                <a:latin typeface="Segoe UI"/>
                <a:cs typeface="Segoe UI"/>
              </a:rPr>
              <a:t>Contrats détaillés sur le service fourni, et toute exception concernant le SLA.</a:t>
            </a:r>
          </a:p>
          <a:p>
            <a:r>
              <a:rPr lang="fr-FR" sz="2400" dirty="0">
                <a:latin typeface="Segoe UI" panose="020B0502040204020203" pitchFamily="34" charset="0"/>
                <a:cs typeface="Segoe UI" panose="020B0502040204020203" pitchFamily="34" charset="0"/>
              </a:rPr>
              <a:t>Fonctionnalités/services gratuits et en préversion n’offrant pas de SLA.</a:t>
            </a:r>
          </a:p>
        </p:txBody>
      </p:sp>
      <p:pic>
        <p:nvPicPr>
          <p:cNvPr id="5" name="Picture 4" descr="Icône SLA. ">
            <a:extLst>
              <a:ext uri="{FF2B5EF4-FFF2-40B4-BE49-F238E27FC236}">
                <a16:creationId xmlns:a16="http://schemas.microsoft.com/office/drawing/2014/main" id="{58AA13B8-61D7-4F9B-BCAB-ED987C1D6E07}"/>
              </a:ext>
            </a:extLst>
          </p:cNvPr>
          <p:cNvPicPr>
            <a:picLocks noChangeAspect="1"/>
          </p:cNvPicPr>
          <p:nvPr/>
        </p:nvPicPr>
        <p:blipFill>
          <a:blip r:embed="rId3"/>
          <a:srcRect/>
          <a:stretch/>
        </p:blipFill>
        <p:spPr>
          <a:xfrm>
            <a:off x="7672227" y="2455288"/>
            <a:ext cx="3919078" cy="2205213"/>
          </a:xfrm>
          <a:prstGeom prst="rect">
            <a:avLst/>
          </a:prstGeom>
        </p:spPr>
      </p:pic>
    </p:spTree>
    <p:extLst>
      <p:ext uri="{BB962C8B-B14F-4D97-AF65-F5344CB8AC3E}">
        <p14:creationId xmlns:p14="http://schemas.microsoft.com/office/powerpoint/2010/main" val="3619721219"/>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Contrats SLA pour les produits et services Azure</a:t>
            </a:r>
          </a:p>
        </p:txBody>
      </p:sp>
      <p:sp>
        <p:nvSpPr>
          <p:cNvPr id="6" name="Text Placeholder 5"/>
          <p:cNvSpPr>
            <a:spLocks noGrp="1"/>
          </p:cNvSpPr>
          <p:nvPr>
            <p:ph sz="quarter" idx="10"/>
          </p:nvPr>
        </p:nvSpPr>
        <p:spPr>
          <a:xfrm>
            <a:off x="418643" y="1424731"/>
            <a:ext cx="6471255" cy="3893374"/>
          </a:xfrm>
        </p:spPr>
        <p:txBody>
          <a:bodyPr/>
          <a:lstStyle/>
          <a:p>
            <a:pPr marL="342900" lvl="1"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Les cibles de performance sont exprimées sous forme de garanties de temps d’activité et de connectivité.</a:t>
            </a:r>
          </a:p>
          <a:p>
            <a:pPr marL="342900" lvl="1"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Les objectifs de performances vont de 99 % à 99,999 %.</a:t>
            </a:r>
          </a:p>
          <a:p>
            <a:pPr marL="342900" lvl="1" indent="-342900">
              <a:buFont typeface="Arial" panose="020B0604020202020204" pitchFamily="34" charset="0"/>
              <a:buChar char="•"/>
            </a:pPr>
            <a:r>
              <a:rPr lang="fr-FR" sz="2400" dirty="0">
                <a:latin typeface="Segoe UI" panose="020B0502040204020203" pitchFamily="34" charset="0"/>
                <a:cs typeface="Segoe UI" panose="020B0502040204020203" pitchFamily="34" charset="0"/>
              </a:rPr>
              <a:t>Si un service ne respecte pas les garanties, un pourcentage des frais de service mensuels pourra être crédité.</a:t>
            </a:r>
          </a:p>
          <a:p>
            <a:pPr lvl="1"/>
            <a:endParaRPr lang="en-IE" sz="2400" dirty="0">
              <a:latin typeface="Segoe UI" panose="020B0502040204020203" pitchFamily="34" charset="0"/>
              <a:cs typeface="Segoe UI" panose="020B0502040204020203" pitchFamily="34" charset="0"/>
            </a:endParaRPr>
          </a:p>
        </p:txBody>
      </p:sp>
      <p:graphicFrame>
        <p:nvGraphicFramePr>
          <p:cNvPr id="13" name="Table 13">
            <a:extLst>
              <a:ext uri="{FF2B5EF4-FFF2-40B4-BE49-F238E27FC236}">
                <a16:creationId xmlns:a16="http://schemas.microsoft.com/office/drawing/2014/main" id="{4430190E-5848-4910-B15F-26BB6074DA5B}"/>
              </a:ext>
            </a:extLst>
          </p:cNvPr>
          <p:cNvGraphicFramePr>
            <a:graphicFrameLocks noGrp="1"/>
          </p:cNvGraphicFramePr>
          <p:nvPr/>
        </p:nvGraphicFramePr>
        <p:xfrm>
          <a:off x="7337046" y="1424731"/>
          <a:ext cx="4206240" cy="3519409"/>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404631245"/>
                    </a:ext>
                  </a:extLst>
                </a:gridCol>
                <a:gridCol w="2103120">
                  <a:extLst>
                    <a:ext uri="{9D8B030D-6E8A-4147-A177-3AD203B41FA5}">
                      <a16:colId xmlns:a16="http://schemas.microsoft.com/office/drawing/2014/main" val="1382836629"/>
                    </a:ext>
                  </a:extLst>
                </a:gridCol>
              </a:tblGrid>
              <a:tr h="650072">
                <a:tc>
                  <a:txBody>
                    <a:bodyPr/>
                    <a:lstStyle/>
                    <a:p>
                      <a:pPr algn="ctr"/>
                      <a:r>
                        <a:rPr lang="fr-FR" b="0" dirty="0">
                          <a:solidFill>
                            <a:schemeClr val="bg1">
                              <a:lumMod val="95000"/>
                            </a:schemeClr>
                          </a:solidFill>
                          <a:latin typeface="+mj-lt"/>
                        </a:rPr>
                        <a:t>Contrat SLA</a:t>
                      </a:r>
                    </a:p>
                  </a:txBody>
                  <a:tcPr anchor="ctr">
                    <a:solidFill>
                      <a:srgbClr val="243A5E"/>
                    </a:solidFill>
                  </a:tcPr>
                </a:tc>
                <a:tc>
                  <a:txBody>
                    <a:bodyPr/>
                    <a:lstStyle/>
                    <a:p>
                      <a:pPr algn="ctr"/>
                      <a:r>
                        <a:rPr lang="fr-FR" b="0" dirty="0">
                          <a:solidFill>
                            <a:schemeClr val="bg1">
                              <a:lumMod val="95000"/>
                            </a:schemeClr>
                          </a:solidFill>
                          <a:latin typeface="+mj-lt"/>
                        </a:rPr>
                        <a:t>Temps d’arrêt</a:t>
                      </a:r>
                    </a:p>
                    <a:p>
                      <a:pPr algn="ctr"/>
                      <a:r>
                        <a:rPr lang="fr-FR" b="0" dirty="0">
                          <a:solidFill>
                            <a:schemeClr val="bg1">
                              <a:lumMod val="95000"/>
                            </a:schemeClr>
                          </a:solidFill>
                          <a:latin typeface="+mj-lt"/>
                        </a:rPr>
                        <a:t>par mois</a:t>
                      </a:r>
                    </a:p>
                  </a:txBody>
                  <a:tcPr anchor="ctr">
                    <a:solidFill>
                      <a:srgbClr val="243A5E"/>
                    </a:solidFill>
                  </a:tcPr>
                </a:tc>
                <a:extLst>
                  <a:ext uri="{0D108BD9-81ED-4DB2-BD59-A6C34878D82A}">
                    <a16:rowId xmlns:a16="http://schemas.microsoft.com/office/drawing/2014/main" val="1277402870"/>
                  </a:ext>
                </a:extLst>
              </a:tr>
              <a:tr h="401643">
                <a:tc>
                  <a:txBody>
                    <a:bodyPr/>
                    <a:lstStyle/>
                    <a:p>
                      <a:pPr algn="ctr"/>
                      <a:r>
                        <a:rPr lang="fr-FR"/>
                        <a:t>99 %</a:t>
                      </a:r>
                    </a:p>
                  </a:txBody>
                  <a:tcPr anchor="ctr">
                    <a:solidFill>
                      <a:schemeClr val="bg1"/>
                    </a:solidFill>
                  </a:tcPr>
                </a:tc>
                <a:tc>
                  <a:txBody>
                    <a:bodyPr/>
                    <a:lstStyle/>
                    <a:p>
                      <a:pPr algn="ctr"/>
                      <a:r>
                        <a:rPr lang="fr-FR" sz="1800" b="0">
                          <a:solidFill>
                            <a:schemeClr val="dk1"/>
                          </a:solidFill>
                        </a:rPr>
                        <a:t> 7h 18m 17s</a:t>
                      </a:r>
                    </a:p>
                  </a:txBody>
                  <a:tcPr anchor="ctr">
                    <a:solidFill>
                      <a:schemeClr val="bg1"/>
                    </a:solidFill>
                  </a:tcPr>
                </a:tc>
                <a:extLst>
                  <a:ext uri="{0D108BD9-81ED-4DB2-BD59-A6C34878D82A}">
                    <a16:rowId xmlns:a16="http://schemas.microsoft.com/office/drawing/2014/main" val="578160950"/>
                  </a:ext>
                </a:extLst>
              </a:tr>
              <a:tr h="451992">
                <a:tc>
                  <a:txBody>
                    <a:bodyPr/>
                    <a:lstStyle/>
                    <a:p>
                      <a:pPr algn="ctr"/>
                      <a:r>
                        <a:rPr lang="fr-FR"/>
                        <a:t>99,5 %</a:t>
                      </a:r>
                    </a:p>
                  </a:txBody>
                  <a:tcPr anchor="ctr">
                    <a:solidFill>
                      <a:schemeClr val="bg1">
                        <a:lumMod val="85000"/>
                      </a:schemeClr>
                    </a:solidFill>
                  </a:tcPr>
                </a:tc>
                <a:tc>
                  <a:txBody>
                    <a:bodyPr/>
                    <a:lstStyle/>
                    <a:p>
                      <a:pPr algn="ctr"/>
                      <a:r>
                        <a:rPr lang="fr-FR" sz="1800" b="0">
                          <a:solidFill>
                            <a:schemeClr val="dk1"/>
                          </a:solidFill>
                        </a:rPr>
                        <a:t>3h 39m 8s</a:t>
                      </a:r>
                    </a:p>
                  </a:txBody>
                  <a:tcPr anchor="ctr">
                    <a:solidFill>
                      <a:schemeClr val="bg1">
                        <a:lumMod val="85000"/>
                      </a:schemeClr>
                    </a:solidFill>
                  </a:tcPr>
                </a:tc>
                <a:extLst>
                  <a:ext uri="{0D108BD9-81ED-4DB2-BD59-A6C34878D82A}">
                    <a16:rowId xmlns:a16="http://schemas.microsoft.com/office/drawing/2014/main" val="2168114776"/>
                  </a:ext>
                </a:extLst>
              </a:tr>
              <a:tr h="480753">
                <a:tc>
                  <a:txBody>
                    <a:bodyPr/>
                    <a:lstStyle/>
                    <a:p>
                      <a:pPr algn="ctr"/>
                      <a:r>
                        <a:rPr lang="fr-FR"/>
                        <a:t>99,9 %</a:t>
                      </a:r>
                    </a:p>
                  </a:txBody>
                  <a:tcPr anchor="ctr"/>
                </a:tc>
                <a:tc>
                  <a:txBody>
                    <a:bodyPr/>
                    <a:lstStyle/>
                    <a:p>
                      <a:pPr algn="ctr"/>
                      <a:r>
                        <a:rPr lang="fr-FR" sz="1800" b="0">
                          <a:solidFill>
                            <a:schemeClr val="dk1"/>
                          </a:solidFill>
                        </a:rPr>
                        <a:t>43m 49s</a:t>
                      </a:r>
                    </a:p>
                  </a:txBody>
                  <a:tcPr anchor="ctr"/>
                </a:tc>
                <a:extLst>
                  <a:ext uri="{0D108BD9-81ED-4DB2-BD59-A6C34878D82A}">
                    <a16:rowId xmlns:a16="http://schemas.microsoft.com/office/drawing/2014/main" val="2406645318"/>
                  </a:ext>
                </a:extLst>
              </a:tr>
              <a:tr h="455608">
                <a:tc>
                  <a:txBody>
                    <a:bodyPr/>
                    <a:lstStyle/>
                    <a:p>
                      <a:pPr algn="ctr"/>
                      <a:r>
                        <a:rPr lang="fr-FR"/>
                        <a:t>99,95 %</a:t>
                      </a:r>
                    </a:p>
                  </a:txBody>
                  <a:tcPr anchor="ctr">
                    <a:solidFill>
                      <a:schemeClr val="bg1">
                        <a:lumMod val="85000"/>
                      </a:schemeClr>
                    </a:solidFill>
                  </a:tcPr>
                </a:tc>
                <a:tc>
                  <a:txBody>
                    <a:bodyPr/>
                    <a:lstStyle/>
                    <a:p>
                      <a:pPr algn="ctr"/>
                      <a:r>
                        <a:rPr lang="fr-FR" sz="1800" b="0">
                          <a:solidFill>
                            <a:schemeClr val="dk1"/>
                          </a:solidFill>
                        </a:rPr>
                        <a:t>21m 54s</a:t>
                      </a:r>
                    </a:p>
                  </a:txBody>
                  <a:tcPr anchor="ctr">
                    <a:solidFill>
                      <a:schemeClr val="bg1">
                        <a:lumMod val="85000"/>
                      </a:schemeClr>
                    </a:solidFill>
                  </a:tcPr>
                </a:tc>
                <a:extLst>
                  <a:ext uri="{0D108BD9-81ED-4DB2-BD59-A6C34878D82A}">
                    <a16:rowId xmlns:a16="http://schemas.microsoft.com/office/drawing/2014/main" val="1794206414"/>
                  </a:ext>
                </a:extLst>
              </a:tr>
              <a:tr h="592063">
                <a:tc>
                  <a:txBody>
                    <a:bodyPr/>
                    <a:lstStyle/>
                    <a:p>
                      <a:pPr algn="ctr"/>
                      <a:r>
                        <a:rPr lang="fr-FR"/>
                        <a:t>99,99 %</a:t>
                      </a:r>
                    </a:p>
                  </a:txBody>
                  <a:tcPr anchor="ctr"/>
                </a:tc>
                <a:tc>
                  <a:txBody>
                    <a:bodyPr/>
                    <a:lstStyle/>
                    <a:p>
                      <a:pPr algn="ctr"/>
                      <a:r>
                        <a:rPr lang="fr-FR" sz="1800" b="0">
                          <a:solidFill>
                            <a:schemeClr val="dk1"/>
                          </a:solidFill>
                        </a:rPr>
                        <a:t>4m 22s</a:t>
                      </a:r>
                    </a:p>
                  </a:txBody>
                  <a:tcPr anchor="ctr"/>
                </a:tc>
                <a:extLst>
                  <a:ext uri="{0D108BD9-81ED-4DB2-BD59-A6C34878D82A}">
                    <a16:rowId xmlns:a16="http://schemas.microsoft.com/office/drawing/2014/main" val="4022629237"/>
                  </a:ext>
                </a:extLst>
              </a:tr>
              <a:tr h="487278">
                <a:tc>
                  <a:txBody>
                    <a:bodyPr/>
                    <a:lstStyle/>
                    <a:p>
                      <a:pPr algn="ctr"/>
                      <a:r>
                        <a:rPr lang="fr-FR"/>
                        <a:t>99,999 %</a:t>
                      </a:r>
                    </a:p>
                  </a:txBody>
                  <a:tcPr anchor="ctr">
                    <a:solidFill>
                      <a:schemeClr val="bg1">
                        <a:lumMod val="85000"/>
                      </a:schemeClr>
                    </a:solidFill>
                  </a:tcPr>
                </a:tc>
                <a:tc>
                  <a:txBody>
                    <a:bodyPr/>
                    <a:lstStyle/>
                    <a:p>
                      <a:pPr algn="ctr"/>
                      <a:r>
                        <a:rPr lang="fr-FR" sz="1800" b="0" dirty="0">
                          <a:solidFill>
                            <a:schemeClr val="dk1"/>
                          </a:solidFill>
                        </a:rPr>
                        <a:t>26s</a:t>
                      </a:r>
                    </a:p>
                  </a:txBody>
                  <a:tcPr anchor="ctr">
                    <a:solidFill>
                      <a:schemeClr val="bg1">
                        <a:lumMod val="85000"/>
                      </a:schemeClr>
                    </a:solidFill>
                  </a:tcPr>
                </a:tc>
                <a:extLst>
                  <a:ext uri="{0D108BD9-81ED-4DB2-BD59-A6C34878D82A}">
                    <a16:rowId xmlns:a16="http://schemas.microsoft.com/office/drawing/2014/main" val="731956763"/>
                  </a:ext>
                </a:extLst>
              </a:tr>
            </a:tbl>
          </a:graphicData>
        </a:graphic>
      </p:graphicFrame>
    </p:spTree>
    <p:extLst>
      <p:ext uri="{BB962C8B-B14F-4D97-AF65-F5344CB8AC3E}">
        <p14:creationId xmlns:p14="http://schemas.microsoft.com/office/powerpoint/2010/main" val="922812268"/>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BADE-7470-4F9D-A44A-FBBE8350C4D0}"/>
              </a:ext>
            </a:extLst>
          </p:cNvPr>
          <p:cNvSpPr>
            <a:spLocks noGrp="1"/>
          </p:cNvSpPr>
          <p:nvPr>
            <p:ph type="title"/>
          </p:nvPr>
        </p:nvSpPr>
        <p:spPr/>
        <p:txBody>
          <a:bodyPr/>
          <a:lstStyle/>
          <a:p>
            <a:r>
              <a:rPr lang="fr-FR"/>
              <a:t>Actions affectant les SLA</a:t>
            </a:r>
          </a:p>
        </p:txBody>
      </p:sp>
      <p:sp>
        <p:nvSpPr>
          <p:cNvPr id="3" name="Content Placeholder 2">
            <a:extLst>
              <a:ext uri="{FF2B5EF4-FFF2-40B4-BE49-F238E27FC236}">
                <a16:creationId xmlns:a16="http://schemas.microsoft.com/office/drawing/2014/main" id="{186DEB84-3458-4DC7-9B6E-DA442535A3D0}"/>
              </a:ext>
            </a:extLst>
          </p:cNvPr>
          <p:cNvSpPr>
            <a:spLocks noGrp="1"/>
          </p:cNvSpPr>
          <p:nvPr>
            <p:ph sz="quarter" idx="10"/>
          </p:nvPr>
        </p:nvSpPr>
        <p:spPr>
          <a:xfrm>
            <a:off x="418643" y="1767618"/>
            <a:ext cx="4738148" cy="1918474"/>
          </a:xfrm>
        </p:spPr>
        <p:txBody>
          <a:bodyPr/>
          <a:lstStyle/>
          <a:p>
            <a:r>
              <a:rPr lang="fr-FR" dirty="0"/>
              <a:t>Réduire votre SLA</a:t>
            </a:r>
          </a:p>
          <a:p>
            <a:pPr marL="342900" indent="-342900">
              <a:buFont typeface="Arial" panose="020B0604020202020204" pitchFamily="34" charset="0"/>
              <a:buChar char="•"/>
            </a:pPr>
            <a:r>
              <a:rPr lang="fr-FR" dirty="0">
                <a:latin typeface="+mn-lt"/>
              </a:rPr>
              <a:t>Ajouter d’autres services</a:t>
            </a:r>
          </a:p>
          <a:p>
            <a:pPr marL="342900" indent="-342900">
              <a:buFont typeface="Arial" panose="020B0604020202020204" pitchFamily="34" charset="0"/>
              <a:buChar char="•"/>
            </a:pPr>
            <a:r>
              <a:rPr lang="fr-FR" dirty="0">
                <a:latin typeface="+mn-lt"/>
              </a:rPr>
              <a:t>Choisir des services gratuits ou non-SLA</a:t>
            </a:r>
          </a:p>
        </p:txBody>
      </p:sp>
      <p:sp>
        <p:nvSpPr>
          <p:cNvPr id="4" name="Content Placeholder 3">
            <a:extLst>
              <a:ext uri="{FF2B5EF4-FFF2-40B4-BE49-F238E27FC236}">
                <a16:creationId xmlns:a16="http://schemas.microsoft.com/office/drawing/2014/main" id="{BA15689E-1D19-45A2-B245-8D9C51905E02}"/>
              </a:ext>
            </a:extLst>
          </p:cNvPr>
          <p:cNvSpPr>
            <a:spLocks noGrp="1"/>
          </p:cNvSpPr>
          <p:nvPr>
            <p:ph sz="quarter" idx="12"/>
          </p:nvPr>
        </p:nvSpPr>
        <p:spPr>
          <a:xfrm>
            <a:off x="6364951" y="1767618"/>
            <a:ext cx="5394960" cy="1549142"/>
          </a:xfrm>
        </p:spPr>
        <p:txBody>
          <a:bodyPr/>
          <a:lstStyle/>
          <a:p>
            <a:r>
              <a:rPr lang="fr-FR"/>
              <a:t>Augmenter votre SLA</a:t>
            </a:r>
          </a:p>
          <a:p>
            <a:pPr marL="342900" indent="-342900">
              <a:buFont typeface="Arial" panose="020B0604020202020204" pitchFamily="34" charset="0"/>
              <a:buChar char="•"/>
            </a:pPr>
            <a:r>
              <a:rPr lang="fr-FR">
                <a:latin typeface="+mn-lt"/>
              </a:rPr>
              <a:t>Zones de disponibilité</a:t>
            </a:r>
          </a:p>
          <a:p>
            <a:pPr marL="342900" indent="-342900">
              <a:buFont typeface="Arial" panose="020B0604020202020204" pitchFamily="34" charset="0"/>
              <a:buChar char="•"/>
            </a:pPr>
            <a:r>
              <a:rPr lang="fr-FR">
                <a:latin typeface="+mn-lt"/>
              </a:rPr>
              <a:t>Systèmes redondants</a:t>
            </a:r>
          </a:p>
        </p:txBody>
      </p:sp>
      <p:sp>
        <p:nvSpPr>
          <p:cNvPr id="5" name="Content Placeholder 2">
            <a:extLst>
              <a:ext uri="{FF2B5EF4-FFF2-40B4-BE49-F238E27FC236}">
                <a16:creationId xmlns:a16="http://schemas.microsoft.com/office/drawing/2014/main" id="{996A7769-5FF9-4EEB-BDEF-690749D480CB}"/>
              </a:ext>
            </a:extLst>
          </p:cNvPr>
          <p:cNvSpPr txBox="1">
            <a:spLocks/>
          </p:cNvSpPr>
          <p:nvPr/>
        </p:nvSpPr>
        <p:spPr>
          <a:xfrm>
            <a:off x="972229" y="3944983"/>
            <a:ext cx="10234487" cy="1292662"/>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336145" marR="0" indent="-224097"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600" kern="1200" spc="0" baseline="0">
                <a:solidFill>
                  <a:schemeClr val="tx1"/>
                </a:solidFill>
                <a:latin typeface="+mn-lt"/>
                <a:ea typeface="+mn-ea"/>
                <a:cs typeface="+mn-cs"/>
              </a:defRPr>
            </a:lvl4pPr>
            <a:lvl5pPr marL="168072" marR="0" indent="-168072"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dirty="0"/>
              <a:t>De nombreux facteur peuvent augmenter ou réduire vos SLA.  Concevoir des décisions basées sur les objectifs commerciaux aide à atteindre vos objectifs SLA.</a:t>
            </a:r>
          </a:p>
        </p:txBody>
      </p:sp>
    </p:spTree>
    <p:extLst>
      <p:ext uri="{BB962C8B-B14F-4D97-AF65-F5344CB8AC3E}">
        <p14:creationId xmlns:p14="http://schemas.microsoft.com/office/powerpoint/2010/main" val="17190711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dirty="0"/>
              <a:t>Programme de versions préliminaires d’Azure</a:t>
            </a:r>
          </a:p>
        </p:txBody>
      </p:sp>
      <p:sp>
        <p:nvSpPr>
          <p:cNvPr id="6" name="Text Placeholder 5"/>
          <p:cNvSpPr>
            <a:spLocks noGrp="1"/>
          </p:cNvSpPr>
          <p:nvPr>
            <p:ph sz="quarter" idx="10"/>
          </p:nvPr>
        </p:nvSpPr>
        <p:spPr>
          <a:xfrm>
            <a:off x="418643" y="1387972"/>
            <a:ext cx="8098036" cy="4047262"/>
          </a:xfrm>
        </p:spPr>
        <p:txBody>
          <a:bodyPr vert="horz" wrap="square" lIns="0" tIns="91440" rIns="146304" bIns="91440" rtlCol="0" anchor="t">
            <a:spAutoFit/>
          </a:bodyPr>
          <a:lstStyle/>
          <a:p>
            <a:pPr marL="0" indent="0">
              <a:buNone/>
            </a:pPr>
            <a:r>
              <a:rPr lang="fr-FR" dirty="0"/>
              <a:t>Avec les versions préliminaires d’Azure, vous pouvez tester la version bêta et d’autres fonctionnalité, produits, services, logiciels et régions en version d’évaluation, et faire part de vos commentaires.</a:t>
            </a:r>
          </a:p>
          <a:p>
            <a:pPr marL="0" indent="0">
              <a:buNone/>
            </a:pPr>
            <a:endParaRPr lang="en-IE" sz="1000" dirty="0"/>
          </a:p>
          <a:p>
            <a:pPr marL="342900" indent="-342900">
              <a:buFont typeface="Arial" panose="020B0604020202020204" pitchFamily="34" charset="0"/>
              <a:buChar char="•"/>
            </a:pPr>
            <a:r>
              <a:rPr lang="fr-FR" b="1" dirty="0"/>
              <a:t>Préversion publique :</a:t>
            </a:r>
            <a:r>
              <a:rPr lang="fr-FR" dirty="0"/>
              <a:t> tous les clients Azure peuvent évaluer les nouvelles fonctionnalités</a:t>
            </a:r>
          </a:p>
          <a:p>
            <a:pPr marL="342900" indent="-342900">
              <a:buFont typeface="Arial" panose="020B0604020202020204" pitchFamily="34" charset="0"/>
              <a:buChar char="•"/>
            </a:pPr>
            <a:r>
              <a:rPr lang="fr-FR" b="1" dirty="0">
                <a:latin typeface="+mn-lt"/>
              </a:rPr>
              <a:t>Généralement disponible : </a:t>
            </a:r>
            <a:r>
              <a:rPr lang="fr-FR" dirty="0">
                <a:latin typeface="+mn-lt"/>
              </a:rPr>
              <a:t>une fois la préversion publique terminé, tous les clients peuvent utiliser la fonctionnalité, et la disponibilité variera selon la région.</a:t>
            </a:r>
          </a:p>
        </p:txBody>
      </p:sp>
      <p:pic>
        <p:nvPicPr>
          <p:cNvPr id="5" name="Picture 4">
            <a:extLst>
              <a:ext uri="{FF2B5EF4-FFF2-40B4-BE49-F238E27FC236}">
                <a16:creationId xmlns:a16="http://schemas.microsoft.com/office/drawing/2014/main" id="{CD634EBF-1E5D-4E33-989C-2431D31B1C5F}"/>
              </a:ext>
            </a:extLst>
          </p:cNvPr>
          <p:cNvPicPr>
            <a:picLocks noChangeAspect="1"/>
          </p:cNvPicPr>
          <p:nvPr/>
        </p:nvPicPr>
        <p:blipFill>
          <a:blip r:embed="rId3"/>
          <a:stretch>
            <a:fillRect/>
          </a:stretch>
        </p:blipFill>
        <p:spPr>
          <a:xfrm>
            <a:off x="8756133" y="1594746"/>
            <a:ext cx="3091082" cy="4424040"/>
          </a:xfrm>
          <a:prstGeom prst="rect">
            <a:avLst/>
          </a:prstGeom>
          <a:ln>
            <a:solidFill>
              <a:schemeClr val="tx1"/>
            </a:solidFill>
          </a:ln>
        </p:spPr>
      </p:pic>
    </p:spTree>
    <p:extLst>
      <p:ext uri="{BB962C8B-B14F-4D97-AF65-F5344CB8AC3E}">
        <p14:creationId xmlns:p14="http://schemas.microsoft.com/office/powerpoint/2010/main" val="657031553"/>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Surveillance des mises à jour des services et des fonctionnalités</a:t>
            </a:r>
          </a:p>
        </p:txBody>
      </p:sp>
      <p:sp>
        <p:nvSpPr>
          <p:cNvPr id="6" name="Text Placeholder 5"/>
          <p:cNvSpPr>
            <a:spLocks noGrp="1"/>
          </p:cNvSpPr>
          <p:nvPr>
            <p:ph sz="quarter" idx="10"/>
          </p:nvPr>
        </p:nvSpPr>
        <p:spPr>
          <a:xfrm>
            <a:off x="419100" y="1456897"/>
            <a:ext cx="6846224" cy="3893374"/>
          </a:xfrm>
        </p:spPr>
        <p:txBody>
          <a:bodyPr vert="horz" wrap="square" lIns="0" tIns="91440" rIns="146304" bIns="91440" rtlCol="0" anchor="t">
            <a:spAutoFit/>
          </a:bodyPr>
          <a:lstStyle/>
          <a:p>
            <a:pPr marL="457200" indent="-457200">
              <a:buFont typeface="Arial" panose="020B0604020202020204" pitchFamily="34" charset="0"/>
              <a:buChar char="•"/>
            </a:pPr>
            <a:r>
              <a:rPr lang="fr-FR" dirty="0"/>
              <a:t>Les mises à jour Azure fournissent des informations sur les produits, services et fonctionnalités Azure, en plus des feuilles de route des produits et de leur disponibilité.</a:t>
            </a:r>
          </a:p>
          <a:p>
            <a:pPr marL="457200" indent="-457200">
              <a:buFont typeface="Arial" panose="020B0604020202020204" pitchFamily="34" charset="0"/>
              <a:buChar char="•"/>
            </a:pPr>
            <a:r>
              <a:rPr lang="fr-FR" dirty="0"/>
              <a:t>Affichez les détails de toutes les mises à jour Azure, ainsi que leur statut.</a:t>
            </a:r>
          </a:p>
          <a:p>
            <a:pPr marL="457200" indent="-457200">
              <a:buFont typeface="Arial" panose="020B0604020202020204" pitchFamily="34" charset="0"/>
              <a:buChar char="•"/>
            </a:pPr>
            <a:r>
              <a:rPr lang="fr-FR" dirty="0"/>
              <a:t>Parcourez et recherchez les mises à jour.</a:t>
            </a:r>
          </a:p>
          <a:p>
            <a:pPr marL="457200" indent="-457200">
              <a:buFont typeface="Arial" panose="020B0604020202020204" pitchFamily="34" charset="0"/>
              <a:buChar char="•"/>
            </a:pPr>
            <a:r>
              <a:rPr lang="fr-FR" dirty="0"/>
              <a:t>Abonnez-vous aux notifications de mise à jour Azure par RSS.</a:t>
            </a:r>
          </a:p>
        </p:txBody>
      </p:sp>
      <p:pic>
        <p:nvPicPr>
          <p:cNvPr id="5" name="Picture 4">
            <a:extLst>
              <a:ext uri="{FF2B5EF4-FFF2-40B4-BE49-F238E27FC236}">
                <a16:creationId xmlns:a16="http://schemas.microsoft.com/office/drawing/2014/main" id="{7A6F21F2-8EA0-49E3-A758-48CE828D6296}"/>
              </a:ext>
            </a:extLst>
          </p:cNvPr>
          <p:cNvPicPr>
            <a:picLocks noChangeAspect="1"/>
          </p:cNvPicPr>
          <p:nvPr/>
        </p:nvPicPr>
        <p:blipFill rotWithShape="1">
          <a:blip r:embed="rId3"/>
          <a:srcRect t="1384" b="1384"/>
          <a:stretch/>
        </p:blipFill>
        <p:spPr>
          <a:xfrm>
            <a:off x="7628170" y="1175360"/>
            <a:ext cx="4058252" cy="4569338"/>
          </a:xfrm>
          <a:prstGeom prst="rect">
            <a:avLst/>
          </a:prstGeom>
          <a:ln>
            <a:solidFill>
              <a:schemeClr val="tx1"/>
            </a:solidFill>
          </a:ln>
        </p:spPr>
      </p:pic>
    </p:spTree>
    <p:extLst>
      <p:ext uri="{BB962C8B-B14F-4D97-AF65-F5344CB8AC3E}">
        <p14:creationId xmlns:p14="http://schemas.microsoft.com/office/powerpoint/2010/main" val="1005663863"/>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169042"/>
            <a:ext cx="5428936" cy="2156510"/>
          </a:xfrm>
        </p:spPr>
        <p:txBody>
          <a:bodyPr/>
          <a:lstStyle/>
          <a:p>
            <a:pPr algn="r"/>
            <a:r>
              <a:rPr lang="fr-FR" dirty="0">
                <a:solidFill>
                  <a:schemeClr val="tx1"/>
                </a:solidFill>
                <a:latin typeface="Segoe UI Semibold (Headings)"/>
              </a:rPr>
              <a:t>AZ-900</a:t>
            </a:r>
            <a:br>
              <a:rPr lang="fr-FR" dirty="0">
                <a:solidFill>
                  <a:schemeClr val="tx1"/>
                </a:solidFill>
                <a:latin typeface="Segoe UI Semibold (Headings)"/>
              </a:rPr>
            </a:br>
            <a:r>
              <a:rPr lang="fr-FR" dirty="0">
                <a:solidFill>
                  <a:schemeClr val="tx1"/>
                </a:solidFill>
                <a:latin typeface="Segoe UI Semibold (Headings)"/>
              </a:rPr>
              <a:t>Concepts du cloud</a:t>
            </a:r>
            <a:br>
              <a:rPr lang="fr-FR" dirty="0">
                <a:solidFill>
                  <a:schemeClr val="tx1"/>
                </a:solidFill>
                <a:latin typeface="Segoe UI Semibold (Headings)"/>
              </a:rPr>
            </a:br>
            <a:r>
              <a:rPr lang="fr-FR" dirty="0">
                <a:solidFill>
                  <a:schemeClr val="tx1"/>
                </a:solidFill>
                <a:latin typeface="Segoe UI Semibold (Headings)"/>
              </a:rPr>
              <a:t>Merci</a:t>
            </a:r>
          </a:p>
        </p:txBody>
      </p:sp>
    </p:spTree>
    <p:extLst>
      <p:ext uri="{BB962C8B-B14F-4D97-AF65-F5344CB8AC3E}">
        <p14:creationId xmlns:p14="http://schemas.microsoft.com/office/powerpoint/2010/main" val="219967753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57608"/>
            <a:ext cx="11341268" cy="680196"/>
          </a:xfrm>
        </p:spPr>
        <p:txBody>
          <a:bodyPr/>
          <a:lstStyle/>
          <a:p>
            <a:r>
              <a:rPr lang="fr-FR" dirty="0"/>
              <a:t>Comparaison entre dépenses en capital (</a:t>
            </a:r>
            <a:r>
              <a:rPr lang="fr-FR" dirty="0" err="1"/>
              <a:t>CapEx</a:t>
            </a:r>
            <a:r>
              <a:rPr lang="fr-FR" dirty="0"/>
              <a:t>) et dépenses de fonctionnement (</a:t>
            </a:r>
            <a:r>
              <a:rPr lang="fr-FR" dirty="0" err="1"/>
              <a:t>OpEx</a:t>
            </a:r>
            <a:r>
              <a:rPr lang="fr-FR" dirty="0"/>
              <a:t>)</a:t>
            </a:r>
          </a:p>
        </p:txBody>
      </p:sp>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418021" y="1405534"/>
            <a:ext cx="11341268" cy="12557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i="0" dirty="0">
                <a:solidFill>
                  <a:srgbClr val="171717"/>
                </a:solidFill>
                <a:latin typeface="+mj-lt"/>
              </a:rPr>
              <a:t>Dépenses en capital (</a:t>
            </a:r>
            <a:r>
              <a:rPr lang="fr-FR" sz="2400" b="1" i="0" dirty="0" err="1">
                <a:solidFill>
                  <a:srgbClr val="171717"/>
                </a:solidFill>
                <a:latin typeface="+mj-lt"/>
              </a:rPr>
              <a:t>CapEx</a:t>
            </a:r>
            <a:r>
              <a:rPr lang="fr-FR" sz="2400" b="1" i="0" dirty="0">
                <a:solidFill>
                  <a:srgbClr val="171717"/>
                </a:solidFill>
                <a:latin typeface="+mj-lt"/>
              </a:rPr>
              <a:t>)</a:t>
            </a:r>
          </a:p>
          <a:p>
            <a:r>
              <a:rPr lang="fr-FR" sz="2400" b="0" i="0" dirty="0">
                <a:solidFill>
                  <a:srgbClr val="171717"/>
                </a:solidFill>
                <a:latin typeface="+mn-lt"/>
              </a:rPr>
              <a:t>Investissement initial dans l’infrastructure physique.</a:t>
            </a:r>
          </a:p>
          <a:p>
            <a:r>
              <a:rPr lang="fr-FR" sz="2400" dirty="0">
                <a:solidFill>
                  <a:srgbClr val="171717"/>
                </a:solidFill>
                <a:latin typeface="+mn-lt"/>
              </a:rPr>
              <a:t>Les coûts des dépenses en capital ont une valeur qui diminue au fil du temps.</a:t>
            </a: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418022" y="2842358"/>
            <a:ext cx="11043876" cy="125572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171717"/>
                </a:solidFill>
                <a:latin typeface="+mj-lt"/>
              </a:rPr>
              <a:t>Dépenses de fonctionnement</a:t>
            </a:r>
          </a:p>
          <a:p>
            <a:r>
              <a:rPr lang="fr-FR" sz="2400" dirty="0">
                <a:solidFill>
                  <a:srgbClr val="171717"/>
                </a:solidFill>
                <a:latin typeface="Segoe UI"/>
                <a:cs typeface="Segoe UI Semilight"/>
              </a:rPr>
              <a:t>Achat de produits et des services selon les besoins, avec paiement à l’utilisation </a:t>
            </a:r>
          </a:p>
          <a:p>
            <a:r>
              <a:rPr lang="fr-FR" sz="2400" dirty="0">
                <a:solidFill>
                  <a:srgbClr val="171717"/>
                </a:solidFill>
                <a:latin typeface="Segoe UI"/>
                <a:cs typeface="Segoe UI Semilight"/>
              </a:rPr>
              <a:t>Facturation immédiate</a:t>
            </a:r>
          </a:p>
        </p:txBody>
      </p:sp>
      <p:pic>
        <p:nvPicPr>
          <p:cNvPr id="4" name="Picture 3" descr="Graphique en deux parties montrant un plus grand billet à gauche et plusieurs petits billets à droite.  Cela signifie que les dépenses en capital (à gauche) entraînent généralement de grosses dépenses ponctuelles ; tandis que les dépenses de fonctionnement (à droite) permettent de réaliser des économies et de nombreuses dépenses moins importantes.">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1677387" y="4287890"/>
            <a:ext cx="8837225" cy="1826632"/>
          </a:xfrm>
          <a:prstGeom prst="rect">
            <a:avLst/>
          </a:prstGeom>
        </p:spPr>
      </p:pic>
    </p:spTree>
    <p:extLst>
      <p:ext uri="{BB962C8B-B14F-4D97-AF65-F5344CB8AC3E}">
        <p14:creationId xmlns:p14="http://schemas.microsoft.com/office/powerpoint/2010/main" val="32547623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Modèle basé sur la consommation</a:t>
            </a:r>
          </a:p>
        </p:txBody>
      </p:sp>
      <p:sp>
        <p:nvSpPr>
          <p:cNvPr id="3" name="Content Placeholder 2">
            <a:extLst>
              <a:ext uri="{FF2B5EF4-FFF2-40B4-BE49-F238E27FC236}">
                <a16:creationId xmlns:a16="http://schemas.microsoft.com/office/drawing/2014/main" id="{555A1F15-45F6-4B2F-822D-14E80BF966A1}"/>
              </a:ext>
            </a:extLst>
          </p:cNvPr>
          <p:cNvSpPr>
            <a:spLocks noGrp="1"/>
          </p:cNvSpPr>
          <p:nvPr>
            <p:ph sz="quarter" idx="10"/>
          </p:nvPr>
        </p:nvSpPr>
        <p:spPr>
          <a:xfrm>
            <a:off x="418643" y="1388802"/>
            <a:ext cx="10616929" cy="3129062"/>
          </a:xfrm>
        </p:spPr>
        <p:txBody>
          <a:bodyPr/>
          <a:lstStyle/>
          <a:p>
            <a:r>
              <a:rPr lang="fr-FR" i="0" dirty="0">
                <a:solidFill>
                  <a:srgbClr val="171717"/>
                </a:solidFill>
                <a:latin typeface="Segoe UI" panose="020B0502040204020203" pitchFamily="34" charset="0"/>
              </a:rPr>
              <a:t>Les fournisseurs de services cloud opèrent sur un </a:t>
            </a:r>
            <a:r>
              <a:rPr lang="fr-FR" b="0" i="0" dirty="0">
                <a:solidFill>
                  <a:srgbClr val="171717"/>
                </a:solidFill>
                <a:latin typeface="Segoe UI" panose="020B0502040204020203" pitchFamily="34" charset="0"/>
              </a:rPr>
              <a:t>modèle basé sur la consommation</a:t>
            </a:r>
            <a:r>
              <a:rPr lang="fr-FR" i="0" dirty="0">
                <a:solidFill>
                  <a:srgbClr val="171717"/>
                </a:solidFill>
                <a:latin typeface="Segoe UI" panose="020B0502040204020203" pitchFamily="34" charset="0"/>
              </a:rPr>
              <a:t>, ce qui signifie que les utilisateurs finaux ne paient que pour les ressources qu’ils utilisent.</a:t>
            </a:r>
            <a:r>
              <a:rPr lang="fr-FR" b="0" i="0" dirty="0">
                <a:solidFill>
                  <a:srgbClr val="171717"/>
                </a:solidFill>
                <a:latin typeface="Segoe UI" panose="020B0502040204020203" pitchFamily="34" charset="0"/>
              </a:rPr>
              <a:t> Quoi qu’ils utilisent, ils paient seulement pour cela.</a:t>
            </a:r>
          </a:p>
          <a:p>
            <a:endParaRPr lang="en-US" sz="100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fr-FR" dirty="0">
                <a:solidFill>
                  <a:srgbClr val="171717"/>
                </a:solidFill>
                <a:latin typeface="Segoe UI" panose="020B0502040204020203" pitchFamily="34" charset="0"/>
              </a:rPr>
              <a:t>Amélioration des prévisions de coûts</a:t>
            </a:r>
          </a:p>
          <a:p>
            <a:pPr marL="342900" indent="-342900">
              <a:buFont typeface="Arial" panose="020B0604020202020204" pitchFamily="34" charset="0"/>
              <a:buChar char="•"/>
            </a:pPr>
            <a:r>
              <a:rPr lang="fr-FR" b="0" i="0" dirty="0">
                <a:solidFill>
                  <a:srgbClr val="171717"/>
                </a:solidFill>
                <a:latin typeface="Segoe UI" panose="020B0502040204020203" pitchFamily="34" charset="0"/>
              </a:rPr>
              <a:t>Prix fournis sur la base des ressources et services individuels</a:t>
            </a:r>
          </a:p>
          <a:p>
            <a:pPr marL="342900" indent="-342900">
              <a:buFont typeface="Arial" panose="020B0604020202020204" pitchFamily="34" charset="0"/>
              <a:buChar char="•"/>
            </a:pPr>
            <a:r>
              <a:rPr lang="fr-FR" dirty="0">
                <a:solidFill>
                  <a:srgbClr val="171717"/>
                </a:solidFill>
                <a:latin typeface="Segoe UI" panose="020B0502040204020203" pitchFamily="34" charset="0"/>
              </a:rPr>
              <a:t>Facturation basée sur l’utilisation réelle</a:t>
            </a:r>
          </a:p>
        </p:txBody>
      </p:sp>
      <p:pic>
        <p:nvPicPr>
          <p:cNvPr id="4" name="Graphic 3" descr="Jauge">
            <a:extLst>
              <a:ext uri="{FF2B5EF4-FFF2-40B4-BE49-F238E27FC236}">
                <a16:creationId xmlns:a16="http://schemas.microsoft.com/office/drawing/2014/main" id="{BF3450F1-8740-4288-8FC0-17BA4189A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3275" y="2144342"/>
            <a:ext cx="3019063" cy="3019063"/>
          </a:xfrm>
          <a:prstGeom prst="rect">
            <a:avLst/>
          </a:prstGeom>
        </p:spPr>
      </p:pic>
    </p:spTree>
    <p:extLst>
      <p:ext uri="{BB962C8B-B14F-4D97-AF65-F5344CB8AC3E}">
        <p14:creationId xmlns:p14="http://schemas.microsoft.com/office/powerpoint/2010/main" val="370596819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Services cloud</a:t>
            </a:r>
          </a:p>
        </p:txBody>
      </p:sp>
      <p:pic>
        <p:nvPicPr>
          <p:cNvPr id="3" name="Graphic 2" descr="Serveur">
            <a:extLst>
              <a:ext uri="{FF2B5EF4-FFF2-40B4-BE49-F238E27FC236}">
                <a16:creationId xmlns:a16="http://schemas.microsoft.com/office/drawing/2014/main" id="{144184B0-410A-4022-B5C4-B38B91047B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1530" y="2692918"/>
            <a:ext cx="1451504" cy="1451504"/>
          </a:xfrm>
          <a:prstGeom prst="rect">
            <a:avLst/>
          </a:prstGeom>
        </p:spPr>
      </p:pic>
    </p:spTree>
    <p:extLst>
      <p:ext uri="{BB962C8B-B14F-4D97-AF65-F5344CB8AC3E}">
        <p14:creationId xmlns:p14="http://schemas.microsoft.com/office/powerpoint/2010/main" val="147633212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03818"/>
            <a:ext cx="11341268" cy="642840"/>
          </a:xfrm>
        </p:spPr>
        <p:txBody>
          <a:bodyPr>
            <a:normAutofit fontScale="90000"/>
          </a:bodyPr>
          <a:lstStyle/>
          <a:p>
            <a:r>
              <a:rPr lang="fr-FR" sz="3600">
                <a:latin typeface="Segoe UI Semibold (Headings)"/>
              </a:rPr>
              <a:t>IaaS (Infrastructure as a Service)</a:t>
            </a:r>
          </a:p>
        </p:txBody>
      </p:sp>
      <p:sp>
        <p:nvSpPr>
          <p:cNvPr id="6" name="Text Placeholder 5"/>
          <p:cNvSpPr>
            <a:spLocks noGrp="1"/>
          </p:cNvSpPr>
          <p:nvPr>
            <p:ph type="body" sz="quarter" idx="10"/>
          </p:nvPr>
        </p:nvSpPr>
        <p:spPr>
          <a:xfrm>
            <a:off x="418643" y="1421383"/>
            <a:ext cx="11573852" cy="1288565"/>
          </a:xfrm>
        </p:spPr>
        <p:txBody>
          <a:bodyPr>
            <a:noAutofit/>
          </a:bodyPr>
          <a:lstStyle/>
          <a:p>
            <a:r>
              <a:rPr lang="fr-FR" sz="2400" dirty="0">
                <a:latin typeface="+mn-lt"/>
                <a:cs typeface="Segoe UI Semilight" panose="020B0402040204020203" pitchFamily="34" charset="0"/>
              </a:rPr>
              <a:t>Créez une infrastructure informatique sur la base du paiement à l’utilisation en louant des serveurs, des machines virtuelles, du stockage, des réseaux et des systèmes d’exploitation auprès d’un fournisseur cloud.</a:t>
            </a:r>
          </a:p>
        </p:txBody>
      </p:sp>
      <p:pic>
        <p:nvPicPr>
          <p:cNvPr id="5" name="Picture 4">
            <a:extLst>
              <a:ext uri="{FF2B5EF4-FFF2-40B4-BE49-F238E27FC236}">
                <a16:creationId xmlns:a16="http://schemas.microsoft.com/office/drawing/2014/main" id="{37CCC6CC-3378-418A-A85F-803240191429}"/>
              </a:ext>
            </a:extLst>
          </p:cNvPr>
          <p:cNvPicPr>
            <a:picLocks noChangeAspect="1"/>
          </p:cNvPicPr>
          <p:nvPr/>
        </p:nvPicPr>
        <p:blipFill>
          <a:blip r:embed="rId3"/>
          <a:srcRect/>
          <a:stretch/>
        </p:blipFill>
        <p:spPr>
          <a:xfrm>
            <a:off x="3257436" y="2676186"/>
            <a:ext cx="5402086" cy="3518062"/>
          </a:xfrm>
          <a:prstGeom prst="rect">
            <a:avLst/>
          </a:prstGeom>
        </p:spPr>
      </p:pic>
    </p:spTree>
    <p:extLst>
      <p:ext uri="{BB962C8B-B14F-4D97-AF65-F5344CB8AC3E}">
        <p14:creationId xmlns:p14="http://schemas.microsoft.com/office/powerpoint/2010/main" val="13201643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fr-FR" sz="3600">
                <a:latin typeface="Segoe UI Semibold (Headings)"/>
              </a:rPr>
              <a:t>PaaS (Platform as a Service)</a:t>
            </a:r>
          </a:p>
        </p:txBody>
      </p:sp>
      <p:sp>
        <p:nvSpPr>
          <p:cNvPr id="6" name="Text Placeholder 5"/>
          <p:cNvSpPr>
            <a:spLocks noGrp="1"/>
          </p:cNvSpPr>
          <p:nvPr>
            <p:ph type="body" sz="quarter" idx="10"/>
          </p:nvPr>
        </p:nvSpPr>
        <p:spPr>
          <a:xfrm>
            <a:off x="418643" y="1214844"/>
            <a:ext cx="11117683" cy="890404"/>
          </a:xfrm>
        </p:spPr>
        <p:txBody>
          <a:bodyPr>
            <a:normAutofit/>
          </a:bodyPr>
          <a:lstStyle/>
          <a:p>
            <a:r>
              <a:rPr lang="fr-FR" sz="2400" dirty="0">
                <a:latin typeface="+mn-lt"/>
                <a:cs typeface="Segoe UI Semilight" panose="020B0402040204020203" pitchFamily="34" charset="0"/>
              </a:rPr>
              <a:t>Fournit un environnement pour créer, tester et déployer des applications logicielles, sans se concentrer sur la gestion de l’infrastructure sous-jacente.</a:t>
            </a:r>
          </a:p>
        </p:txBody>
      </p:sp>
      <p:pic>
        <p:nvPicPr>
          <p:cNvPr id="3" name="Picture 2">
            <a:extLst>
              <a:ext uri="{FF2B5EF4-FFF2-40B4-BE49-F238E27FC236}">
                <a16:creationId xmlns:a16="http://schemas.microsoft.com/office/drawing/2014/main" id="{3A9A17F7-4726-449D-AD60-6FC6D01B9B6A}"/>
              </a:ext>
            </a:extLst>
          </p:cNvPr>
          <p:cNvPicPr>
            <a:picLocks noChangeAspect="1"/>
          </p:cNvPicPr>
          <p:nvPr/>
        </p:nvPicPr>
        <p:blipFill>
          <a:blip r:embed="rId3"/>
          <a:srcRect/>
          <a:stretch/>
        </p:blipFill>
        <p:spPr>
          <a:xfrm>
            <a:off x="1972256" y="2253986"/>
            <a:ext cx="7900685" cy="3252865"/>
          </a:xfrm>
          <a:prstGeom prst="rect">
            <a:avLst/>
          </a:prstGeom>
        </p:spPr>
      </p:pic>
    </p:spTree>
    <p:extLst>
      <p:ext uri="{BB962C8B-B14F-4D97-AF65-F5344CB8AC3E}">
        <p14:creationId xmlns:p14="http://schemas.microsoft.com/office/powerpoint/2010/main" val="12712523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79124"/>
            <a:ext cx="11341268" cy="680196"/>
          </a:xfrm>
        </p:spPr>
        <p:txBody>
          <a:bodyPr>
            <a:normAutofit/>
          </a:bodyPr>
          <a:lstStyle/>
          <a:p>
            <a:r>
              <a:rPr lang="fr-FR">
                <a:latin typeface="Segoe UI Semibold (Headings)"/>
              </a:rPr>
              <a:t>SaaS (Software as a Service)</a:t>
            </a:r>
          </a:p>
        </p:txBody>
      </p:sp>
      <p:pic>
        <p:nvPicPr>
          <p:cNvPr id="2050" name="Picture 2" descr="SaaS englobe PaaS, qui englobe IaaS. Les icônes IaaS sont Serveurs et stockage, Pare-feu et sécurité de mise en réseau et Installation physique et sécurité des centres de données. En plus des icônes IaaS, les icônes PaaS incluent des icônes Systèmes d'exploitation, Outils de développement, Gestion de base de données et Analyse marketing. L'icône SaaS englobe les composants de l’icône PaaS et d’une icône Applications hébergées." hidden="1">
            <a:extLst>
              <a:ext uri="{FF2B5EF4-FFF2-40B4-BE49-F238E27FC236}">
                <a16:creationId xmlns:a16="http://schemas.microsoft.com/office/drawing/2014/main" id="{C1F44843-E050-47B2-BDDB-BE6FEDB4B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861" y="1924359"/>
            <a:ext cx="9404278" cy="3686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14373F-A99B-4B26-B334-0CD50A7A02D2}"/>
              </a:ext>
            </a:extLst>
          </p:cNvPr>
          <p:cNvPicPr>
            <a:picLocks noChangeAspect="1"/>
          </p:cNvPicPr>
          <p:nvPr/>
        </p:nvPicPr>
        <p:blipFill>
          <a:blip r:embed="rId4"/>
          <a:srcRect/>
          <a:stretch/>
        </p:blipFill>
        <p:spPr>
          <a:xfrm>
            <a:off x="1165946" y="2261835"/>
            <a:ext cx="9846203" cy="3962868"/>
          </a:xfrm>
          <a:prstGeom prst="rect">
            <a:avLst/>
          </a:prstGeom>
        </p:spPr>
      </p:pic>
      <p:sp>
        <p:nvSpPr>
          <p:cNvPr id="6" name="Text Placeholder 5"/>
          <p:cNvSpPr>
            <a:spLocks noGrp="1"/>
          </p:cNvSpPr>
          <p:nvPr>
            <p:ph sz="quarter" idx="10"/>
          </p:nvPr>
        </p:nvSpPr>
        <p:spPr>
          <a:xfrm>
            <a:off x="418643" y="1027399"/>
            <a:ext cx="11340811" cy="876925"/>
          </a:xfrm>
        </p:spPr>
        <p:txBody>
          <a:bodyPr>
            <a:noAutofit/>
          </a:bodyPr>
          <a:lstStyle/>
          <a:p>
            <a:pPr marL="0" indent="0">
              <a:buNone/>
            </a:pPr>
            <a:r>
              <a:rPr lang="fr-FR">
                <a:latin typeface="+mn-lt"/>
                <a:cs typeface="Segoe UI Semilight" panose="020B0402040204020203" pitchFamily="34" charset="0"/>
              </a:rPr>
              <a:t>Les utilisateurs se connectent et utilisent des applications basées sur le cloud sur Internet : par exemple, Microsoft Office 365, la messagerie électronique et les calendriers.</a:t>
            </a:r>
          </a:p>
        </p:txBody>
      </p:sp>
    </p:spTree>
    <p:extLst>
      <p:ext uri="{BB962C8B-B14F-4D97-AF65-F5344CB8AC3E}">
        <p14:creationId xmlns:p14="http://schemas.microsoft.com/office/powerpoint/2010/main" val="179297222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Comparaison de services cloud</a:t>
            </a:r>
          </a:p>
        </p:txBody>
      </p:sp>
      <p:grpSp>
        <p:nvGrpSpPr>
          <p:cNvPr id="51" name="Group 50">
            <a:extLst>
              <a:ext uri="{FF2B5EF4-FFF2-40B4-BE49-F238E27FC236}">
                <a16:creationId xmlns:a16="http://schemas.microsoft.com/office/drawing/2014/main" id="{8845793D-918B-44DB-B9C7-A24048571F3E}"/>
              </a:ext>
              <a:ext uri="{C183D7F6-B498-43B3-948B-1728B52AA6E4}">
                <adec:decorative xmlns:adec="http://schemas.microsoft.com/office/drawing/2017/decorative" val="1"/>
              </a:ext>
            </a:extLst>
          </p:cNvPr>
          <p:cNvGrpSpPr/>
          <p:nvPr/>
        </p:nvGrpSpPr>
        <p:grpSpPr>
          <a:xfrm>
            <a:off x="295684" y="1457323"/>
            <a:ext cx="3629278" cy="2690702"/>
            <a:chOff x="295684" y="1457323"/>
            <a:chExt cx="3629278" cy="2690702"/>
          </a:xfrm>
        </p:grpSpPr>
        <p:sp>
          <p:nvSpPr>
            <p:cNvPr id="47" name="Text Placeholder 14">
              <a:extLst>
                <a:ext uri="{FF2B5EF4-FFF2-40B4-BE49-F238E27FC236}">
                  <a16:creationId xmlns:a16="http://schemas.microsoft.com/office/drawing/2014/main" id="{C66AEADA-E041-496E-BCD0-86C1C563E2F3}"/>
                </a:ext>
              </a:extLst>
            </p:cNvPr>
            <p:cNvSpPr txBox="1">
              <a:spLocks/>
            </p:cNvSpPr>
            <p:nvPr/>
          </p:nvSpPr>
          <p:spPr>
            <a:xfrm>
              <a:off x="295684" y="3194188"/>
              <a:ext cx="3500139" cy="9538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dirty="0">
                  <a:latin typeface="+mn-lt"/>
                </a:rPr>
                <a:t>Vous configurez et gérez le matériel de votre application.</a:t>
              </a:r>
            </a:p>
          </p:txBody>
        </p:sp>
        <p:sp>
          <p:nvSpPr>
            <p:cNvPr id="49" name="Text Placeholder 10">
              <a:extLst>
                <a:ext uri="{FF2B5EF4-FFF2-40B4-BE49-F238E27FC236}">
                  <a16:creationId xmlns:a16="http://schemas.microsoft.com/office/drawing/2014/main" id="{8957A083-EE7B-48E6-8B51-77B6092F5F0A}"/>
                </a:ext>
              </a:extLst>
            </p:cNvPr>
            <p:cNvSpPr txBox="1">
              <a:spLocks/>
            </p:cNvSpPr>
            <p:nvPr/>
          </p:nvSpPr>
          <p:spPr>
            <a:xfrm>
              <a:off x="295684"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fr-FR" sz="3200">
                  <a:solidFill>
                    <a:schemeClr val="bg1"/>
                  </a:solidFill>
                </a:rPr>
                <a:t>IaaS</a:t>
              </a:r>
            </a:p>
          </p:txBody>
        </p:sp>
        <p:sp>
          <p:nvSpPr>
            <p:cNvPr id="50" name="Text Placeholder 1">
              <a:extLst>
                <a:ext uri="{FF2B5EF4-FFF2-40B4-BE49-F238E27FC236}">
                  <a16:creationId xmlns:a16="http://schemas.microsoft.com/office/drawing/2014/main" id="{47761BD0-BC47-4149-93D4-75BA13A70AA6}"/>
                </a:ext>
              </a:extLst>
            </p:cNvPr>
            <p:cNvSpPr txBox="1">
              <a:spLocks/>
            </p:cNvSpPr>
            <p:nvPr/>
          </p:nvSpPr>
          <p:spPr>
            <a:xfrm>
              <a:off x="295684" y="2285654"/>
              <a:ext cx="3618381"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a:latin typeface="+mn-lt"/>
                </a:rPr>
                <a:t>Le service cloud le plus flexible.</a:t>
              </a:r>
            </a:p>
          </p:txBody>
        </p:sp>
      </p:grpSp>
      <p:grpSp>
        <p:nvGrpSpPr>
          <p:cNvPr id="52" name="Group 51">
            <a:extLst>
              <a:ext uri="{FF2B5EF4-FFF2-40B4-BE49-F238E27FC236}">
                <a16:creationId xmlns:a16="http://schemas.microsoft.com/office/drawing/2014/main" id="{A2B8088D-ED0F-4044-8D00-71071CB1AFC3}"/>
              </a:ext>
              <a:ext uri="{C183D7F6-B498-43B3-948B-1728B52AA6E4}">
                <adec:decorative xmlns:adec="http://schemas.microsoft.com/office/drawing/2017/decorative" val="1"/>
              </a:ext>
            </a:extLst>
          </p:cNvPr>
          <p:cNvGrpSpPr/>
          <p:nvPr/>
        </p:nvGrpSpPr>
        <p:grpSpPr>
          <a:xfrm>
            <a:off x="4159182" y="1457323"/>
            <a:ext cx="3629278" cy="2865971"/>
            <a:chOff x="4249061" y="1457323"/>
            <a:chExt cx="3629278" cy="2865971"/>
          </a:xfrm>
        </p:grpSpPr>
        <p:sp>
          <p:nvSpPr>
            <p:cNvPr id="43" name="Text Placeholder 11">
              <a:extLst>
                <a:ext uri="{FF2B5EF4-FFF2-40B4-BE49-F238E27FC236}">
                  <a16:creationId xmlns:a16="http://schemas.microsoft.com/office/drawing/2014/main" id="{689B627A-0441-4103-912B-FB29C5CA96D4}"/>
                </a:ext>
              </a:extLst>
            </p:cNvPr>
            <p:cNvSpPr txBox="1">
              <a:spLocks/>
            </p:cNvSpPr>
            <p:nvPr/>
          </p:nvSpPr>
          <p:spPr>
            <a:xfrm>
              <a:off x="4249061"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fr-FR" sz="3200">
                  <a:solidFill>
                    <a:schemeClr val="bg1"/>
                  </a:solidFill>
                </a:rPr>
                <a:t>PaaS</a:t>
              </a:r>
            </a:p>
          </p:txBody>
        </p:sp>
        <p:sp>
          <p:nvSpPr>
            <p:cNvPr id="45" name="Text Placeholder 5">
              <a:extLst>
                <a:ext uri="{FF2B5EF4-FFF2-40B4-BE49-F238E27FC236}">
                  <a16:creationId xmlns:a16="http://schemas.microsoft.com/office/drawing/2014/main" id="{42E6EC0F-52E0-4D89-BF38-F3851F481133}"/>
                </a:ext>
              </a:extLst>
            </p:cNvPr>
            <p:cNvSpPr txBox="1">
              <a:spLocks/>
            </p:cNvSpPr>
            <p:nvPr/>
          </p:nvSpPr>
          <p:spPr>
            <a:xfrm>
              <a:off x="4249061" y="2285653"/>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dirty="0">
                  <a:latin typeface="+mn-lt"/>
                </a:rPr>
                <a:t>Concentrez-vous sur le développement d’applications.</a:t>
              </a:r>
            </a:p>
          </p:txBody>
        </p:sp>
        <p:sp>
          <p:nvSpPr>
            <p:cNvPr id="46" name="Text Placeholder 15">
              <a:extLst>
                <a:ext uri="{FF2B5EF4-FFF2-40B4-BE49-F238E27FC236}">
                  <a16:creationId xmlns:a16="http://schemas.microsoft.com/office/drawing/2014/main" id="{F85FEC0E-C3FA-4DAF-9421-A874D138851C}"/>
                </a:ext>
              </a:extLst>
            </p:cNvPr>
            <p:cNvSpPr txBox="1">
              <a:spLocks/>
            </p:cNvSpPr>
            <p:nvPr/>
          </p:nvSpPr>
          <p:spPr>
            <a:xfrm>
              <a:off x="4249061" y="3550551"/>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dirty="0">
                  <a:latin typeface="+mn-lt"/>
                </a:rPr>
                <a:t>La gestion de la plateforme est assurée par le fournisseur de cloud.</a:t>
              </a:r>
            </a:p>
          </p:txBody>
        </p:sp>
      </p:grpSp>
      <p:grpSp>
        <p:nvGrpSpPr>
          <p:cNvPr id="53" name="Group 52">
            <a:extLst>
              <a:ext uri="{FF2B5EF4-FFF2-40B4-BE49-F238E27FC236}">
                <a16:creationId xmlns:a16="http://schemas.microsoft.com/office/drawing/2014/main" id="{BD890FE1-7D7B-44AC-9CF2-CC22F3FA9C7D}"/>
              </a:ext>
              <a:ext uri="{C183D7F6-B498-43B3-948B-1728B52AA6E4}">
                <adec:decorative xmlns:adec="http://schemas.microsoft.com/office/drawing/2017/decorative" val="1"/>
              </a:ext>
            </a:extLst>
          </p:cNvPr>
          <p:cNvGrpSpPr/>
          <p:nvPr/>
        </p:nvGrpSpPr>
        <p:grpSpPr>
          <a:xfrm>
            <a:off x="8022680" y="1457323"/>
            <a:ext cx="3970846" cy="2869792"/>
            <a:chOff x="8022680" y="1457323"/>
            <a:chExt cx="3970846" cy="2869792"/>
          </a:xfrm>
        </p:grpSpPr>
        <p:sp>
          <p:nvSpPr>
            <p:cNvPr id="42" name="Text Placeholder 13">
              <a:extLst>
                <a:ext uri="{FF2B5EF4-FFF2-40B4-BE49-F238E27FC236}">
                  <a16:creationId xmlns:a16="http://schemas.microsoft.com/office/drawing/2014/main" id="{7C557D7A-78E8-4174-A562-11B71A143F15}"/>
                </a:ext>
              </a:extLst>
            </p:cNvPr>
            <p:cNvSpPr txBox="1">
              <a:spLocks/>
            </p:cNvSpPr>
            <p:nvPr/>
          </p:nvSpPr>
          <p:spPr>
            <a:xfrm>
              <a:off x="8022680" y="2285653"/>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dirty="0">
                  <a:latin typeface="+mn-lt"/>
                </a:rPr>
                <a:t>Modèle de tarification sur la base du paiement à l’utilisation.</a:t>
              </a:r>
            </a:p>
          </p:txBody>
        </p:sp>
        <p:sp>
          <p:nvSpPr>
            <p:cNvPr id="44" name="Text Placeholder 12">
              <a:extLst>
                <a:ext uri="{FF2B5EF4-FFF2-40B4-BE49-F238E27FC236}">
                  <a16:creationId xmlns:a16="http://schemas.microsoft.com/office/drawing/2014/main" id="{7C8557EF-5481-4F1C-A1B4-87230D6C6780}"/>
                </a:ext>
              </a:extLst>
            </p:cNvPr>
            <p:cNvSpPr txBox="1">
              <a:spLocks/>
            </p:cNvSpPr>
            <p:nvPr/>
          </p:nvSpPr>
          <p:spPr>
            <a:xfrm>
              <a:off x="8022680"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fr-FR" sz="3200">
                  <a:solidFill>
                    <a:schemeClr val="bg1"/>
                  </a:solidFill>
                </a:rPr>
                <a:t>SaaS</a:t>
              </a:r>
            </a:p>
          </p:txBody>
        </p:sp>
        <p:sp>
          <p:nvSpPr>
            <p:cNvPr id="48" name="Text Placeholder 17">
              <a:extLst>
                <a:ext uri="{FF2B5EF4-FFF2-40B4-BE49-F238E27FC236}">
                  <a16:creationId xmlns:a16="http://schemas.microsoft.com/office/drawing/2014/main" id="{F82AFDF1-E1AB-4A33-B642-84AD2681FF16}"/>
                </a:ext>
              </a:extLst>
            </p:cNvPr>
            <p:cNvSpPr txBox="1">
              <a:spLocks/>
            </p:cNvSpPr>
            <p:nvPr/>
          </p:nvSpPr>
          <p:spPr>
            <a:xfrm>
              <a:off x="8022680" y="3554372"/>
              <a:ext cx="3970846"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2400" dirty="0">
                  <a:latin typeface="+mn-lt"/>
                </a:rPr>
                <a:t>Les utilisateurs achètent le logiciel qu’ils utilisent selon un modèle d’abonnement.</a:t>
              </a:r>
            </a:p>
          </p:txBody>
        </p:sp>
      </p:grpSp>
    </p:spTree>
    <p:extLst>
      <p:ext uri="{BB962C8B-B14F-4D97-AF65-F5344CB8AC3E}">
        <p14:creationId xmlns:p14="http://schemas.microsoft.com/office/powerpoint/2010/main" val="28681443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268380"/>
            <a:ext cx="11341268" cy="680196"/>
          </a:xfrm>
        </p:spPr>
        <p:txBody>
          <a:bodyPr/>
          <a:lstStyle/>
          <a:p>
            <a:r>
              <a:rPr lang="fr-FR"/>
              <a:t>Modèle de responsabilité partagée</a:t>
            </a:r>
          </a:p>
        </p:txBody>
      </p:sp>
      <p:grpSp>
        <p:nvGrpSpPr>
          <p:cNvPr id="2" name="Group 1" descr="Local, IaaS, PaaS et SaaS s’affichent respectivement, de la gestion par le client à la gestion par le fournisseur de cloud. ">
            <a:extLst>
              <a:ext uri="{FF2B5EF4-FFF2-40B4-BE49-F238E27FC236}">
                <a16:creationId xmlns:a16="http://schemas.microsoft.com/office/drawing/2014/main" id="{5266B92E-7DB0-4B65-8A91-73858C2878A2}"/>
              </a:ext>
            </a:extLst>
          </p:cNvPr>
          <p:cNvGrpSpPr/>
          <p:nvPr/>
        </p:nvGrpSpPr>
        <p:grpSpPr>
          <a:xfrm>
            <a:off x="880153" y="954010"/>
            <a:ext cx="10431694" cy="4560250"/>
            <a:chOff x="1029060" y="1244462"/>
            <a:chExt cx="10978618" cy="4902338"/>
          </a:xfrm>
        </p:grpSpPr>
        <p:sp>
          <p:nvSpPr>
            <p:cNvPr id="48" name="Rectangle 47">
              <a:extLst>
                <a:ext uri="{FF2B5EF4-FFF2-40B4-BE49-F238E27FC236}">
                  <a16:creationId xmlns:a16="http://schemas.microsoft.com/office/drawing/2014/main" id="{27D4A790-00F8-47E0-B64B-E001823FAAD2}"/>
                </a:ext>
              </a:extLst>
            </p:cNvPr>
            <p:cNvSpPr/>
            <p:nvPr/>
          </p:nvSpPr>
          <p:spPr bwMode="auto">
            <a:xfrm>
              <a:off x="3208293" y="1244462"/>
              <a:ext cx="6353276" cy="4902338"/>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49" name="Rectangle 48">
              <a:extLst>
                <a:ext uri="{FF2B5EF4-FFF2-40B4-BE49-F238E27FC236}">
                  <a16:creationId xmlns:a16="http://schemas.microsoft.com/office/drawing/2014/main" id="{CD51338E-8FFB-46D8-B933-90F1F12AE8EC}"/>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fr-FR" sz="1600">
                  <a:solidFill>
                    <a:srgbClr val="595959">
                      <a:alpha val="99000"/>
                    </a:srgbClr>
                  </a:solidFill>
                  <a:ea typeface="Kozuka Gothic Pro R" pitchFamily="34" charset="-128"/>
                </a:rPr>
                <a:t>Local</a:t>
              </a:r>
            </a:p>
            <a:p>
              <a:pPr marL="0" lvl="1" algn="ctr" defTabSz="1218836" fontAlgn="base">
                <a:spcAft>
                  <a:spcPct val="0"/>
                </a:spcAft>
                <a:defRPr/>
              </a:pPr>
              <a:r>
                <a:rPr lang="fr-FR" sz="1200">
                  <a:solidFill>
                    <a:srgbClr val="595959">
                      <a:alpha val="99000"/>
                    </a:srgbClr>
                  </a:solidFill>
                  <a:ea typeface="Kozuka Gothic Pro R" pitchFamily="34" charset="-128"/>
                </a:rPr>
                <a:t>(cloud privé)</a:t>
              </a:r>
            </a:p>
          </p:txBody>
        </p:sp>
        <p:sp>
          <p:nvSpPr>
            <p:cNvPr id="50" name="Rectangle 49">
              <a:extLst>
                <a:ext uri="{FF2B5EF4-FFF2-40B4-BE49-F238E27FC236}">
                  <a16:creationId xmlns:a16="http://schemas.microsoft.com/office/drawing/2014/main" id="{40CBD8E4-CCD7-48B3-9526-5B5123F9CD5C}"/>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Réseau</a:t>
              </a:r>
            </a:p>
          </p:txBody>
        </p:sp>
        <p:sp>
          <p:nvSpPr>
            <p:cNvPr id="51" name="Rectangle 50">
              <a:extLst>
                <a:ext uri="{FF2B5EF4-FFF2-40B4-BE49-F238E27FC236}">
                  <a16:creationId xmlns:a16="http://schemas.microsoft.com/office/drawing/2014/main" id="{C1054B8F-E779-4E91-9090-31A25752021A}"/>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Calcul</a:t>
              </a:r>
            </a:p>
          </p:txBody>
        </p:sp>
        <p:sp>
          <p:nvSpPr>
            <p:cNvPr id="52" name="Rectangle 51">
              <a:extLst>
                <a:ext uri="{FF2B5EF4-FFF2-40B4-BE49-F238E27FC236}">
                  <a16:creationId xmlns:a16="http://schemas.microsoft.com/office/drawing/2014/main" id="{BA941446-11D6-43C7-8E95-2C69C7DE7FC1}"/>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Stockage</a:t>
              </a:r>
            </a:p>
          </p:txBody>
        </p:sp>
        <p:sp>
          <p:nvSpPr>
            <p:cNvPr id="53" name="Rectangle 52">
              <a:extLst>
                <a:ext uri="{FF2B5EF4-FFF2-40B4-BE49-F238E27FC236}">
                  <a16:creationId xmlns:a16="http://schemas.microsoft.com/office/drawing/2014/main" id="{F456FE96-5E5D-458D-8A64-A5781B94828C}"/>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Machine virtuelle</a:t>
              </a:r>
            </a:p>
          </p:txBody>
        </p:sp>
        <p:sp>
          <p:nvSpPr>
            <p:cNvPr id="54" name="Rectangle 53">
              <a:extLst>
                <a:ext uri="{FF2B5EF4-FFF2-40B4-BE49-F238E27FC236}">
                  <a16:creationId xmlns:a16="http://schemas.microsoft.com/office/drawing/2014/main" id="{267FB1E9-761A-4C4F-9E44-8E63014C9FCE}"/>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FFFFFF">
                      <a:alpha val="99000"/>
                    </a:srgbClr>
                  </a:solidFill>
                  <a:uLnTx/>
                  <a:uFillTx/>
                  <a:ea typeface="Segoe UI" pitchFamily="34" charset="0"/>
                  <a:cs typeface="Segoe UI" pitchFamily="34" charset="0"/>
                </a:rPr>
                <a:t>Système d’exploitation</a:t>
              </a:r>
            </a:p>
          </p:txBody>
        </p:sp>
        <p:sp>
          <p:nvSpPr>
            <p:cNvPr id="55" name="Rectangle 54">
              <a:extLst>
                <a:ext uri="{FF2B5EF4-FFF2-40B4-BE49-F238E27FC236}">
                  <a16:creationId xmlns:a16="http://schemas.microsoft.com/office/drawing/2014/main" id="{FDD0F0A9-0E86-4364-8CAF-9B3AFE145B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28F74A79-B34E-4CE4-B22D-8BC06E867E38}"/>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Données et accès</a:t>
              </a:r>
            </a:p>
          </p:txBody>
        </p:sp>
        <p:sp>
          <p:nvSpPr>
            <p:cNvPr id="57" name="Rectangle 56">
              <a:extLst>
                <a:ext uri="{FF2B5EF4-FFF2-40B4-BE49-F238E27FC236}">
                  <a16:creationId xmlns:a16="http://schemas.microsoft.com/office/drawing/2014/main" id="{578C1057-EC09-47A0-88C5-3319ED814A1D}"/>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58" name="Rectangle 57">
              <a:extLst>
                <a:ext uri="{FF2B5EF4-FFF2-40B4-BE49-F238E27FC236}">
                  <a16:creationId xmlns:a16="http://schemas.microsoft.com/office/drawing/2014/main" id="{D85397EC-BDE3-4969-A966-69B74967EA28}"/>
                </a:ext>
              </a:extLst>
            </p:cNvPr>
            <p:cNvSpPr/>
            <p:nvPr/>
          </p:nvSpPr>
          <p:spPr>
            <a:xfrm>
              <a:off x="3406919" y="1494810"/>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fr-FR" sz="1600">
                  <a:solidFill>
                    <a:srgbClr val="595959">
                      <a:alpha val="99000"/>
                    </a:srgbClr>
                  </a:solidFill>
                  <a:ea typeface="Kozuka Gothic Pro R" pitchFamily="34" charset="-128"/>
                </a:rPr>
                <a:t>Infrastructure</a:t>
              </a:r>
            </a:p>
            <a:p>
              <a:pPr algn="ctr" defTabSz="1218936">
                <a:defRPr/>
              </a:pPr>
              <a:r>
                <a:rPr lang="fr-FR" sz="1200">
                  <a:solidFill>
                    <a:srgbClr val="595959">
                      <a:alpha val="99000"/>
                    </a:srgbClr>
                  </a:solidFill>
                  <a:ea typeface="Kozuka Gothic Pro R" pitchFamily="34" charset="-128"/>
                </a:rPr>
                <a:t>(as a Service)</a:t>
              </a:r>
            </a:p>
          </p:txBody>
        </p:sp>
        <p:grpSp>
          <p:nvGrpSpPr>
            <p:cNvPr id="59" name="Group 58">
              <a:extLst>
                <a:ext uri="{FF2B5EF4-FFF2-40B4-BE49-F238E27FC236}">
                  <a16:creationId xmlns:a16="http://schemas.microsoft.com/office/drawing/2014/main" id="{DE67C614-78C0-404B-AFEC-9CD7F8E60E3D}"/>
                </a:ext>
              </a:extLst>
            </p:cNvPr>
            <p:cNvGrpSpPr/>
            <p:nvPr/>
          </p:nvGrpSpPr>
          <p:grpSpPr>
            <a:xfrm>
              <a:off x="3547135" y="2266020"/>
              <a:ext cx="1645145" cy="3575799"/>
              <a:chOff x="4410447" y="2460753"/>
              <a:chExt cx="1645145" cy="3575799"/>
            </a:xfrm>
          </p:grpSpPr>
          <p:sp>
            <p:nvSpPr>
              <p:cNvPr id="60" name="Rectangle 59">
                <a:extLst>
                  <a:ext uri="{FF2B5EF4-FFF2-40B4-BE49-F238E27FC236}">
                    <a16:creationId xmlns:a16="http://schemas.microsoft.com/office/drawing/2014/main" id="{2E953AD7-8762-444B-83A7-94C54AC3642D}"/>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Réseau</a:t>
                </a:r>
              </a:p>
            </p:txBody>
          </p:sp>
          <p:sp>
            <p:nvSpPr>
              <p:cNvPr id="61" name="Rectangle 60">
                <a:extLst>
                  <a:ext uri="{FF2B5EF4-FFF2-40B4-BE49-F238E27FC236}">
                    <a16:creationId xmlns:a16="http://schemas.microsoft.com/office/drawing/2014/main" id="{762CF49B-B4B2-4D24-96F8-F4FB78C97AA6}"/>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Calcul</a:t>
                </a:r>
              </a:p>
            </p:txBody>
          </p:sp>
          <p:sp>
            <p:nvSpPr>
              <p:cNvPr id="62" name="Rectangle 61">
                <a:extLst>
                  <a:ext uri="{FF2B5EF4-FFF2-40B4-BE49-F238E27FC236}">
                    <a16:creationId xmlns:a16="http://schemas.microsoft.com/office/drawing/2014/main" id="{466E691C-0113-489B-966F-4176B3F3AB29}"/>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Stockage</a:t>
                </a:r>
              </a:p>
            </p:txBody>
          </p:sp>
          <p:sp>
            <p:nvSpPr>
              <p:cNvPr id="63" name="Rectangle 62">
                <a:extLst>
                  <a:ext uri="{FF2B5EF4-FFF2-40B4-BE49-F238E27FC236}">
                    <a16:creationId xmlns:a16="http://schemas.microsoft.com/office/drawing/2014/main" id="{0A7FDD1F-8740-4888-9E49-9E016FBE0AE0}"/>
                  </a:ext>
                </a:extLst>
              </p:cNvPr>
              <p:cNvSpPr/>
              <p:nvPr/>
            </p:nvSpPr>
            <p:spPr>
              <a:xfrm>
                <a:off x="4410447" y="428002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Machine virtuelle</a:t>
                </a:r>
              </a:p>
            </p:txBody>
          </p:sp>
          <p:sp>
            <p:nvSpPr>
              <p:cNvPr id="64" name="Rectangle 63">
                <a:extLst>
                  <a:ext uri="{FF2B5EF4-FFF2-40B4-BE49-F238E27FC236}">
                    <a16:creationId xmlns:a16="http://schemas.microsoft.com/office/drawing/2014/main" id="{DE0DD56F-9D77-4E31-9F9D-40EC34BF9FF1}"/>
                  </a:ext>
                </a:extLst>
              </p:cNvPr>
              <p:cNvSpPr/>
              <p:nvPr/>
            </p:nvSpPr>
            <p:spPr>
              <a:xfrm>
                <a:off x="4410447" y="3825210"/>
                <a:ext cx="1645145" cy="38100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FFFFFF">
                        <a:alpha val="99000"/>
                      </a:srgbClr>
                    </a:solidFill>
                    <a:uLnTx/>
                    <a:uFillTx/>
                    <a:ea typeface="Segoe UI" pitchFamily="34" charset="0"/>
                    <a:cs typeface="Segoe UI" pitchFamily="34" charset="0"/>
                  </a:rPr>
                  <a:t>Système d’exploitation</a:t>
                </a:r>
              </a:p>
            </p:txBody>
          </p:sp>
          <p:sp>
            <p:nvSpPr>
              <p:cNvPr id="65" name="Rectangle 64">
                <a:extLst>
                  <a:ext uri="{FF2B5EF4-FFF2-40B4-BE49-F238E27FC236}">
                    <a16:creationId xmlns:a16="http://schemas.microsoft.com/office/drawing/2014/main" id="{2C1DF327-C761-4607-B762-3CF5F9F236DF}"/>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9E08269-41BB-413B-A32C-5D60C117F6E0}"/>
                  </a:ext>
                </a:extLst>
              </p:cNvPr>
              <p:cNvSpPr/>
              <p:nvPr/>
            </p:nvSpPr>
            <p:spPr>
              <a:xfrm>
                <a:off x="4410447" y="2460753"/>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FFFFFF">
                        <a:alpha val="99000"/>
                      </a:srgbClr>
                    </a:solidFill>
                    <a:uLnTx/>
                    <a:uFillTx/>
                    <a:ea typeface="Segoe UI" pitchFamily="34" charset="0"/>
                    <a:cs typeface="Segoe UI" pitchFamily="34" charset="0"/>
                  </a:rPr>
                  <a:t>Données et accès</a:t>
                </a:r>
              </a:p>
            </p:txBody>
          </p:sp>
          <p:sp>
            <p:nvSpPr>
              <p:cNvPr id="67" name="Rectangle 66">
                <a:extLst>
                  <a:ext uri="{FF2B5EF4-FFF2-40B4-BE49-F238E27FC236}">
                    <a16:creationId xmlns:a16="http://schemas.microsoft.com/office/drawing/2014/main" id="{13654DEB-AB24-4530-806C-BC5524506208}"/>
                  </a:ext>
                </a:extLst>
              </p:cNvPr>
              <p:cNvSpPr/>
              <p:nvPr/>
            </p:nvSpPr>
            <p:spPr>
              <a:xfrm>
                <a:off x="4410447" y="337039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grpSp>
        <p:sp>
          <p:nvSpPr>
            <p:cNvPr id="68" name="Rectangle 67">
              <a:extLst>
                <a:ext uri="{FF2B5EF4-FFF2-40B4-BE49-F238E27FC236}">
                  <a16:creationId xmlns:a16="http://schemas.microsoft.com/office/drawing/2014/main" id="{20DD6C99-26E1-432C-883F-09C90B36E556}"/>
                </a:ext>
              </a:extLst>
            </p:cNvPr>
            <p:cNvSpPr/>
            <p:nvPr/>
          </p:nvSpPr>
          <p:spPr>
            <a:xfrm>
              <a:off x="5414147" y="14948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fr-FR" sz="1600">
                  <a:solidFill>
                    <a:srgbClr val="595959">
                      <a:alpha val="99000"/>
                    </a:srgbClr>
                  </a:solidFill>
                  <a:ea typeface="Kozuka Gothic Pro R" pitchFamily="34" charset="-128"/>
                </a:rPr>
                <a:t>Plateforme</a:t>
              </a:r>
            </a:p>
            <a:p>
              <a:pPr algn="ctr" defTabSz="1218936">
                <a:defRPr/>
              </a:pPr>
              <a:r>
                <a:rPr lang="fr-FR" sz="1200">
                  <a:solidFill>
                    <a:srgbClr val="595959">
                      <a:alpha val="99000"/>
                    </a:srgbClr>
                  </a:solidFill>
                  <a:ea typeface="Kozuka Gothic Pro R" pitchFamily="34" charset="-128"/>
                </a:rPr>
                <a:t>(as a Service)</a:t>
              </a:r>
            </a:p>
          </p:txBody>
        </p:sp>
        <p:grpSp>
          <p:nvGrpSpPr>
            <p:cNvPr id="69" name="Group 68">
              <a:extLst>
                <a:ext uri="{FF2B5EF4-FFF2-40B4-BE49-F238E27FC236}">
                  <a16:creationId xmlns:a16="http://schemas.microsoft.com/office/drawing/2014/main" id="{CF6B06AD-6C3B-40B6-A8E4-24BD995A4749}"/>
                </a:ext>
              </a:extLst>
            </p:cNvPr>
            <p:cNvGrpSpPr/>
            <p:nvPr/>
          </p:nvGrpSpPr>
          <p:grpSpPr>
            <a:xfrm>
              <a:off x="5602718" y="2282956"/>
              <a:ext cx="1638240" cy="3575799"/>
              <a:chOff x="6966542" y="2460752"/>
              <a:chExt cx="1638240" cy="3575799"/>
            </a:xfrm>
          </p:grpSpPr>
          <p:sp>
            <p:nvSpPr>
              <p:cNvPr id="70" name="Rectangle 69">
                <a:extLst>
                  <a:ext uri="{FF2B5EF4-FFF2-40B4-BE49-F238E27FC236}">
                    <a16:creationId xmlns:a16="http://schemas.microsoft.com/office/drawing/2014/main" id="{2158F502-BDDB-47BD-9CCB-85FAAE51D9C7}"/>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Réseau</a:t>
                </a:r>
              </a:p>
            </p:txBody>
          </p:sp>
          <p:sp>
            <p:nvSpPr>
              <p:cNvPr id="71" name="Rectangle 70">
                <a:extLst>
                  <a:ext uri="{FF2B5EF4-FFF2-40B4-BE49-F238E27FC236}">
                    <a16:creationId xmlns:a16="http://schemas.microsoft.com/office/drawing/2014/main" id="{2BABBED3-8B91-4E43-91A8-0D1A5DB8ED25}"/>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Calcul</a:t>
                </a:r>
              </a:p>
            </p:txBody>
          </p:sp>
          <p:sp>
            <p:nvSpPr>
              <p:cNvPr id="72" name="Rectangle 71">
                <a:extLst>
                  <a:ext uri="{FF2B5EF4-FFF2-40B4-BE49-F238E27FC236}">
                    <a16:creationId xmlns:a16="http://schemas.microsoft.com/office/drawing/2014/main" id="{137CD9AA-7E19-4934-A91C-6A4CF6CA2674}"/>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Stockage</a:t>
                </a:r>
              </a:p>
            </p:txBody>
          </p:sp>
          <p:sp>
            <p:nvSpPr>
              <p:cNvPr id="73" name="Rectangle 72">
                <a:extLst>
                  <a:ext uri="{FF2B5EF4-FFF2-40B4-BE49-F238E27FC236}">
                    <a16:creationId xmlns:a16="http://schemas.microsoft.com/office/drawing/2014/main" id="{6558D6D2-DECA-4719-BD29-9F74253440FA}"/>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Machine virtuelle</a:t>
                </a:r>
              </a:p>
            </p:txBody>
          </p:sp>
          <p:sp>
            <p:nvSpPr>
              <p:cNvPr id="74" name="Rectangle 73">
                <a:extLst>
                  <a:ext uri="{FF2B5EF4-FFF2-40B4-BE49-F238E27FC236}">
                    <a16:creationId xmlns:a16="http://schemas.microsoft.com/office/drawing/2014/main" id="{848F9CE6-82E5-46E2-B87C-3F7A3C0B6E64}"/>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FFFFFF">
                        <a:alpha val="99000"/>
                      </a:srgbClr>
                    </a:solidFill>
                    <a:uLnTx/>
                    <a:uFillTx/>
                    <a:ea typeface="Segoe UI" pitchFamily="34" charset="0"/>
                    <a:cs typeface="Segoe UI" pitchFamily="34" charset="0"/>
                  </a:rPr>
                  <a:t>Système d’exploitation</a:t>
                </a:r>
              </a:p>
            </p:txBody>
          </p:sp>
          <p:sp>
            <p:nvSpPr>
              <p:cNvPr id="75" name="Rectangle 74">
                <a:extLst>
                  <a:ext uri="{FF2B5EF4-FFF2-40B4-BE49-F238E27FC236}">
                    <a16:creationId xmlns:a16="http://schemas.microsoft.com/office/drawing/2014/main" id="{8AE02F46-CE58-4A34-B2DD-06BD242AF095}"/>
                  </a:ext>
                </a:extLst>
              </p:cNvPr>
              <p:cNvSpPr/>
              <p:nvPr/>
            </p:nvSpPr>
            <p:spPr>
              <a:xfrm>
                <a:off x="6966542" y="2460752"/>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Données et accès</a:t>
                </a:r>
              </a:p>
            </p:txBody>
          </p:sp>
          <p:sp>
            <p:nvSpPr>
              <p:cNvPr id="76" name="Rectangle 75">
                <a:extLst>
                  <a:ext uri="{FF2B5EF4-FFF2-40B4-BE49-F238E27FC236}">
                    <a16:creationId xmlns:a16="http://schemas.microsoft.com/office/drawing/2014/main" id="{11B690FA-4E0B-4D86-B7A3-A166BEA77726}"/>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77" name="Rectangle 76">
                <a:extLst>
                  <a:ext uri="{FF2B5EF4-FFF2-40B4-BE49-F238E27FC236}">
                    <a16:creationId xmlns:a16="http://schemas.microsoft.com/office/drawing/2014/main" id="{206BCAD0-993F-4DC5-B4C2-128560356C78}"/>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Applications</a:t>
                </a:r>
              </a:p>
            </p:txBody>
          </p:sp>
        </p:grpSp>
        <p:sp>
          <p:nvSpPr>
            <p:cNvPr id="78" name="Rectangle 77">
              <a:extLst>
                <a:ext uri="{FF2B5EF4-FFF2-40B4-BE49-F238E27FC236}">
                  <a16:creationId xmlns:a16="http://schemas.microsoft.com/office/drawing/2014/main" id="{47B2DE98-9258-4F61-93F9-69A0F2B73D6E}"/>
                </a:ext>
              </a:extLst>
            </p:cNvPr>
            <p:cNvSpPr/>
            <p:nvPr/>
          </p:nvSpPr>
          <p:spPr>
            <a:xfrm>
              <a:off x="7423241" y="14948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fr-FR" sz="1600">
                  <a:solidFill>
                    <a:srgbClr val="595959">
                      <a:alpha val="99000"/>
                    </a:srgbClr>
                  </a:solidFill>
                  <a:ea typeface="Kozuka Gothic Pro R" pitchFamily="34" charset="-128"/>
                </a:rPr>
                <a:t>Logiciel</a:t>
              </a:r>
            </a:p>
            <a:p>
              <a:pPr algn="ctr" defTabSz="1218936">
                <a:defRPr/>
              </a:pPr>
              <a:r>
                <a:rPr lang="fr-FR" sz="1200">
                  <a:solidFill>
                    <a:srgbClr val="595959">
                      <a:alpha val="99000"/>
                    </a:srgbClr>
                  </a:solidFill>
                  <a:ea typeface="Kozuka Gothic Pro R" pitchFamily="34" charset="-128"/>
                </a:rPr>
                <a:t>(as a Service)</a:t>
              </a:r>
            </a:p>
          </p:txBody>
        </p:sp>
        <p:grpSp>
          <p:nvGrpSpPr>
            <p:cNvPr id="79" name="Group 78">
              <a:extLst>
                <a:ext uri="{FF2B5EF4-FFF2-40B4-BE49-F238E27FC236}">
                  <a16:creationId xmlns:a16="http://schemas.microsoft.com/office/drawing/2014/main" id="{1422EF3D-6160-4A2F-86A4-DCDC02110257}"/>
                </a:ext>
              </a:extLst>
            </p:cNvPr>
            <p:cNvGrpSpPr/>
            <p:nvPr/>
          </p:nvGrpSpPr>
          <p:grpSpPr>
            <a:xfrm>
              <a:off x="7593286" y="2257552"/>
              <a:ext cx="1638240" cy="3575799"/>
              <a:chOff x="9523110" y="2460749"/>
              <a:chExt cx="1638240" cy="3575799"/>
            </a:xfrm>
          </p:grpSpPr>
          <p:sp>
            <p:nvSpPr>
              <p:cNvPr id="80" name="Rectangle 79">
                <a:extLst>
                  <a:ext uri="{FF2B5EF4-FFF2-40B4-BE49-F238E27FC236}">
                    <a16:creationId xmlns:a16="http://schemas.microsoft.com/office/drawing/2014/main" id="{9E1C6C00-2154-46C7-A133-46AF79661431}"/>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Réseau</a:t>
                </a:r>
              </a:p>
            </p:txBody>
          </p:sp>
          <p:sp>
            <p:nvSpPr>
              <p:cNvPr id="81" name="Rectangle 80">
                <a:extLst>
                  <a:ext uri="{FF2B5EF4-FFF2-40B4-BE49-F238E27FC236}">
                    <a16:creationId xmlns:a16="http://schemas.microsoft.com/office/drawing/2014/main" id="{8101A16C-9E65-4DAF-85A6-3E6CB98273F3}"/>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Calcul</a:t>
                </a:r>
              </a:p>
            </p:txBody>
          </p:sp>
          <p:sp>
            <p:nvSpPr>
              <p:cNvPr id="82" name="Rectangle 81">
                <a:extLst>
                  <a:ext uri="{FF2B5EF4-FFF2-40B4-BE49-F238E27FC236}">
                    <a16:creationId xmlns:a16="http://schemas.microsoft.com/office/drawing/2014/main" id="{81003D6F-234A-4EA9-BDB3-B02EE753B14E}"/>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Machine virtuelle</a:t>
                </a:r>
              </a:p>
            </p:txBody>
          </p:sp>
          <p:sp>
            <p:nvSpPr>
              <p:cNvPr id="83" name="Rectangle 82">
                <a:extLst>
                  <a:ext uri="{FF2B5EF4-FFF2-40B4-BE49-F238E27FC236}">
                    <a16:creationId xmlns:a16="http://schemas.microsoft.com/office/drawing/2014/main" id="{B284D65F-6936-41BA-93E4-42CA0FA4CDAE}"/>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FFFFFF">
                        <a:alpha val="99000"/>
                      </a:srgbClr>
                    </a:solidFill>
                    <a:uLnTx/>
                    <a:uFillTx/>
                    <a:ea typeface="Segoe UI" pitchFamily="34" charset="0"/>
                    <a:cs typeface="Segoe UI" pitchFamily="34" charset="0"/>
                  </a:rPr>
                  <a:t>Système d’exploitation</a:t>
                </a:r>
              </a:p>
            </p:txBody>
          </p:sp>
          <p:sp>
            <p:nvSpPr>
              <p:cNvPr id="84" name="Rectangle 83">
                <a:extLst>
                  <a:ext uri="{FF2B5EF4-FFF2-40B4-BE49-F238E27FC236}">
                    <a16:creationId xmlns:a16="http://schemas.microsoft.com/office/drawing/2014/main" id="{F0A0D202-7E9C-4135-9535-F89E837036B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Données et accès</a:t>
                </a:r>
              </a:p>
            </p:txBody>
          </p:sp>
          <p:sp>
            <p:nvSpPr>
              <p:cNvPr id="85" name="Rectangle 84">
                <a:extLst>
                  <a:ext uri="{FF2B5EF4-FFF2-40B4-BE49-F238E27FC236}">
                    <a16:creationId xmlns:a16="http://schemas.microsoft.com/office/drawing/2014/main" id="{1A24DF0F-E1B0-494C-A315-9A95C75CEE8C}"/>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86" name="Rectangle 85">
                <a:extLst>
                  <a:ext uri="{FF2B5EF4-FFF2-40B4-BE49-F238E27FC236}">
                    <a16:creationId xmlns:a16="http://schemas.microsoft.com/office/drawing/2014/main" id="{6CA429E7-8123-4F8F-B295-17C7424D68F6}"/>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Applications</a:t>
                </a:r>
              </a:p>
            </p:txBody>
          </p:sp>
          <p:sp>
            <p:nvSpPr>
              <p:cNvPr id="87" name="Rectangle 86">
                <a:extLst>
                  <a:ext uri="{FF2B5EF4-FFF2-40B4-BE49-F238E27FC236}">
                    <a16:creationId xmlns:a16="http://schemas.microsoft.com/office/drawing/2014/main" id="{8D9B6949-F625-459A-9BA5-B63E4034D511}"/>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Stockage</a:t>
                </a:r>
              </a:p>
            </p:txBody>
          </p:sp>
        </p:grpSp>
        <p:sp>
          <p:nvSpPr>
            <p:cNvPr id="88" name="Rectangle 87">
              <a:extLst>
                <a:ext uri="{FF2B5EF4-FFF2-40B4-BE49-F238E27FC236}">
                  <a16:creationId xmlns:a16="http://schemas.microsoft.com/office/drawing/2014/main" id="{270780A6-C3BC-4B28-B80A-55BDCDAF9BD7}"/>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9" name="Rectangle 88">
              <a:extLst>
                <a:ext uri="{FF2B5EF4-FFF2-40B4-BE49-F238E27FC236}">
                  <a16:creationId xmlns:a16="http://schemas.microsoft.com/office/drawing/2014/main" id="{FBF623C8-468D-4510-B434-5DCDF1CCC938}"/>
                </a:ext>
              </a:extLst>
            </p:cNvPr>
            <p:cNvSpPr/>
            <p:nvPr/>
          </p:nvSpPr>
          <p:spPr>
            <a:xfrm>
              <a:off x="9708339" y="3444110"/>
              <a:ext cx="2299339"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Géré par le fournisseur de cloud</a:t>
              </a:r>
            </a:p>
          </p:txBody>
        </p:sp>
        <p:sp>
          <p:nvSpPr>
            <p:cNvPr id="90" name="Rectangle 89">
              <a:extLst>
                <a:ext uri="{FF2B5EF4-FFF2-40B4-BE49-F238E27FC236}">
                  <a16:creationId xmlns:a16="http://schemas.microsoft.com/office/drawing/2014/main" id="{E390420B-4D9D-44C4-90AD-3B99FA80B03B}"/>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FFFFFF">
                      <a:alpha val="99000"/>
                    </a:srgbClr>
                  </a:solidFill>
                  <a:uLnTx/>
                  <a:uFillTx/>
                  <a:ea typeface="Segoe UI" pitchFamily="34" charset="0"/>
                  <a:cs typeface="Segoe UI" pitchFamily="34" charset="0"/>
                </a:rPr>
                <a:t>Géré par vous</a:t>
              </a:r>
            </a:p>
          </p:txBody>
        </p:sp>
      </p:grpSp>
    </p:spTree>
    <p:extLst>
      <p:ext uri="{BB962C8B-B14F-4D97-AF65-F5344CB8AC3E}">
        <p14:creationId xmlns:p14="http://schemas.microsoft.com/office/powerpoint/2010/main" val="382088100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Informatique serverless</a:t>
            </a:r>
          </a:p>
        </p:txBody>
      </p:sp>
      <p:sp>
        <p:nvSpPr>
          <p:cNvPr id="4" name="TextBox 3">
            <a:extLst>
              <a:ext uri="{FF2B5EF4-FFF2-40B4-BE49-F238E27FC236}">
                <a16:creationId xmlns:a16="http://schemas.microsoft.com/office/drawing/2014/main" id="{1139CD20-695D-4DCD-AA05-7FDF166F7945}"/>
              </a:ext>
            </a:extLst>
          </p:cNvPr>
          <p:cNvSpPr txBox="1"/>
          <p:nvPr/>
        </p:nvSpPr>
        <p:spPr>
          <a:xfrm>
            <a:off x="926196" y="1060499"/>
            <a:ext cx="10247243" cy="1292662"/>
          </a:xfrm>
          <a:prstGeom prst="rect">
            <a:avLst/>
          </a:prstGeom>
          <a:noFill/>
        </p:spPr>
        <p:txBody>
          <a:bodyPr wrap="square" lIns="182880" tIns="146304" rIns="182880" bIns="146304" rtlCol="0">
            <a:spAutoFit/>
          </a:bodyPr>
          <a:lstStyle/>
          <a:p>
            <a:pPr>
              <a:lnSpc>
                <a:spcPct val="90000"/>
              </a:lnSpc>
              <a:spcAft>
                <a:spcPts val="600"/>
              </a:spcAft>
            </a:pPr>
            <a:r>
              <a:rPr lang="fr-FR" sz="2400" b="0" i="0" dirty="0">
                <a:solidFill>
                  <a:srgbClr val="4C4C51"/>
                </a:solidFill>
              </a:rPr>
              <a:t>Avec les</a:t>
            </a:r>
            <a:r>
              <a:rPr lang="fr-FR" sz="2400" b="0" i="0" dirty="0">
                <a:solidFill>
                  <a:srgbClr val="4C4C51"/>
                </a:solidFill>
                <a:latin typeface="Segoe UI" panose="020B0502040204020203" pitchFamily="34" charset="0"/>
                <a:cs typeface="Segoe UI Semibold" panose="020B0702040204020203" pitchFamily="34" charset="0"/>
              </a:rPr>
              <a:t> </a:t>
            </a:r>
            <a:r>
              <a:rPr lang="fr-FR" sz="2400" b="0" i="0" dirty="0">
                <a:solidFill>
                  <a:srgbClr val="4C4C51"/>
                </a:solidFill>
                <a:latin typeface="Segoe UI Semibold" panose="020B0702040204020203" pitchFamily="34" charset="0"/>
                <a:cs typeface="Segoe UI Semibold" panose="020B0702040204020203" pitchFamily="34" charset="0"/>
              </a:rPr>
              <a:t>applications informatiques </a:t>
            </a:r>
            <a:r>
              <a:rPr lang="fr-FR" sz="2400" b="0" i="0" dirty="0" err="1">
                <a:solidFill>
                  <a:srgbClr val="4C4C51"/>
                </a:solidFill>
                <a:latin typeface="Segoe UI Semibold" panose="020B0702040204020203" pitchFamily="34" charset="0"/>
                <a:cs typeface="Segoe UI Semibold" panose="020B0702040204020203" pitchFamily="34" charset="0"/>
              </a:rPr>
              <a:t>serverless</a:t>
            </a:r>
            <a:r>
              <a:rPr lang="fr-FR" sz="2400" b="0" i="0" dirty="0">
                <a:solidFill>
                  <a:srgbClr val="4C4C51"/>
                </a:solidFill>
                <a:latin typeface="Segoe UI" panose="020B0502040204020203" pitchFamily="34" charset="0"/>
              </a:rPr>
              <a:t>, le fournisseur de services cloud provisionne, met à l’échelle et gère automatiquement l’infrastructure nécessaire à l’exécution du code.</a:t>
            </a:r>
          </a:p>
        </p:txBody>
      </p:sp>
      <p:graphicFrame>
        <p:nvGraphicFramePr>
          <p:cNvPr id="2" name="Table 3">
            <a:extLst>
              <a:ext uri="{FF2B5EF4-FFF2-40B4-BE49-F238E27FC236}">
                <a16:creationId xmlns:a16="http://schemas.microsoft.com/office/drawing/2014/main" id="{7BC59E0D-DC75-41C7-B5E5-C4FCAB85827E}"/>
              </a:ext>
            </a:extLst>
          </p:cNvPr>
          <p:cNvGraphicFramePr>
            <a:graphicFrameLocks noGrp="1"/>
          </p:cNvGraphicFramePr>
          <p:nvPr>
            <p:extLst>
              <p:ext uri="{D42A27DB-BD31-4B8C-83A1-F6EECF244321}">
                <p14:modId xmlns:p14="http://schemas.microsoft.com/office/powerpoint/2010/main" val="2227400554"/>
              </p:ext>
            </p:extLst>
          </p:nvPr>
        </p:nvGraphicFramePr>
        <p:xfrm>
          <a:off x="443778" y="2318982"/>
          <a:ext cx="11156344" cy="3376784"/>
        </p:xfrm>
        <a:graphic>
          <a:graphicData uri="http://schemas.openxmlformats.org/drawingml/2006/table">
            <a:tbl>
              <a:tblPr firstRow="1" bandRow="1">
                <a:tableStyleId>{5C22544A-7EE6-4342-B048-85BDC9FD1C3A}</a:tableStyleId>
              </a:tblPr>
              <a:tblGrid>
                <a:gridCol w="2903755">
                  <a:extLst>
                    <a:ext uri="{9D8B030D-6E8A-4147-A177-3AD203B41FA5}">
                      <a16:colId xmlns:a16="http://schemas.microsoft.com/office/drawing/2014/main" val="536659598"/>
                    </a:ext>
                  </a:extLst>
                </a:gridCol>
                <a:gridCol w="8252589">
                  <a:extLst>
                    <a:ext uri="{9D8B030D-6E8A-4147-A177-3AD203B41FA5}">
                      <a16:colId xmlns:a16="http://schemas.microsoft.com/office/drawing/2014/main" val="2507611427"/>
                    </a:ext>
                  </a:extLst>
                </a:gridCol>
              </a:tblGrid>
              <a:tr h="1456544">
                <a:tc>
                  <a:txBody>
                    <a:bodyPr/>
                    <a:lstStyle/>
                    <a:p>
                      <a:endParaRPr lang="en-US" dirty="0">
                        <a:solidFill>
                          <a:schemeClr val="tx1"/>
                        </a:solidFill>
                      </a:endParaRPr>
                    </a:p>
                  </a:txBody>
                  <a:tcPr anchor="ctr">
                    <a:noFill/>
                  </a:tcPr>
                </a:tc>
                <a:tc>
                  <a:txBody>
                    <a:bodyPr/>
                    <a:lstStyle/>
                    <a:p>
                      <a:pPr marL="0" marR="0" lvl="0" indent="0" algn="l" rtl="0" eaLnBrk="1" fontAlgn="auto" latinLnBrk="0" hangingPunct="1">
                        <a:lnSpc>
                          <a:spcPct val="100000"/>
                        </a:lnSpc>
                        <a:spcBef>
                          <a:spcPts val="0"/>
                        </a:spcBef>
                        <a:spcAft>
                          <a:spcPts val="0"/>
                        </a:spcAft>
                        <a:buFontTx/>
                        <a:buNone/>
                      </a:pPr>
                      <a:r>
                        <a:rPr lang="fr-FR" sz="2400" b="1" dirty="0">
                          <a:solidFill>
                            <a:schemeClr val="tx1"/>
                          </a:solidFill>
                        </a:rPr>
                        <a:t>Azure </a:t>
                      </a:r>
                      <a:r>
                        <a:rPr lang="fr-FR" sz="2400" b="1" dirty="0" err="1">
                          <a:solidFill>
                            <a:schemeClr val="tx1"/>
                          </a:solidFill>
                        </a:rPr>
                        <a:t>Functions</a:t>
                      </a:r>
                      <a:r>
                        <a:rPr lang="fr-FR" sz="2400" b="1" dirty="0">
                          <a:solidFill>
                            <a:schemeClr val="tx1"/>
                          </a:solidFill>
                        </a:rPr>
                        <a:t> </a:t>
                      </a:r>
                      <a:r>
                        <a:rPr lang="fr-FR" sz="2400" b="0" dirty="0">
                          <a:solidFill>
                            <a:schemeClr val="tx1"/>
                          </a:solidFill>
                        </a:rPr>
                        <a:t>est un code exécutant votre service et non la plateforme ou l’infrastructure sous-jacente. Il crée une infrastructure basée sur un événement.</a:t>
                      </a:r>
                    </a:p>
                  </a:txBody>
                  <a:tcPr anchor="ctr">
                    <a:noFill/>
                  </a:tcPr>
                </a:tc>
                <a:extLst>
                  <a:ext uri="{0D108BD9-81ED-4DB2-BD59-A6C34878D82A}">
                    <a16:rowId xmlns:a16="http://schemas.microsoft.com/office/drawing/2014/main" val="3422174072"/>
                  </a:ext>
                </a:extLst>
              </a:tr>
              <a:tr h="1342992">
                <a:tc>
                  <a:txBody>
                    <a:bodyPr/>
                    <a:lstStyle/>
                    <a:p>
                      <a:endParaRPr lang="en-US" sz="2400" dirty="0">
                        <a:solidFill>
                          <a:schemeClr val="tx1"/>
                        </a:solidFill>
                      </a:endParaRPr>
                    </a:p>
                  </a:txBody>
                  <a:tcPr anchor="c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fr-FR" sz="2400" b="1" dirty="0">
                          <a:solidFill>
                            <a:schemeClr val="tx1"/>
                          </a:solidFill>
                        </a:rPr>
                        <a:t>Azure Logic Apps </a:t>
                      </a:r>
                      <a:r>
                        <a:rPr lang="fr-FR" sz="2400" dirty="0">
                          <a:solidFill>
                            <a:schemeClr val="tx1"/>
                          </a:solidFill>
                        </a:rPr>
                        <a:t>est un service cloud qui vous aide à automatiser et à orchestrer les tâches, les processus métier et les workflows lorsque vous devez intégrer des applications, des données, des systèmes et des services.</a:t>
                      </a:r>
                    </a:p>
                    <a:p>
                      <a:endParaRPr lang="en-US" sz="2400" dirty="0">
                        <a:solidFill>
                          <a:schemeClr val="tx1"/>
                        </a:solidFill>
                      </a:endParaRPr>
                    </a:p>
                  </a:txBody>
                  <a:tcPr anchor="ctr">
                    <a:noFill/>
                  </a:tcPr>
                </a:tc>
                <a:extLst>
                  <a:ext uri="{0D108BD9-81ED-4DB2-BD59-A6C34878D82A}">
                    <a16:rowId xmlns:a16="http://schemas.microsoft.com/office/drawing/2014/main" val="1968292496"/>
                  </a:ext>
                </a:extLst>
              </a:tr>
            </a:tbl>
          </a:graphicData>
        </a:graphic>
      </p:graphicFrame>
      <p:pic>
        <p:nvPicPr>
          <p:cNvPr id="3" name="Picture 2" descr="Icône de Functions">
            <a:extLst>
              <a:ext uri="{FF2B5EF4-FFF2-40B4-BE49-F238E27FC236}">
                <a16:creationId xmlns:a16="http://schemas.microsoft.com/office/drawing/2014/main" id="{8CE58DD3-F46D-45A3-852C-738E261E2E89}"/>
              </a:ext>
            </a:extLst>
          </p:cNvPr>
          <p:cNvPicPr>
            <a:picLocks noChangeAspect="1"/>
          </p:cNvPicPr>
          <p:nvPr/>
        </p:nvPicPr>
        <p:blipFill>
          <a:blip r:embed="rId3"/>
          <a:stretch>
            <a:fillRect/>
          </a:stretch>
        </p:blipFill>
        <p:spPr>
          <a:xfrm>
            <a:off x="1204541" y="2472814"/>
            <a:ext cx="1117303" cy="1254801"/>
          </a:xfrm>
          <a:prstGeom prst="rect">
            <a:avLst/>
          </a:prstGeom>
        </p:spPr>
      </p:pic>
      <p:pic>
        <p:nvPicPr>
          <p:cNvPr id="12" name="Picture 11" descr="Icône d’Event Grid">
            <a:extLst>
              <a:ext uri="{FF2B5EF4-FFF2-40B4-BE49-F238E27FC236}">
                <a16:creationId xmlns:a16="http://schemas.microsoft.com/office/drawing/2014/main" id="{B2D73169-752E-4B4D-8A8D-D113EECD879D}"/>
              </a:ext>
            </a:extLst>
          </p:cNvPr>
          <p:cNvPicPr>
            <a:picLocks noChangeAspect="1"/>
          </p:cNvPicPr>
          <p:nvPr/>
        </p:nvPicPr>
        <p:blipFill>
          <a:blip r:embed="rId4"/>
          <a:stretch>
            <a:fillRect/>
          </a:stretch>
        </p:blipFill>
        <p:spPr>
          <a:xfrm>
            <a:off x="1099277" y="3922716"/>
            <a:ext cx="1298061" cy="1285570"/>
          </a:xfrm>
          <a:prstGeom prst="rect">
            <a:avLst/>
          </a:prstGeom>
        </p:spPr>
      </p:pic>
    </p:spTree>
    <p:extLst>
      <p:ext uri="{BB962C8B-B14F-4D97-AF65-F5344CB8AC3E}">
        <p14:creationId xmlns:p14="http://schemas.microsoft.com/office/powerpoint/2010/main" val="7586521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169042"/>
            <a:ext cx="5428936" cy="2156510"/>
          </a:xfrm>
        </p:spPr>
        <p:txBody>
          <a:bodyPr/>
          <a:lstStyle/>
          <a:p>
            <a:r>
              <a:rPr lang="fr-FR" dirty="0">
                <a:solidFill>
                  <a:schemeClr val="tx1"/>
                </a:solidFill>
                <a:latin typeface="Segoe UI Semibold (Headings)"/>
              </a:rPr>
              <a:t>AZ-900T0x</a:t>
            </a:r>
            <a:br>
              <a:rPr lang="fr-FR" dirty="0">
                <a:solidFill>
                  <a:schemeClr val="tx1"/>
                </a:solidFill>
                <a:latin typeface="Segoe UI Semibold (Headings)"/>
              </a:rPr>
            </a:br>
            <a:r>
              <a:rPr lang="fr-FR" dirty="0">
                <a:solidFill>
                  <a:schemeClr val="tx1"/>
                </a:solidFill>
                <a:latin typeface="Segoe UI Semibold (Headings)"/>
              </a:rPr>
              <a:t>Module 01 : </a:t>
            </a:r>
            <a:br>
              <a:rPr lang="fr-FR" dirty="0">
                <a:solidFill>
                  <a:schemeClr val="tx1"/>
                </a:solidFill>
                <a:latin typeface="Segoe UI Semibold (Headings)"/>
              </a:rPr>
            </a:br>
            <a:r>
              <a:rPr lang="fr-FR" dirty="0">
                <a:solidFill>
                  <a:schemeClr val="tx1"/>
                </a:solidFill>
                <a:latin typeface="Segoe UI Semibold (Headings)"/>
              </a:rPr>
              <a:t>Concepts du cloud</a:t>
            </a:r>
          </a:p>
        </p:txBody>
      </p:sp>
    </p:spTree>
    <p:extLst>
      <p:ext uri="{BB962C8B-B14F-4D97-AF65-F5344CB8AC3E}">
        <p14:creationId xmlns:p14="http://schemas.microsoft.com/office/powerpoint/2010/main" val="363585291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1648050"/>
            <a:ext cx="4781272" cy="3070910"/>
          </a:xfrm>
        </p:spPr>
        <p:txBody>
          <a:bodyPr/>
          <a:lstStyle/>
          <a:p>
            <a:r>
              <a:rPr lang="fr-FR" dirty="0">
                <a:latin typeface="Segoe UI Semibold (Headings)"/>
                <a:cs typeface="Segoe UI"/>
              </a:rPr>
              <a:t>AZ-900T0x</a:t>
            </a:r>
            <a:br>
              <a:rPr lang="fr-FR" dirty="0">
                <a:latin typeface="Segoe UI Semibold (Headings)"/>
                <a:cs typeface="Segoe UI"/>
              </a:rPr>
            </a:br>
            <a:r>
              <a:rPr lang="fr-FR" dirty="0">
                <a:latin typeface="Segoe UI Semibold (Headings)"/>
                <a:cs typeface="Segoe UI"/>
              </a:rPr>
              <a:t>Module 02 :</a:t>
            </a:r>
            <a:br>
              <a:rPr lang="fr-FR" dirty="0">
                <a:latin typeface="Segoe UI Semibold (Headings)"/>
                <a:cs typeface="Segoe UI"/>
              </a:rPr>
            </a:br>
            <a:r>
              <a:rPr lang="fr-FR" dirty="0">
                <a:solidFill>
                  <a:schemeClr val="tx1"/>
                </a:solidFill>
                <a:latin typeface="Segoe UI Semibold (Headings)"/>
                <a:cs typeface="Segoe UI"/>
              </a:rPr>
              <a:t>Principaux services Azure</a:t>
            </a:r>
          </a:p>
        </p:txBody>
      </p:sp>
    </p:spTree>
    <p:extLst>
      <p:ext uri="{BB962C8B-B14F-4D97-AF65-F5344CB8AC3E}">
        <p14:creationId xmlns:p14="http://schemas.microsoft.com/office/powerpoint/2010/main" val="21905337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fr-FR" dirty="0"/>
              <a:t>Principaux composants architecturaux d’Azure</a:t>
            </a:r>
          </a:p>
        </p:txBody>
      </p:sp>
      <p:pic>
        <p:nvPicPr>
          <p:cNvPr id="5" name="Graphic 4" descr="Architecture">
            <a:extLst>
              <a:ext uri="{FF2B5EF4-FFF2-40B4-BE49-F238E27FC236}">
                <a16:creationId xmlns:a16="http://schemas.microsoft.com/office/drawing/2014/main" id="{DD04FC6F-7C51-44B7-A2B8-1E3093C8B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0800" y="2754863"/>
            <a:ext cx="1348273" cy="1348273"/>
          </a:xfrm>
          <a:prstGeom prst="rect">
            <a:avLst/>
          </a:prstGeom>
        </p:spPr>
      </p:pic>
    </p:spTree>
    <p:extLst>
      <p:ext uri="{BB962C8B-B14F-4D97-AF65-F5344CB8AC3E}">
        <p14:creationId xmlns:p14="http://schemas.microsoft.com/office/powerpoint/2010/main" val="305221791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Régions</a:t>
            </a:r>
          </a:p>
        </p:txBody>
      </p:sp>
      <p:sp>
        <p:nvSpPr>
          <p:cNvPr id="8" name="Rectangle 7">
            <a:extLst>
              <a:ext uri="{FF2B5EF4-FFF2-40B4-BE49-F238E27FC236}">
                <a16:creationId xmlns:a16="http://schemas.microsoft.com/office/drawing/2014/main" id="{811A1EC0-5AF2-4D21-8437-ACF71E7A3AAF}"/>
              </a:ext>
            </a:extLst>
          </p:cNvPr>
          <p:cNvSpPr/>
          <p:nvPr/>
        </p:nvSpPr>
        <p:spPr>
          <a:xfrm>
            <a:off x="192959" y="1825795"/>
            <a:ext cx="3297493" cy="1200329"/>
          </a:xfrm>
          <a:prstGeom prst="rect">
            <a:avLst/>
          </a:prstGeom>
          <a:solidFill>
            <a:schemeClr val="bg1"/>
          </a:solidFill>
        </p:spPr>
        <p:txBody>
          <a:bodyPr wrap="square" anchor="t">
            <a:spAutoFit/>
          </a:bodyPr>
          <a:lstStyle/>
          <a:p>
            <a:pPr algn="ctr"/>
            <a:r>
              <a:rPr lang="fr-FR" sz="1800" i="1">
                <a:cs typeface="Segoe UI Semilight"/>
              </a:rPr>
              <a:t>Azure propose plus de régions au niveau mondial que les autres fournisseurs de cloud, avec plus de 60 régions représentant plus de 140 pays</a:t>
            </a:r>
          </a:p>
        </p:txBody>
      </p:sp>
      <p:sp>
        <p:nvSpPr>
          <p:cNvPr id="6" name="Text Placeholder 5"/>
          <p:cNvSpPr>
            <a:spLocks noGrp="1"/>
          </p:cNvSpPr>
          <p:nvPr>
            <p:ph sz="quarter" idx="10"/>
          </p:nvPr>
        </p:nvSpPr>
        <p:spPr>
          <a:xfrm>
            <a:off x="1225345" y="4144215"/>
            <a:ext cx="9311519" cy="2103140"/>
          </a:xfrm>
        </p:spPr>
        <p:txBody>
          <a:bodyPr vert="horz" wrap="square" lIns="0" tIns="0" rIns="0" bIns="0" rtlCol="0" anchor="t">
            <a:spAutoFit/>
          </a:bodyPr>
          <a:lstStyle/>
          <a:p>
            <a:pPr marL="342900" indent="-342900">
              <a:buFont typeface="Arial" panose="020B0604020202020204" pitchFamily="34" charset="0"/>
              <a:buChar char="•"/>
            </a:pPr>
            <a:r>
              <a:rPr lang="fr-FR" dirty="0">
                <a:latin typeface="+mn-lt"/>
              </a:rPr>
              <a:t>Les régions sont constituées d’un ou de plusieurs centres de données à proximité étroite.</a:t>
            </a:r>
          </a:p>
          <a:p>
            <a:pPr marL="342900" indent="-342900">
              <a:buFont typeface="Arial" panose="020B0604020202020204" pitchFamily="34" charset="0"/>
              <a:buChar char="•"/>
            </a:pPr>
            <a:r>
              <a:rPr lang="fr-FR" dirty="0">
                <a:latin typeface="+mn-lt"/>
              </a:rPr>
              <a:t>Flexibilité et évolutivité afin de réduire la latence pour le client.</a:t>
            </a:r>
          </a:p>
          <a:p>
            <a:pPr marL="342900" indent="-342900">
              <a:buFont typeface="Arial" panose="020B0604020202020204" pitchFamily="34" charset="0"/>
              <a:buChar char="•"/>
            </a:pPr>
            <a:r>
              <a:rPr lang="fr-FR" dirty="0">
                <a:latin typeface="+mn-lt"/>
              </a:rPr>
              <a:t>Préservation de la résidence des données avec une offre de conformité complète.</a:t>
            </a:r>
          </a:p>
        </p:txBody>
      </p:sp>
      <p:sp>
        <p:nvSpPr>
          <p:cNvPr id="3" name="Footer Placeholder 1">
            <a:extLst>
              <a:ext uri="{FF2B5EF4-FFF2-40B4-BE49-F238E27FC236}">
                <a16:creationId xmlns:a16="http://schemas.microsoft.com/office/drawing/2014/main" id="{CFEEFDEC-A344-470A-A33B-F1133646265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pic>
        <p:nvPicPr>
          <p:cNvPr id="7" name="Picture 6">
            <a:extLst>
              <a:ext uri="{FF2B5EF4-FFF2-40B4-BE49-F238E27FC236}">
                <a16:creationId xmlns:a16="http://schemas.microsoft.com/office/drawing/2014/main" id="{063CBBDE-ACEF-4FB3-8EB5-76989B48B4D1}"/>
              </a:ext>
            </a:extLst>
          </p:cNvPr>
          <p:cNvPicPr>
            <a:picLocks noChangeAspect="1"/>
          </p:cNvPicPr>
          <p:nvPr/>
        </p:nvPicPr>
        <p:blipFill>
          <a:blip r:embed="rId3"/>
          <a:srcRect/>
          <a:stretch/>
        </p:blipFill>
        <p:spPr>
          <a:xfrm>
            <a:off x="3910775" y="254613"/>
            <a:ext cx="7940000" cy="3783905"/>
          </a:xfrm>
          <a:prstGeom prst="rect">
            <a:avLst/>
          </a:prstGeom>
          <a:ln>
            <a:solidFill>
              <a:schemeClr val="accent1"/>
            </a:solidFill>
          </a:ln>
        </p:spPr>
      </p:pic>
    </p:spTree>
    <p:extLst>
      <p:ext uri="{BB962C8B-B14F-4D97-AF65-F5344CB8AC3E}">
        <p14:creationId xmlns:p14="http://schemas.microsoft.com/office/powerpoint/2010/main" val="10538655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Paires régionales</a:t>
            </a:r>
          </a:p>
        </p:txBody>
      </p:sp>
      <p:sp>
        <p:nvSpPr>
          <p:cNvPr id="6" name="Text Placeholder 5"/>
          <p:cNvSpPr>
            <a:spLocks noGrp="1"/>
          </p:cNvSpPr>
          <p:nvPr>
            <p:ph sz="quarter" idx="10"/>
          </p:nvPr>
        </p:nvSpPr>
        <p:spPr>
          <a:xfrm>
            <a:off x="487467" y="1661910"/>
            <a:ext cx="6097302" cy="3339376"/>
          </a:xfrm>
        </p:spPr>
        <p:txBody>
          <a:bodyPr vert="horz" wrap="square" lIns="0" tIns="0" rIns="0" bIns="0" rtlCol="0" anchor="t">
            <a:spAutoFit/>
          </a:bodyPr>
          <a:lstStyle/>
          <a:p>
            <a:pPr marL="290195" indent="-290195">
              <a:buFont typeface="Arial" panose="020B0604020202020204" pitchFamily="34" charset="0"/>
              <a:buChar char="•"/>
            </a:pPr>
            <a:r>
              <a:rPr lang="fr-FR" sz="2400" dirty="0">
                <a:latin typeface="+mn-lt"/>
              </a:rPr>
              <a:t>Distance d’au moins 480 km entre les paires régionales.</a:t>
            </a:r>
          </a:p>
          <a:p>
            <a:pPr marL="290195" indent="-290195">
              <a:buFont typeface="Arial" panose="020B0604020202020204" pitchFamily="34" charset="0"/>
              <a:buChar char="•"/>
            </a:pPr>
            <a:r>
              <a:rPr lang="fr-FR" dirty="0">
                <a:latin typeface="+mn-lt"/>
              </a:rPr>
              <a:t>Réplication automatique pour certains services.</a:t>
            </a:r>
          </a:p>
          <a:p>
            <a:pPr marL="290195" indent="-290195">
              <a:buFont typeface="Arial" panose="020B0604020202020204" pitchFamily="34" charset="0"/>
              <a:buChar char="•"/>
            </a:pPr>
            <a:r>
              <a:rPr lang="fr-FR" dirty="0">
                <a:latin typeface="+mn-lt"/>
              </a:rPr>
              <a:t>Récupération régionale prioritaire en cas de panne.</a:t>
            </a:r>
          </a:p>
          <a:p>
            <a:pPr marL="290195" indent="-290195">
              <a:buFont typeface="Arial" panose="020B0604020202020204" pitchFamily="34" charset="0"/>
              <a:buChar char="•"/>
            </a:pPr>
            <a:r>
              <a:rPr lang="fr-FR" dirty="0">
                <a:latin typeface="+mn-lt"/>
              </a:rPr>
              <a:t>Déploiement séquentiel des mises à jour pour minimiser les interruptions. </a:t>
            </a:r>
          </a:p>
        </p:txBody>
      </p:sp>
      <p:sp>
        <p:nvSpPr>
          <p:cNvPr id="2" name="TextBox 1">
            <a:extLst>
              <a:ext uri="{FF2B5EF4-FFF2-40B4-BE49-F238E27FC236}">
                <a16:creationId xmlns:a16="http://schemas.microsoft.com/office/drawing/2014/main" id="{00D66516-044B-4422-8CA5-FA6FFBDF8E5D}"/>
              </a:ext>
            </a:extLst>
          </p:cNvPr>
          <p:cNvSpPr txBox="1"/>
          <p:nvPr/>
        </p:nvSpPr>
        <p:spPr>
          <a:xfrm>
            <a:off x="640861" y="5223469"/>
            <a:ext cx="6097302"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fr-FR" sz="1800" dirty="0"/>
              <a:t>Lien </a:t>
            </a:r>
            <a:r>
              <a:rPr lang="fr-FR" sz="1800" dirty="0">
                <a:ea typeface="+mn-lt"/>
                <a:cs typeface="Segoe UI"/>
              </a:rPr>
              <a:t>web : </a:t>
            </a:r>
            <a:r>
              <a:rPr lang="fr-FR" sz="1800" dirty="0">
                <a:ea typeface="+mn-lt"/>
                <a:cs typeface="+mn-lt"/>
                <a:hlinkClick r:id="rId3"/>
              </a:rPr>
              <a:t>https://aka.ms/PairedRegions-fra</a:t>
            </a:r>
            <a:endParaRPr lang="fr-FR" sz="1800" dirty="0">
              <a:ea typeface="+mn-lt"/>
              <a:cs typeface="+mn-lt"/>
              <a:hlinkClick r:id="rId4"/>
            </a:endParaRPr>
          </a:p>
        </p:txBody>
      </p:sp>
      <p:graphicFrame>
        <p:nvGraphicFramePr>
          <p:cNvPr id="9" name="Table 8">
            <a:extLst>
              <a:ext uri="{FF2B5EF4-FFF2-40B4-BE49-F238E27FC236}">
                <a16:creationId xmlns:a16="http://schemas.microsoft.com/office/drawing/2014/main" id="{D812C242-CE3D-40CD-A21F-9B770DE69246}"/>
              </a:ext>
            </a:extLst>
          </p:cNvPr>
          <p:cNvGraphicFramePr>
            <a:graphicFrameLocks noGrp="1"/>
          </p:cNvGraphicFramePr>
          <p:nvPr/>
        </p:nvGraphicFramePr>
        <p:xfrm>
          <a:off x="6738163" y="331517"/>
          <a:ext cx="1985718" cy="5597999"/>
        </p:xfrm>
        <a:graphic>
          <a:graphicData uri="http://schemas.openxmlformats.org/drawingml/2006/table">
            <a:tbl>
              <a:tblPr firstRow="1">
                <a:tableStyleId>{2D5ABB26-0587-4C30-8999-92F81FD0307C}</a:tableStyleId>
              </a:tblPr>
              <a:tblGrid>
                <a:gridCol w="1985718">
                  <a:extLst>
                    <a:ext uri="{9D8B030D-6E8A-4147-A177-3AD203B41FA5}">
                      <a16:colId xmlns:a16="http://schemas.microsoft.com/office/drawing/2014/main" val="1438438675"/>
                    </a:ext>
                  </a:extLst>
                </a:gridCol>
              </a:tblGrid>
              <a:tr h="306219">
                <a:tc>
                  <a:txBody>
                    <a:bodyPr/>
                    <a:lstStyle/>
                    <a:p>
                      <a:pPr algn="ctr" fontAlgn="base"/>
                      <a:r>
                        <a:rPr lang="fr-FR" sz="1600" b="0" dirty="0">
                          <a:solidFill>
                            <a:schemeClr val="bg1"/>
                          </a:solidFill>
                          <a:latin typeface="+mj-lt"/>
                        </a:rPr>
                        <a:t>Région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fr-FR" sz="1600"/>
                        <a:t>Centre-nord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fr-FR" sz="1600"/>
                        <a:t>Est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fr-FR" sz="1600" dirty="0"/>
                        <a:t>Ouest des </a:t>
                      </a:r>
                      <a:br>
                        <a:rPr lang="fr-FR" sz="1600" dirty="0"/>
                      </a:br>
                      <a:r>
                        <a:rPr lang="fr-FR" sz="1600" dirty="0"/>
                        <a:t>États-Unis 2</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fr-FR" sz="1600"/>
                        <a:t>Est des États-Unis 2</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fr-FR" sz="1600"/>
                        <a:t>Canada central</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fr-FR" sz="1600"/>
                        <a:t>Europe du nord</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442006">
                <a:tc>
                  <a:txBody>
                    <a:bodyPr/>
                    <a:lstStyle/>
                    <a:p>
                      <a:pPr algn="ctr" fontAlgn="base"/>
                      <a:r>
                        <a:rPr lang="fr-FR" sz="1600" dirty="0"/>
                        <a:t>Ouest du </a:t>
                      </a:r>
                      <a:br>
                        <a:rPr lang="fr-FR" sz="1600" dirty="0"/>
                      </a:br>
                      <a:r>
                        <a:rPr lang="fr-FR" sz="1600" dirty="0"/>
                        <a:t>Royaume-Uni</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423169">
                <a:tc>
                  <a:txBody>
                    <a:bodyPr/>
                    <a:lstStyle/>
                    <a:p>
                      <a:pPr algn="ctr" fontAlgn="base"/>
                      <a:r>
                        <a:rPr lang="fr-FR" sz="1600"/>
                        <a:t>Allemagne centrale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fr-FR" sz="1600"/>
                        <a:t>Asie du sud-est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fr-FR" sz="1600"/>
                        <a:t>Est de la Chine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fr-FR" sz="1600"/>
                        <a:t>Est du Japon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fr-FR" sz="1600" dirty="0"/>
                        <a:t>Sud-est de l’Australie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fr-FR" sz="1600" dirty="0"/>
                        <a:t>Sud de l’Inde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fr-FR" sz="1600" dirty="0"/>
                        <a:t>Sud du Brésil (primaire)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8797610" y="3062095"/>
            <a:ext cx="771011" cy="393486"/>
          </a:xfrm>
          <a:prstGeom prst="leftRightArrow">
            <a:avLst>
              <a:gd name="adj1" fmla="val 50001"/>
              <a:gd name="adj2" fmla="val 5000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9682292" y="331517"/>
          <a:ext cx="1963948" cy="5597999"/>
        </p:xfrm>
        <a:graphic>
          <a:graphicData uri="http://schemas.openxmlformats.org/drawingml/2006/table">
            <a:tbl>
              <a:tblPr firstRow="1">
                <a:tableStyleId>{2D5ABB26-0587-4C30-8999-92F81FD0307C}</a:tableStyleId>
              </a:tblPr>
              <a:tblGrid>
                <a:gridCol w="1963948">
                  <a:extLst>
                    <a:ext uri="{9D8B030D-6E8A-4147-A177-3AD203B41FA5}">
                      <a16:colId xmlns:a16="http://schemas.microsoft.com/office/drawing/2014/main" val="1438438675"/>
                    </a:ext>
                  </a:extLst>
                </a:gridCol>
              </a:tblGrid>
              <a:tr h="306219">
                <a:tc>
                  <a:txBody>
                    <a:bodyPr/>
                    <a:lstStyle/>
                    <a:p>
                      <a:pPr algn="ctr" fontAlgn="base"/>
                      <a:r>
                        <a:rPr lang="fr-FR" sz="1600" b="0" dirty="0">
                          <a:solidFill>
                            <a:schemeClr val="bg1"/>
                          </a:solidFill>
                          <a:latin typeface="+mj-lt"/>
                        </a:rPr>
                        <a:t>Région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fr-FR" sz="1600" b="0">
                          <a:solidFill>
                            <a:schemeClr val="tx1"/>
                          </a:solidFill>
                        </a:rPr>
                        <a:t>Centre-sud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fr-FR" sz="1600" b="0">
                          <a:solidFill>
                            <a:schemeClr val="tx1"/>
                          </a:solidFill>
                        </a:rPr>
                        <a:t>Ouest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fr-FR" sz="1600" b="0">
                          <a:solidFill>
                            <a:schemeClr val="tx1"/>
                          </a:solidFill>
                        </a:rPr>
                        <a:t>Centre-ouest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fr-FR" sz="1600" b="0">
                          <a:solidFill>
                            <a:schemeClr val="tx1"/>
                          </a:solidFill>
                        </a:rPr>
                        <a:t>Centre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fr-FR" sz="1600" b="0" dirty="0">
                          <a:solidFill>
                            <a:schemeClr val="tx1"/>
                          </a:solidFill>
                        </a:rPr>
                        <a:t>Est du Canada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fr-FR" sz="1600" b="0" dirty="0">
                          <a:solidFill>
                            <a:schemeClr val="tx1"/>
                          </a:solidFill>
                        </a:rPr>
                        <a:t>Europe de l’Ouest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r>
                        <a:rPr lang="fr-FR" sz="1600" b="0">
                          <a:solidFill>
                            <a:schemeClr val="tx1"/>
                          </a:solidFill>
                        </a:rPr>
                        <a:t>Sud du Royaume-Uni</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423169">
                <a:tc>
                  <a:txBody>
                    <a:bodyPr/>
                    <a:lstStyle/>
                    <a:p>
                      <a:pPr algn="ctr" fontAlgn="base"/>
                      <a:r>
                        <a:rPr lang="fr-FR" sz="1600" b="0" dirty="0">
                          <a:solidFill>
                            <a:schemeClr val="tx1"/>
                          </a:solidFill>
                        </a:rPr>
                        <a:t>Allemagne Nord-Est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fr-FR" sz="1600" b="0">
                          <a:solidFill>
                            <a:schemeClr val="tx1"/>
                          </a:solidFill>
                        </a:rPr>
                        <a:t>Asie orientale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fr-FR" sz="1600" b="0">
                          <a:solidFill>
                            <a:schemeClr val="tx1"/>
                          </a:solidFill>
                        </a:rPr>
                        <a:t>Nord de la Chine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fr-FR" sz="1600" b="0">
                          <a:solidFill>
                            <a:schemeClr val="tx1"/>
                          </a:solidFill>
                        </a:rPr>
                        <a:t>Ouest du Japon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fr-FR" sz="1600" b="0" dirty="0">
                          <a:solidFill>
                            <a:schemeClr val="tx1"/>
                          </a:solidFill>
                        </a:rPr>
                        <a:t>Est de l’Australie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fr-FR" sz="1600" b="0">
                          <a:solidFill>
                            <a:schemeClr val="tx1"/>
                          </a:solidFill>
                        </a:rPr>
                        <a:t>Inde centrale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fr-FR" sz="1600" b="0" dirty="0">
                          <a:solidFill>
                            <a:schemeClr val="tx1"/>
                          </a:solidFill>
                        </a:rPr>
                        <a:t>Centre-sud des États-Unis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4" name="Footer Placeholder 1">
            <a:extLst>
              <a:ext uri="{FF2B5EF4-FFF2-40B4-BE49-F238E27FC236}">
                <a16:creationId xmlns:a16="http://schemas.microsoft.com/office/drawing/2014/main" id="{4240E434-9668-4343-85DE-ED8115B07F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318144146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Zones géographiques</a:t>
            </a:r>
          </a:p>
        </p:txBody>
      </p:sp>
      <p:sp>
        <p:nvSpPr>
          <p:cNvPr id="2" name="TextBox 1">
            <a:extLst>
              <a:ext uri="{FF2B5EF4-FFF2-40B4-BE49-F238E27FC236}">
                <a16:creationId xmlns:a16="http://schemas.microsoft.com/office/drawing/2014/main" id="{8F62A88A-4AD8-42FD-86AA-1FEDAD3A64D8}"/>
              </a:ext>
            </a:extLst>
          </p:cNvPr>
          <p:cNvSpPr txBox="1"/>
          <p:nvPr/>
        </p:nvSpPr>
        <p:spPr>
          <a:xfrm>
            <a:off x="4457815" y="243527"/>
            <a:ext cx="7172782" cy="1071062"/>
          </a:xfrm>
          <a:prstGeom prst="rect">
            <a:avLst/>
          </a:prstGeom>
          <a:noFill/>
        </p:spPr>
        <p:txBody>
          <a:bodyPr wrap="square" lIns="182880" tIns="146304" rIns="182880" bIns="146304" rtlCol="0">
            <a:spAutoFit/>
          </a:bodyPr>
          <a:lstStyle/>
          <a:p>
            <a:pPr>
              <a:lnSpc>
                <a:spcPct val="90000"/>
              </a:lnSpc>
              <a:spcAft>
                <a:spcPts val="600"/>
              </a:spcAft>
            </a:pPr>
            <a:r>
              <a:rPr lang="fr-FR" sz="1400" dirty="0">
                <a:solidFill>
                  <a:srgbClr val="FF0000"/>
                </a:solidFill>
              </a:rPr>
              <a:t>Cette diapositive est masquée et ne fait pas partie de la série par défaut.  Incluez-la dans votre présentation si vous souhaitez discuter des géographies dans le cadre de la résidence des données. Il suffit de supprimer cette zone de texte et d’afficher la diapo.  Sinon, vous pouvez supprimer la diapo. </a:t>
            </a:r>
          </a:p>
        </p:txBody>
      </p:sp>
      <p:sp>
        <p:nvSpPr>
          <p:cNvPr id="6" name="Text Placeholder 5"/>
          <p:cNvSpPr>
            <a:spLocks noGrp="1"/>
          </p:cNvSpPr>
          <p:nvPr>
            <p:ph type="body" sz="quarter" idx="10"/>
          </p:nvPr>
        </p:nvSpPr>
        <p:spPr>
          <a:xfrm>
            <a:off x="586390" y="1434370"/>
            <a:ext cx="7707005" cy="4137090"/>
          </a:xfrm>
        </p:spPr>
        <p:txBody>
          <a:bodyPr/>
          <a:lstStyle/>
          <a:p>
            <a:pPr marL="457200" indent="-457200">
              <a:lnSpc>
                <a:spcPct val="114000"/>
              </a:lnSpc>
              <a:buFont typeface="Arial" panose="020B0604020202020204" pitchFamily="34" charset="0"/>
              <a:buChar char="•"/>
            </a:pPr>
            <a:r>
              <a:rPr lang="fr-FR" noProof="0" dirty="0">
                <a:latin typeface="+mn-lt"/>
              </a:rPr>
              <a:t>Marchés discrets qui préservent les limites de résidence et de conformité des données.</a:t>
            </a:r>
          </a:p>
          <a:p>
            <a:pPr marL="457200" indent="-457200">
              <a:lnSpc>
                <a:spcPct val="114000"/>
              </a:lnSpc>
              <a:buFont typeface="Arial" panose="020B0604020202020204" pitchFamily="34" charset="0"/>
              <a:buChar char="•"/>
            </a:pPr>
            <a:r>
              <a:rPr lang="fr-FR" dirty="0">
                <a:latin typeface="+mn-lt"/>
              </a:rPr>
              <a:t>Contiennent généralement deux régions ou plus.</a:t>
            </a:r>
          </a:p>
          <a:p>
            <a:pPr marL="457200" indent="-457200">
              <a:lnSpc>
                <a:spcPct val="114000"/>
              </a:lnSpc>
              <a:buFont typeface="Arial" panose="020B0604020202020204" pitchFamily="34" charset="0"/>
              <a:buChar char="•"/>
            </a:pPr>
            <a:r>
              <a:rPr lang="fr-FR" dirty="0">
                <a:latin typeface="+mn-lt"/>
              </a:rPr>
              <a:t>Permettent aux clients ayant des besoins spécifiques de résidence et de conformité des données de conserver leurs données et applications à proximité.</a:t>
            </a:r>
          </a:p>
          <a:p>
            <a:pPr marL="457200" indent="-457200">
              <a:lnSpc>
                <a:spcPct val="114000"/>
              </a:lnSpc>
              <a:buFont typeface="Arial" panose="020B0604020202020204" pitchFamily="34" charset="0"/>
              <a:buChar char="•"/>
            </a:pPr>
            <a:r>
              <a:rPr lang="fr-FR" dirty="0">
                <a:latin typeface="+mn-lt"/>
              </a:rPr>
              <a:t>Classés comme Amériques, Europe, Asie-Pacifique, Moyen-Orient et Afrique.</a:t>
            </a:r>
          </a:p>
          <a:p>
            <a:pPr>
              <a:lnSpc>
                <a:spcPct val="114000"/>
              </a:lnSpc>
            </a:pPr>
            <a:endParaRPr lang="en-US" noProof="0" dirty="0"/>
          </a:p>
        </p:txBody>
      </p:sp>
      <p:grpSp>
        <p:nvGrpSpPr>
          <p:cNvPr id="3" name="Group 2" descr="graphique d’un globe posé sur un bâtiment représentant des centres de données dans le monde entier"/>
          <p:cNvGrpSpPr/>
          <p:nvPr/>
        </p:nvGrpSpPr>
        <p:grpSpPr>
          <a:xfrm>
            <a:off x="9061181" y="1670599"/>
            <a:ext cx="2309040" cy="3352320"/>
            <a:chOff x="8929296" y="2628960"/>
            <a:chExt cx="2309040" cy="3352320"/>
          </a:xfrm>
        </p:grpSpPr>
        <p:grpSp>
          <p:nvGrpSpPr>
            <p:cNvPr id="4" name="Group 3"/>
            <p:cNvGrpSpPr/>
            <p:nvPr/>
          </p:nvGrpSpPr>
          <p:grpSpPr>
            <a:xfrm>
              <a:off x="8929296" y="5141760"/>
              <a:ext cx="2309040" cy="839520"/>
              <a:chOff x="9390960" y="5568480"/>
              <a:chExt cx="2309040" cy="839520"/>
            </a:xfrm>
          </p:grpSpPr>
          <p:sp>
            <p:nvSpPr>
              <p:cNvPr id="5" name="CustomShape 4"/>
              <p:cNvSpPr/>
              <p:nvPr/>
            </p:nvSpPr>
            <p:spPr>
              <a:xfrm>
                <a:off x="9390960" y="5787000"/>
                <a:ext cx="2309040" cy="62100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7" name="CustomShape 5"/>
              <p:cNvSpPr/>
              <p:nvPr/>
            </p:nvSpPr>
            <p:spPr>
              <a:xfrm>
                <a:off x="11177280" y="5568480"/>
                <a:ext cx="279720" cy="34452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8" name="CustomShape 6"/>
              <p:cNvSpPr/>
              <p:nvPr/>
            </p:nvSpPr>
            <p:spPr>
              <a:xfrm>
                <a:off x="11319120" y="6100920"/>
                <a:ext cx="168480" cy="307080"/>
              </a:xfrm>
              <a:prstGeom prst="rect">
                <a:avLst/>
              </a:prstGeom>
              <a:solidFill>
                <a:srgbClr val="00188F"/>
              </a:solidFill>
              <a:ln>
                <a:noFill/>
              </a:ln>
            </p:spPr>
            <p:style>
              <a:lnRef idx="0">
                <a:scrgbClr r="0" g="0" b="0"/>
              </a:lnRef>
              <a:fillRef idx="0">
                <a:scrgbClr r="0" g="0" b="0"/>
              </a:fillRef>
              <a:effectRef idx="0">
                <a:scrgbClr r="0" g="0" b="0"/>
              </a:effectRef>
              <a:fontRef idx="minor"/>
            </p:style>
          </p:sp>
          <p:sp>
            <p:nvSpPr>
              <p:cNvPr id="9" name="CustomShape 7"/>
              <p:cNvSpPr/>
              <p:nvPr/>
            </p:nvSpPr>
            <p:spPr>
              <a:xfrm>
                <a:off x="952272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0" name="CustomShape 8"/>
              <p:cNvSpPr/>
              <p:nvPr/>
            </p:nvSpPr>
            <p:spPr>
              <a:xfrm>
                <a:off x="10093320" y="6094440"/>
                <a:ext cx="52308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1" name="CustomShape 9"/>
              <p:cNvSpPr/>
              <p:nvPr/>
            </p:nvSpPr>
            <p:spPr>
              <a:xfrm>
                <a:off x="1067400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grpSp>
        <p:sp>
          <p:nvSpPr>
            <p:cNvPr id="20" name="CustomShape 17"/>
            <p:cNvSpPr/>
            <p:nvPr/>
          </p:nvSpPr>
          <p:spPr>
            <a:xfrm rot="900000">
              <a:off x="9056016" y="2628960"/>
              <a:ext cx="2055600" cy="223920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7FBA00"/>
            </a:solidFill>
            <a:ln>
              <a:noFill/>
            </a:ln>
          </p:spPr>
          <p:style>
            <a:lnRef idx="0">
              <a:scrgbClr r="0" g="0" b="0"/>
            </a:lnRef>
            <a:fillRef idx="0">
              <a:scrgbClr r="0" g="0" b="0"/>
            </a:fillRef>
            <a:effectRef idx="0">
              <a:scrgbClr r="0" g="0" b="0"/>
            </a:effectRef>
            <a:fontRef idx="minor"/>
          </p:style>
        </p:sp>
      </p:grpSp>
      <p:sp>
        <p:nvSpPr>
          <p:cNvPr id="13" name="Footer Placeholder 1">
            <a:extLst>
              <a:ext uri="{FF2B5EF4-FFF2-40B4-BE49-F238E27FC236}">
                <a16:creationId xmlns:a16="http://schemas.microsoft.com/office/drawing/2014/main" id="{528EAB3E-A458-43DA-8C2D-C55FDDFED78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3042346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fr-FR" sz="3921"/>
              <a:t>Options de disponibilité</a:t>
            </a:r>
          </a:p>
        </p:txBody>
      </p:sp>
      <p:grpSp>
        <p:nvGrpSpPr>
          <p:cNvPr id="52" name="Group 51" descr="Image représentant 3 phases.  La première phase à gauche montre une machine virtuelle unique dans le cloud, la seconde phase montre plusieurs machines virtuelles fonctionnant dans un groupe à haute disponibilité, et la troisième phase à droite montre des machines virtuelles distribuées sur plusieurs régions.">
            <a:extLst>
              <a:ext uri="{FF2B5EF4-FFF2-40B4-BE49-F238E27FC236}">
                <a16:creationId xmlns:a16="http://schemas.microsoft.com/office/drawing/2014/main" id="{D8CEDAC8-6488-4905-8507-0E2C8F059862}"/>
              </a:ext>
            </a:extLst>
          </p:cNvPr>
          <p:cNvGrpSpPr/>
          <p:nvPr/>
        </p:nvGrpSpPr>
        <p:grpSpPr>
          <a:xfrm>
            <a:off x="639119" y="1507893"/>
            <a:ext cx="10913762" cy="4028635"/>
            <a:chOff x="639119" y="1753697"/>
            <a:chExt cx="10913762" cy="402863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639119" y="4962069"/>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Rectangle 11">
              <a:extLst>
                <a:ext uri="{FF2B5EF4-FFF2-40B4-BE49-F238E27FC236}">
                  <a16:creationId xmlns:a16="http://schemas.microsoft.com/office/drawing/2014/main" id="{542839BF-0F52-4ABD-A570-5F17F433DDBD}"/>
                </a:ext>
              </a:extLst>
            </p:cNvPr>
            <p:cNvSpPr/>
            <p:nvPr/>
          </p:nvSpPr>
          <p:spPr>
            <a:xfrm>
              <a:off x="639119" y="5054435"/>
              <a:ext cx="2741089" cy="523220"/>
            </a:xfrm>
            <a:prstGeom prst="rect">
              <a:avLst/>
            </a:prstGeom>
          </p:spPr>
          <p:txBody>
            <a:bodyPr wrap="square">
              <a:spAutoFit/>
            </a:bodyPr>
            <a:lstStyle/>
            <a:p>
              <a:pPr algn="ctr" defTabSz="896354">
                <a:defRPr/>
              </a:pPr>
              <a:r>
                <a:rPr kumimoji="0" lang="fr-FR" sz="1400" b="0" i="0" u="none" strike="noStrike" cap="none" normalizeH="0" baseline="0" noProof="0">
                  <a:ln>
                    <a:noFill/>
                  </a:ln>
                  <a:gradFill>
                    <a:gsLst>
                      <a:gs pos="78761">
                        <a:srgbClr val="353535"/>
                      </a:gs>
                      <a:gs pos="0">
                        <a:srgbClr val="353535"/>
                      </a:gs>
                    </a:gsLst>
                    <a:lin ang="5400000" scaled="0"/>
                  </a:gradFill>
                  <a:uLnTx/>
                  <a:uFillTx/>
                  <a:latin typeface="+mj-lt"/>
                  <a:ea typeface="+mn-ea"/>
                  <a:cs typeface="Segoe UI Semibold" panose="020B0702040204020203" pitchFamily="34" charset="0"/>
                </a:rPr>
                <a:t>MACHINE VIRTUELLE SIMPLE</a:t>
              </a: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gradFill>
                    <a:gsLst>
                      <a:gs pos="78761">
                        <a:srgbClr val="353535"/>
                      </a:gs>
                      <a:gs pos="0">
                        <a:srgbClr val="353535"/>
                      </a:gs>
                    </a:gsLst>
                    <a:lin ang="5400000" scaled="0"/>
                  </a:gradFill>
                  <a:uLnTx/>
                  <a:uFillTx/>
                  <a:ea typeface="+mn-ea"/>
                </a:rPr>
                <a:t>Lift-and-shift plus facile</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639119" y="1774173"/>
              <a:ext cx="3060749" cy="5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54" eaLnBrk="1" hangingPunct="1">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mj-lt"/>
                  <a:ea typeface="+mn-ea"/>
                  <a:cs typeface="Segoe UI Semibold" panose="020B0702040204020203" pitchFamily="34" charset="0"/>
                </a:rPr>
                <a:t>Contrat SLA de machine virtuelle</a:t>
              </a:r>
            </a:p>
            <a:p>
              <a:pPr marL="0" marR="0" lvl="0" indent="0" algn="ctr" defTabSz="896354" rtl="0" eaLnBrk="1" fontAlgn="base" latinLnBrk="0" hangingPunct="1">
                <a:lnSpc>
                  <a:spcPct val="100000"/>
                </a:lnSpc>
                <a:spcBef>
                  <a:spcPct val="0"/>
                </a:spcBef>
                <a:spcAft>
                  <a:spcPct val="0"/>
                </a:spcAft>
                <a:buClrTx/>
                <a:buSzTx/>
                <a:buFontTx/>
                <a:buNone/>
                <a:tabLst/>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mn-lt"/>
                  <a:ea typeface="+mn-ea"/>
                  <a:cs typeface="Segoe UI" panose="020B0502040204020203" pitchFamily="34" charset="0"/>
                </a:rPr>
                <a:t>99,9 % </a:t>
              </a:r>
              <a:r>
                <a:rPr kumimoji="0" lang="fr-FR" sz="1200" b="0" i="0" u="none" strike="noStrike" cap="none" normalizeH="0" baseline="0" noProof="0" dirty="0">
                  <a:ln>
                    <a:noFill/>
                  </a:ln>
                  <a:gradFill>
                    <a:gsLst>
                      <a:gs pos="78761">
                        <a:srgbClr val="353535"/>
                      </a:gs>
                      <a:gs pos="0">
                        <a:srgbClr val="353535"/>
                      </a:gs>
                    </a:gsLst>
                    <a:lin ang="5400000" scaled="0"/>
                  </a:gradFill>
                  <a:uLnTx/>
                  <a:uFillTx/>
                  <a:latin typeface="+mn-lt"/>
                  <a:ea typeface="+mn-ea"/>
                  <a:cs typeface="Segoe UI" panose="020B0502040204020203" pitchFamily="34" charset="0"/>
                </a:rPr>
                <a:t>avec le stockage Premium</a:t>
              </a:r>
            </a:p>
          </p:txBody>
        </p:sp>
        <p:sp>
          <p:nvSpPr>
            <p:cNvPr id="28" name="Freeform: Shape 27">
              <a:extLst>
                <a:ext uri="{FF2B5EF4-FFF2-40B4-BE49-F238E27FC236}">
                  <a16:creationId xmlns:a16="http://schemas.microsoft.com/office/drawing/2014/main" id="{1D1B7222-CC0D-4FD6-AA74-095F1C2E5CE6}"/>
                </a:ext>
              </a:extLst>
            </p:cNvPr>
            <p:cNvSpPr/>
            <p:nvPr/>
          </p:nvSpPr>
          <p:spPr bwMode="auto">
            <a:xfrm flipV="1">
              <a:off x="639119" y="2299825"/>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933694" y="2629463"/>
              <a:ext cx="2239838" cy="207616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7990882" y="4962069"/>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F29F91C1-7DD7-4F3E-A9D7-9FD218EC2450}"/>
                </a:ext>
              </a:extLst>
            </p:cNvPr>
            <p:cNvSpPr/>
            <p:nvPr/>
          </p:nvSpPr>
          <p:spPr>
            <a:xfrm>
              <a:off x="7986568" y="5043668"/>
              <a:ext cx="3561999" cy="738664"/>
            </a:xfrm>
            <a:prstGeom prst="rect">
              <a:avLst/>
            </a:prstGeom>
          </p:spPr>
          <p:txBody>
            <a:bodyPr wrap="square">
              <a:spAutoFit/>
            </a:bodyPr>
            <a:lstStyle/>
            <a:p>
              <a:pPr algn="ctr" defTabSz="896354">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mj-lt"/>
                  <a:ea typeface="+mn-ea"/>
                  <a:cs typeface="Segoe UI Semibold" panose="020B0702040204020203" pitchFamily="34" charset="0"/>
                </a:rPr>
                <a:t>PAIRES RÉGIONALES</a:t>
              </a: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ea typeface="+mn-ea"/>
                </a:rPr>
                <a:t>Protection régionale à l’intérieur des limites de résidence des données</a:t>
              </a: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7990882" y="2299825"/>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7986567" y="1757900"/>
              <a:ext cx="3561999" cy="5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Segoe UI Semibold" panose="020B0702040204020203" pitchFamily="34" charset="0"/>
                  <a:ea typeface="+mn-ea"/>
                  <a:cs typeface="Segoe UI Semibold" panose="020B0702040204020203" pitchFamily="34" charset="0"/>
                </a:rPr>
                <a:t>RÉCUPÉRATION D’URGENCE </a:t>
              </a:r>
              <a:br>
                <a:rPr kumimoji="0" lang="fr-FR" sz="1400" b="0" i="0" u="none" strike="noStrike" cap="none" normalizeH="0" baseline="0" noProof="0" dirty="0">
                  <a:ln>
                    <a:noFill/>
                  </a:ln>
                  <a:gradFill>
                    <a:gsLst>
                      <a:gs pos="78761">
                        <a:srgbClr val="353535"/>
                      </a:gs>
                      <a:gs pos="0">
                        <a:srgbClr val="353535"/>
                      </a:gs>
                    </a:gsLst>
                    <a:lin ang="5400000" scaled="0"/>
                  </a:gradFill>
                  <a:uLnTx/>
                  <a:uFillTx/>
                  <a:latin typeface="Segoe UI Semibold" panose="020B0702040204020203" pitchFamily="34" charset="0"/>
                  <a:ea typeface="+mn-ea"/>
                  <a:cs typeface="Segoe UI Semibold" panose="020B0702040204020203" pitchFamily="34" charset="0"/>
                </a:rPr>
              </a:b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Segoe UI Semibold" panose="020B0702040204020203" pitchFamily="34" charset="0"/>
                  <a:ea typeface="+mn-ea"/>
                  <a:cs typeface="Segoe UI Semibold" panose="020B0702040204020203" pitchFamily="34" charset="0"/>
                </a:rPr>
                <a:t>MULTI-RÉGIONALE</a:t>
              </a:r>
            </a:p>
          </p:txBody>
        </p:sp>
        <p:grpSp>
          <p:nvGrpSpPr>
            <p:cNvPr id="5" name="Group 4">
              <a:extLst>
                <a:ext uri="{FF2B5EF4-FFF2-40B4-BE49-F238E27FC236}">
                  <a16:creationId xmlns:a16="http://schemas.microsoft.com/office/drawing/2014/main" id="{20B62707-FB7B-43CA-BC0D-7857B566D30A}"/>
                </a:ext>
              </a:extLst>
            </p:cNvPr>
            <p:cNvGrpSpPr/>
            <p:nvPr/>
          </p:nvGrpSpPr>
          <p:grpSpPr>
            <a:xfrm>
              <a:off x="8022946" y="2672490"/>
              <a:ext cx="3525621" cy="1968572"/>
              <a:chOff x="6183185" y="2526144"/>
              <a:chExt cx="2627152" cy="1430917"/>
            </a:xfrm>
          </p:grpSpPr>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7806822"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6642861"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7274929" y="3291031"/>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6183185" y="2526144"/>
                <a:ext cx="2627152" cy="1430917"/>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6470958" y="260725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fr-FR" sz="1200" b="0" i="0" u="none" strike="noStrike" cap="none" normalizeH="0" baseline="0" noProof="0">
                    <a:ln>
                      <a:noFill/>
                    </a:ln>
                    <a:gradFill>
                      <a:gsLst>
                        <a:gs pos="1770">
                          <a:srgbClr val="353535"/>
                        </a:gs>
                        <a:gs pos="98000">
                          <a:srgbClr val="353535"/>
                        </a:gs>
                      </a:gsLst>
                      <a:lin ang="5400000" scaled="0"/>
                    </a:gradFill>
                    <a:uLnTx/>
                    <a:uFillTx/>
                    <a:latin typeface="Segoe UI Semibold" panose="020B0702040204020203" pitchFamily="34" charset="0"/>
                    <a:ea typeface="+mn-ea"/>
                    <a:cs typeface="Segoe UI Semibold" panose="020B0702040204020203" pitchFamily="34" charset="0"/>
                  </a:rPr>
                  <a:t>Région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7634919" y="259439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fr-FR" sz="1200" b="0" i="0" u="none" strike="noStrike" cap="none" normalizeH="0" baseline="0" noProof="0">
                    <a:ln>
                      <a:noFill/>
                    </a:ln>
                    <a:gradFill>
                      <a:gsLst>
                        <a:gs pos="1770">
                          <a:srgbClr val="353535"/>
                        </a:gs>
                        <a:gs pos="98000">
                          <a:srgbClr val="353535"/>
                        </a:gs>
                      </a:gsLst>
                      <a:lin ang="5400000" scaled="0"/>
                    </a:gradFill>
                    <a:uLnTx/>
                    <a:uFillTx/>
                    <a:latin typeface="Segoe UI Semibold" panose="020B0702040204020203" pitchFamily="34" charset="0"/>
                    <a:ea typeface="+mn-ea"/>
                    <a:cs typeface="Segoe UI Semibold" panose="020B0702040204020203" pitchFamily="34" charset="0"/>
                  </a:rPr>
                  <a:t>Région 2</a:t>
                </a:r>
              </a:p>
            </p:txBody>
          </p:sp>
        </p:grpSp>
        <p:sp>
          <p:nvSpPr>
            <p:cNvPr id="8" name="Freeform: Shape 7">
              <a:extLst>
                <a:ext uri="{FF2B5EF4-FFF2-40B4-BE49-F238E27FC236}">
                  <a16:creationId xmlns:a16="http://schemas.microsoft.com/office/drawing/2014/main" id="{6F14173F-3CB1-4A4D-A8CF-1057BCBAC0F7}"/>
                </a:ext>
              </a:extLst>
            </p:cNvPr>
            <p:cNvSpPr/>
            <p:nvPr/>
          </p:nvSpPr>
          <p:spPr bwMode="auto">
            <a:xfrm>
              <a:off x="3743817" y="4962069"/>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7FF6A33F-CB65-4809-A907-A7B1AAEDA725}"/>
                </a:ext>
              </a:extLst>
            </p:cNvPr>
            <p:cNvSpPr/>
            <p:nvPr/>
          </p:nvSpPr>
          <p:spPr>
            <a:xfrm>
              <a:off x="3743817" y="5023649"/>
              <a:ext cx="3879144" cy="738664"/>
            </a:xfrm>
            <a:prstGeom prst="rect">
              <a:avLst/>
            </a:prstGeom>
          </p:spPr>
          <p:txBody>
            <a:bodyPr wrap="square">
              <a:spAutoFit/>
            </a:bodyPr>
            <a:lstStyle/>
            <a:p>
              <a:pPr algn="ctr" defTabSz="896354">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latin typeface="+mj-lt"/>
                  <a:ea typeface="+mn-ea"/>
                  <a:cs typeface="Segoe UI Semibold" panose="020B0702040204020203" pitchFamily="34" charset="0"/>
                </a:rPr>
                <a:t>ZONES DE DISPONIBILITÉ</a:t>
              </a: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dirty="0">
                  <a:ln>
                    <a:noFill/>
                  </a:ln>
                  <a:gradFill>
                    <a:gsLst>
                      <a:gs pos="78761">
                        <a:srgbClr val="353535"/>
                      </a:gs>
                      <a:gs pos="0">
                        <a:srgbClr val="353535"/>
                      </a:gs>
                    </a:gsLst>
                    <a:lin ang="5400000" scaled="0"/>
                  </a:gradFill>
                  <a:uLnTx/>
                  <a:uFillTx/>
                  <a:ea typeface="+mn-ea"/>
                </a:rPr>
                <a:t>Protection contre les pannes </a:t>
              </a:r>
              <a:br>
                <a:rPr kumimoji="0" lang="fr-FR" sz="1400" b="0" i="0" u="none" strike="noStrike" cap="none" normalizeH="0" baseline="0" noProof="0" dirty="0">
                  <a:ln>
                    <a:noFill/>
                  </a:ln>
                  <a:gradFill>
                    <a:gsLst>
                      <a:gs pos="78761">
                        <a:srgbClr val="353535"/>
                      </a:gs>
                      <a:gs pos="0">
                        <a:srgbClr val="353535"/>
                      </a:gs>
                    </a:gsLst>
                    <a:lin ang="5400000" scaled="0"/>
                  </a:gradFill>
                  <a:uLnTx/>
                  <a:uFillTx/>
                  <a:ea typeface="+mn-ea"/>
                </a:rPr>
              </a:br>
              <a:r>
                <a:rPr kumimoji="0" lang="fr-FR" sz="1400" b="0" i="0" u="none" strike="noStrike" cap="none" normalizeH="0" baseline="0" noProof="0" dirty="0">
                  <a:ln>
                    <a:noFill/>
                  </a:ln>
                  <a:gradFill>
                    <a:gsLst>
                      <a:gs pos="78761">
                        <a:srgbClr val="353535"/>
                      </a:gs>
                      <a:gs pos="0">
                        <a:srgbClr val="353535"/>
                      </a:gs>
                    </a:gsLst>
                    <a:lin ang="5400000" scaled="0"/>
                  </a:gradFill>
                  <a:uLnTx/>
                  <a:uFillTx/>
                  <a:ea typeface="+mn-ea"/>
                </a:rPr>
                <a:t>complètes de centre de données</a:t>
              </a: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3743817" y="2299825"/>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3730632" y="1753697"/>
              <a:ext cx="3879143" cy="51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fr-FR" sz="1400" b="0" i="0" u="none" strike="noStrike" cap="none" normalizeH="0" baseline="0" noProof="0">
                  <a:ln>
                    <a:noFill/>
                  </a:ln>
                  <a:gradFill>
                    <a:gsLst>
                      <a:gs pos="78761">
                        <a:srgbClr val="353535"/>
                      </a:gs>
                      <a:gs pos="0">
                        <a:srgbClr val="353535"/>
                      </a:gs>
                    </a:gsLst>
                    <a:lin ang="5400000" scaled="0"/>
                  </a:gradFill>
                  <a:uLnTx/>
                  <a:uFillTx/>
                  <a:latin typeface="Segoe UI Semibold" panose="020B0702040204020203" pitchFamily="34" charset="0"/>
                  <a:ea typeface="+mn-ea"/>
                  <a:cs typeface="Segoe UI Semibold" panose="020B0702040204020203" pitchFamily="34" charset="0"/>
                </a:rPr>
                <a:t>Contrat SLA de machine virtuelle</a:t>
              </a:r>
            </a:p>
            <a:p>
              <a:pPr algn="ctr" defTabSz="896354" eaLnBrk="1" hangingPunct="1">
                <a:defRPr/>
              </a:pPr>
              <a:r>
                <a:rPr kumimoji="0" lang="fr-FR" sz="1400" b="0" i="0" u="none" strike="noStrike" cap="none" normalizeH="0" baseline="0" noProof="0">
                  <a:ln>
                    <a:noFill/>
                  </a:ln>
                  <a:gradFill>
                    <a:gsLst>
                      <a:gs pos="78761">
                        <a:srgbClr val="353535"/>
                      </a:gs>
                      <a:gs pos="0">
                        <a:srgbClr val="353535"/>
                      </a:gs>
                    </a:gsLst>
                    <a:lin ang="5400000" scaled="0"/>
                  </a:gradFill>
                  <a:uLnTx/>
                  <a:uFillTx/>
                  <a:latin typeface="Segoe UI" panose="020B0502040204020203" pitchFamily="34" charset="0"/>
                  <a:ea typeface="+mn-ea"/>
                  <a:cs typeface="Segoe UI" panose="020B0502040204020203" pitchFamily="34" charset="0"/>
                </a:rPr>
                <a:t>99,99 % </a:t>
              </a:r>
            </a:p>
          </p:txBody>
        </p:sp>
        <p:grpSp>
          <p:nvGrpSpPr>
            <p:cNvPr id="4" name="Group 3">
              <a:extLst>
                <a:ext uri="{FF2B5EF4-FFF2-40B4-BE49-F238E27FC236}">
                  <a16:creationId xmlns:a16="http://schemas.microsoft.com/office/drawing/2014/main" id="{D53A1EB4-E62E-494C-B98E-5F35B03F7ED6}"/>
                </a:ext>
              </a:extLst>
            </p:cNvPr>
            <p:cNvGrpSpPr/>
            <p:nvPr/>
          </p:nvGrpSpPr>
          <p:grpSpPr>
            <a:xfrm>
              <a:off x="4200237" y="2576743"/>
              <a:ext cx="2939934" cy="2120031"/>
              <a:chOff x="3005784" y="2526144"/>
              <a:chExt cx="1984311" cy="1430917"/>
            </a:xfrm>
          </p:grpSpPr>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3005784" y="2526144"/>
                <a:ext cx="1984311" cy="143091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2880435" y="30456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3130261" y="29268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3130261" y="32844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3559578" y="2824992"/>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3809404" y="2706190"/>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3809404" y="3063764"/>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4310893" y="30251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4560718" y="29063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4560718" y="32639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Tree>
    <p:extLst>
      <p:ext uri="{BB962C8B-B14F-4D97-AF65-F5344CB8AC3E}">
        <p14:creationId xmlns:p14="http://schemas.microsoft.com/office/powerpoint/2010/main" val="242489788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Zones de disponibilité</a:t>
            </a:r>
          </a:p>
        </p:txBody>
      </p:sp>
      <p:sp>
        <p:nvSpPr>
          <p:cNvPr id="6" name="Text Placeholder 5"/>
          <p:cNvSpPr>
            <a:spLocks noGrp="1"/>
          </p:cNvSpPr>
          <p:nvPr>
            <p:ph sz="quarter" idx="10"/>
          </p:nvPr>
        </p:nvSpPr>
        <p:spPr>
          <a:xfrm>
            <a:off x="441253" y="1453155"/>
            <a:ext cx="5987376" cy="3893374"/>
          </a:xfrm>
        </p:spPr>
        <p:txBody>
          <a:bodyPr vert="horz" wrap="square" lIns="0" tIns="91440" rIns="146304" bIns="91440" rtlCol="0" anchor="t">
            <a:spAutoFit/>
          </a:bodyPr>
          <a:lstStyle/>
          <a:p>
            <a:pPr marL="342900" indent="-342900">
              <a:buFont typeface="Arial" panose="020B0604020202020204" pitchFamily="34" charset="0"/>
              <a:buChar char="•"/>
            </a:pPr>
            <a:r>
              <a:rPr lang="fr-FR" dirty="0">
                <a:latin typeface="+mn-lt"/>
              </a:rPr>
              <a:t>Protection contre les interruptions dues </a:t>
            </a:r>
            <a:br>
              <a:rPr lang="fr-FR" dirty="0">
                <a:latin typeface="+mn-lt"/>
              </a:rPr>
            </a:br>
            <a:r>
              <a:rPr lang="fr-FR" dirty="0">
                <a:latin typeface="+mn-lt"/>
              </a:rPr>
              <a:t>à une panne du centre de données.</a:t>
            </a:r>
          </a:p>
          <a:p>
            <a:pPr marL="342900" indent="-342900">
              <a:buFont typeface="Arial" panose="020B0604020202020204" pitchFamily="34" charset="0"/>
              <a:buChar char="•"/>
            </a:pPr>
            <a:r>
              <a:rPr lang="fr-FR" dirty="0">
                <a:latin typeface="+mn-lt"/>
              </a:rPr>
              <a:t>Centres de données physiquement séparés au sein d’une même région.</a:t>
            </a:r>
          </a:p>
          <a:p>
            <a:pPr marL="342900" indent="-342900">
              <a:buFont typeface="Arial" panose="020B0604020202020204" pitchFamily="34" charset="0"/>
              <a:buChar char="•"/>
            </a:pPr>
            <a:r>
              <a:rPr lang="fr-FR" dirty="0">
                <a:latin typeface="+mn-lt"/>
              </a:rPr>
              <a:t>Chaque centre de données est équipé d’un système indépendant d’alimentation, de climatisation et de réseau.</a:t>
            </a:r>
            <a:r>
              <a:rPr lang="fr-FR" dirty="0"/>
              <a:t> </a:t>
            </a:r>
          </a:p>
          <a:p>
            <a:pPr marL="342900" indent="-342900">
              <a:buFont typeface="Arial" panose="020B0604020202020204" pitchFamily="34" charset="0"/>
              <a:buChar char="•"/>
            </a:pPr>
            <a:r>
              <a:rPr lang="fr-FR" dirty="0">
                <a:latin typeface="+mn-lt"/>
              </a:rPr>
              <a:t>Connecté via des réseaux privés à fibre optique.</a:t>
            </a:r>
          </a:p>
        </p:txBody>
      </p:sp>
      <p:grpSp>
        <p:nvGrpSpPr>
          <p:cNvPr id="5" name="Group 4" descr="Graphique conceptuel contenant une zone intitulée « région Azure » qui affiche trois images distinctes des zones de disponibilité, chacune avec des flèches pointant vers les deux autres afin d’afficher la connectivité.">
            <a:extLst>
              <a:ext uri="{FF2B5EF4-FFF2-40B4-BE49-F238E27FC236}">
                <a16:creationId xmlns:a16="http://schemas.microsoft.com/office/drawing/2014/main" id="{3AEDB905-FC8D-448D-AC0A-15F4C45D8B15}"/>
              </a:ext>
            </a:extLst>
          </p:cNvPr>
          <p:cNvGrpSpPr/>
          <p:nvPr/>
        </p:nvGrpSpPr>
        <p:grpSpPr>
          <a:xfrm>
            <a:off x="7050529" y="1255870"/>
            <a:ext cx="4719046" cy="4189761"/>
            <a:chOff x="6818439" y="1571306"/>
            <a:chExt cx="4785298" cy="4248581"/>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me de trois domaines d’erreur, FD0, FD1 et FD1. FD0 contient une UD 0 et FD1 contient deux domaines de mise à jour, UD1 et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me de trois domaines d’erreur, FD0, FD1 et FD1. FD0 contient une UD 0 et FD1 contient deux domaines de mise à jour, UD1 et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me de trois domaines d’erreur, FD0, FD1 et FD1. FD0 contient une UD 0 et FD1 contient deux domaines de mise à jour, UD1 et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me de trois domaines d’erreur, FD0, FD1 et FD1. FD0 contient une UD 0 et FD1 contient deux domaines de mise à jour, UD1 et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me de trois domaines d’erreur, FD0, FD1 et FD1. FD0 contient une UD 0 et FD1 contient deux domaines de mise à jour, UD1 et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me de trois domaines d’erreur, FD0, FD1 et FD1. FD0 contient une UD 0 et FD1 contient deux domaines de mise à jour, UD1 et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7063519" y="1879168"/>
              <a:ext cx="1614260" cy="644482"/>
            </a:xfrm>
            <a:prstGeom prst="rect">
              <a:avLst/>
            </a:prstGeom>
          </p:spPr>
          <p:txBody>
            <a:bodyPr wrap="none">
              <a:spAutoFit/>
            </a:bodyPr>
            <a:lstStyle/>
            <a:p>
              <a:pPr algn="ctr"/>
              <a:r>
                <a:rPr lang="fr-FR" dirty="0"/>
                <a:t>Zone de </a:t>
              </a:r>
              <a:br>
                <a:rPr lang="fr-FR" dirty="0"/>
              </a:br>
              <a:r>
                <a:rPr lang="fr-FR" dirty="0"/>
                <a:t>disponibilité 1</a:t>
              </a:r>
            </a:p>
          </p:txBody>
        </p:sp>
        <p:sp>
          <p:nvSpPr>
            <p:cNvPr id="11" name="Rectangle 10">
              <a:extLst>
                <a:ext uri="{FF2B5EF4-FFF2-40B4-BE49-F238E27FC236}">
                  <a16:creationId xmlns:a16="http://schemas.microsoft.com/office/drawing/2014/main" id="{A118B9BF-950B-4A33-B5EC-A51AF5CD77DB}"/>
                </a:ext>
              </a:extLst>
            </p:cNvPr>
            <p:cNvSpPr/>
            <p:nvPr/>
          </p:nvSpPr>
          <p:spPr>
            <a:xfrm>
              <a:off x="8105352" y="5327871"/>
              <a:ext cx="2550260" cy="369055"/>
            </a:xfrm>
            <a:prstGeom prst="rect">
              <a:avLst/>
            </a:prstGeom>
          </p:spPr>
          <p:txBody>
            <a:bodyPr wrap="square">
              <a:spAutoFit/>
            </a:bodyPr>
            <a:lstStyle/>
            <a:p>
              <a:r>
                <a:rPr lang="fr-FR" dirty="0"/>
                <a:t>Zone de disponibilité 3</a:t>
              </a:r>
            </a:p>
          </p:txBody>
        </p:sp>
        <p:sp>
          <p:nvSpPr>
            <p:cNvPr id="12" name="Rectangle 11">
              <a:extLst>
                <a:ext uri="{FF2B5EF4-FFF2-40B4-BE49-F238E27FC236}">
                  <a16:creationId xmlns:a16="http://schemas.microsoft.com/office/drawing/2014/main" id="{DED9248F-ADD8-4814-8471-968A3DC3042E}"/>
                </a:ext>
              </a:extLst>
            </p:cNvPr>
            <p:cNvSpPr/>
            <p:nvPr/>
          </p:nvSpPr>
          <p:spPr>
            <a:xfrm>
              <a:off x="9537917" y="1856090"/>
              <a:ext cx="1614260" cy="644482"/>
            </a:xfrm>
            <a:prstGeom prst="rect">
              <a:avLst/>
            </a:prstGeom>
          </p:spPr>
          <p:txBody>
            <a:bodyPr wrap="none">
              <a:spAutoFit/>
            </a:bodyPr>
            <a:lstStyle/>
            <a:p>
              <a:pPr algn="ctr"/>
              <a:r>
                <a:rPr lang="fr-FR" dirty="0"/>
                <a:t>Zone de </a:t>
              </a:r>
              <a:br>
                <a:rPr lang="fr-FR" dirty="0"/>
              </a:br>
              <a:r>
                <a:rPr lang="fr-FR" dirty="0"/>
                <a:t>disponibilité 2</a:t>
              </a:r>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330344" y="1571306"/>
              <a:ext cx="1693797" cy="400110"/>
            </a:xfrm>
            <a:prstGeom prst="rect">
              <a:avLst/>
            </a:prstGeom>
            <a:solidFill>
              <a:schemeClr val="bg1"/>
            </a:solidFill>
          </p:spPr>
          <p:txBody>
            <a:bodyPr wrap="none">
              <a:spAutoFit/>
            </a:bodyPr>
            <a:lstStyle/>
            <a:p>
              <a:r>
                <a:rPr lang="fr-FR" sz="2000"/>
                <a:t>Région Azure</a:t>
              </a:r>
            </a:p>
          </p:txBody>
        </p:sp>
      </p:grpSp>
      <p:sp>
        <p:nvSpPr>
          <p:cNvPr id="3" name="Footer Placeholder 1">
            <a:extLst>
              <a:ext uri="{FF2B5EF4-FFF2-40B4-BE49-F238E27FC236}">
                <a16:creationId xmlns:a16="http://schemas.microsoft.com/office/drawing/2014/main" id="{ED33A386-9779-4C37-94E8-F2D8A9F6206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27852414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a:xfrm>
            <a:off x="418643" y="183319"/>
            <a:ext cx="11341268" cy="680196"/>
          </a:xfrm>
        </p:spPr>
        <p:txBody>
          <a:bodyPr/>
          <a:lstStyle/>
          <a:p>
            <a:r>
              <a:rPr lang="fr-FR"/>
              <a:t>Ressources Azure</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sz="quarter" idx="10"/>
          </p:nvPr>
        </p:nvSpPr>
        <p:spPr>
          <a:xfrm>
            <a:off x="434510" y="1002016"/>
            <a:ext cx="11340811" cy="923330"/>
          </a:xfrm>
        </p:spPr>
        <p:txBody>
          <a:bodyPr vert="horz" wrap="square" lIns="0" tIns="91440" rIns="146304" bIns="91440" rtlCol="0" anchor="t">
            <a:spAutoFit/>
          </a:bodyPr>
          <a:lstStyle/>
          <a:p>
            <a:r>
              <a:rPr lang="fr-FR" dirty="0">
                <a:latin typeface="Segoe UI"/>
                <a:cs typeface="Segoe UI"/>
              </a:rPr>
              <a:t>Les </a:t>
            </a:r>
            <a:r>
              <a:rPr lang="fr-FR" b="1" dirty="0">
                <a:latin typeface="Segoe UI"/>
                <a:cs typeface="Segoe UI"/>
              </a:rPr>
              <a:t>ressources</a:t>
            </a:r>
            <a:r>
              <a:rPr lang="fr-FR" dirty="0">
                <a:latin typeface="Segoe UI"/>
                <a:cs typeface="Segoe UI"/>
              </a:rPr>
              <a:t> Azure sont des composants tels que le stockage, les machines virtuelles et les réseaux disponibles pour créer des solutions cloud.</a:t>
            </a:r>
          </a:p>
        </p:txBody>
      </p:sp>
      <p:grpSp>
        <p:nvGrpSpPr>
          <p:cNvPr id="40" name="Group 39" descr="Groupe de 6 icônes montrant différents types de ressources Azure disponibles :  machines virtuelles, stockage, réseaux, App Services, bases de données SQL et Functions.">
            <a:extLst>
              <a:ext uri="{FF2B5EF4-FFF2-40B4-BE49-F238E27FC236}">
                <a16:creationId xmlns:a16="http://schemas.microsoft.com/office/drawing/2014/main" id="{B122006E-D25E-4CBD-9B42-EC2BB5B0F25E}"/>
              </a:ext>
            </a:extLst>
          </p:cNvPr>
          <p:cNvGrpSpPr/>
          <p:nvPr/>
        </p:nvGrpSpPr>
        <p:grpSpPr>
          <a:xfrm>
            <a:off x="963307" y="1889478"/>
            <a:ext cx="10222858" cy="3704067"/>
            <a:chOff x="847144" y="2530110"/>
            <a:chExt cx="10222858" cy="3704067"/>
          </a:xfrm>
        </p:grpSpPr>
        <p:grpSp>
          <p:nvGrpSpPr>
            <p:cNvPr id="37" name="Group 36">
              <a:extLst>
                <a:ext uri="{FF2B5EF4-FFF2-40B4-BE49-F238E27FC236}">
                  <a16:creationId xmlns:a16="http://schemas.microsoft.com/office/drawing/2014/main" id="{A4E7AC43-C3DB-4D3F-B94D-5F486AC7C88B}"/>
                </a:ext>
              </a:extLst>
            </p:cNvPr>
            <p:cNvGrpSpPr/>
            <p:nvPr/>
          </p:nvGrpSpPr>
          <p:grpSpPr>
            <a:xfrm>
              <a:off x="847144" y="2641404"/>
              <a:ext cx="3410351" cy="1678252"/>
              <a:chOff x="308129" y="2675092"/>
              <a:chExt cx="3410351" cy="1678252"/>
            </a:xfrm>
          </p:grpSpPr>
          <p:pic>
            <p:nvPicPr>
              <p:cNvPr id="9" name="Picture 8">
                <a:extLst>
                  <a:ext uri="{FF2B5EF4-FFF2-40B4-BE49-F238E27FC236}">
                    <a16:creationId xmlns:a16="http://schemas.microsoft.com/office/drawing/2014/main" id="{4FD7DEAC-8E87-4AC2-81B9-437471FB6D7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99094" y="2675092"/>
                <a:ext cx="1141353" cy="1141353"/>
              </a:xfrm>
              <a:prstGeom prst="rect">
                <a:avLst/>
              </a:prstGeom>
            </p:spPr>
          </p:pic>
          <p:sp>
            <p:nvSpPr>
              <p:cNvPr id="2" name="TextBox 1">
                <a:extLst>
                  <a:ext uri="{FF2B5EF4-FFF2-40B4-BE49-F238E27FC236}">
                    <a16:creationId xmlns:a16="http://schemas.microsoft.com/office/drawing/2014/main" id="{D0F08480-CCB0-437B-8C78-A36C810934C8}"/>
                  </a:ext>
                </a:extLst>
              </p:cNvPr>
              <p:cNvSpPr txBox="1"/>
              <p:nvPr/>
            </p:nvSpPr>
            <p:spPr>
              <a:xfrm>
                <a:off x="308129" y="3725480"/>
                <a:ext cx="3410351"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Machines virtuelles</a:t>
                </a:r>
              </a:p>
            </p:txBody>
          </p:sp>
        </p:grpSp>
        <p:grpSp>
          <p:nvGrpSpPr>
            <p:cNvPr id="38" name="Group 37">
              <a:extLst>
                <a:ext uri="{FF2B5EF4-FFF2-40B4-BE49-F238E27FC236}">
                  <a16:creationId xmlns:a16="http://schemas.microsoft.com/office/drawing/2014/main" id="{2C3A9148-E402-4A38-8986-71A09FC6353C}"/>
                </a:ext>
              </a:extLst>
            </p:cNvPr>
            <p:cNvGrpSpPr/>
            <p:nvPr/>
          </p:nvGrpSpPr>
          <p:grpSpPr>
            <a:xfrm>
              <a:off x="4406349" y="2667191"/>
              <a:ext cx="3451904" cy="1652465"/>
              <a:chOff x="3557258" y="2700879"/>
              <a:chExt cx="3451904" cy="1652465"/>
            </a:xfrm>
          </p:grpSpPr>
          <p:pic>
            <p:nvPicPr>
              <p:cNvPr id="25" name="Graphic 24">
                <a:extLst>
                  <a:ext uri="{FF2B5EF4-FFF2-40B4-BE49-F238E27FC236}">
                    <a16:creationId xmlns:a16="http://schemas.microsoft.com/office/drawing/2014/main" id="{88F29FB0-B242-4567-84B1-E49DD154323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9562" b="7965"/>
              <a:stretch/>
            </p:blipFill>
            <p:spPr>
              <a:xfrm>
                <a:off x="4468751" y="2700879"/>
                <a:ext cx="1326493" cy="1094013"/>
              </a:xfrm>
              <a:prstGeom prst="rect">
                <a:avLst/>
              </a:prstGeom>
            </p:spPr>
          </p:pic>
          <p:sp>
            <p:nvSpPr>
              <p:cNvPr id="4" name="TextBox 3">
                <a:extLst>
                  <a:ext uri="{FF2B5EF4-FFF2-40B4-BE49-F238E27FC236}">
                    <a16:creationId xmlns:a16="http://schemas.microsoft.com/office/drawing/2014/main" id="{DAD5727A-D0F2-48A0-83C4-E848BD10AB09}"/>
                  </a:ext>
                </a:extLst>
              </p:cNvPr>
              <p:cNvSpPr txBox="1"/>
              <p:nvPr/>
            </p:nvSpPr>
            <p:spPr>
              <a:xfrm>
                <a:off x="3557258" y="3725480"/>
                <a:ext cx="3451904"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Comptes de stockage</a:t>
                </a:r>
              </a:p>
            </p:txBody>
          </p:sp>
        </p:grpSp>
        <p:grpSp>
          <p:nvGrpSpPr>
            <p:cNvPr id="39" name="Group 38">
              <a:extLst>
                <a:ext uri="{FF2B5EF4-FFF2-40B4-BE49-F238E27FC236}">
                  <a16:creationId xmlns:a16="http://schemas.microsoft.com/office/drawing/2014/main" id="{92D0A42B-FDB0-4970-BFEB-A9BDCA5E6038}"/>
                </a:ext>
              </a:extLst>
            </p:cNvPr>
            <p:cNvGrpSpPr/>
            <p:nvPr/>
          </p:nvGrpSpPr>
          <p:grpSpPr>
            <a:xfrm>
              <a:off x="8434088" y="2530110"/>
              <a:ext cx="2635914" cy="1789546"/>
              <a:chOff x="7895073" y="2563798"/>
              <a:chExt cx="2635914" cy="1789546"/>
            </a:xfrm>
          </p:grpSpPr>
          <p:pic>
            <p:nvPicPr>
              <p:cNvPr id="17" name="Picture 16">
                <a:extLst>
                  <a:ext uri="{FF2B5EF4-FFF2-40B4-BE49-F238E27FC236}">
                    <a16:creationId xmlns:a16="http://schemas.microsoft.com/office/drawing/2014/main" id="{9D9A277B-EC91-412A-8467-C1232A6B28A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26921" y="2563798"/>
                <a:ext cx="1368175" cy="1368175"/>
              </a:xfrm>
              <a:prstGeom prst="rect">
                <a:avLst/>
              </a:prstGeom>
            </p:spPr>
          </p:pic>
          <p:sp>
            <p:nvSpPr>
              <p:cNvPr id="8" name="TextBox 7">
                <a:extLst>
                  <a:ext uri="{FF2B5EF4-FFF2-40B4-BE49-F238E27FC236}">
                    <a16:creationId xmlns:a16="http://schemas.microsoft.com/office/drawing/2014/main" id="{AA19368E-E94C-4716-998F-FDC4BBDFA1A8}"/>
                  </a:ext>
                </a:extLst>
              </p:cNvPr>
              <p:cNvSpPr txBox="1"/>
              <p:nvPr/>
            </p:nvSpPr>
            <p:spPr>
              <a:xfrm>
                <a:off x="7895073" y="3725480"/>
                <a:ext cx="2635914" cy="627864"/>
              </a:xfrm>
              <a:prstGeom prst="rect">
                <a:avLst/>
              </a:prstGeom>
              <a:noFill/>
            </p:spPr>
            <p:txBody>
              <a:bodyPr wrap="non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Réseau virtuel</a:t>
                </a:r>
              </a:p>
            </p:txBody>
          </p:sp>
        </p:grpSp>
        <p:grpSp>
          <p:nvGrpSpPr>
            <p:cNvPr id="36" name="Group 35">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21" name="Picture 20">
                <a:extLst>
                  <a:ext uri="{FF2B5EF4-FFF2-40B4-BE49-F238E27FC236}">
                    <a16:creationId xmlns:a16="http://schemas.microsoft.com/office/drawing/2014/main" id="{389E0D63-D73E-4B9B-A1D0-CEC5496B13F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299095" y="4528018"/>
                <a:ext cx="1145586" cy="1145586"/>
              </a:xfrm>
              <a:prstGeom prst="rect">
                <a:avLst/>
              </a:prstGeom>
            </p:spPr>
          </p:pic>
          <p:sp>
            <p:nvSpPr>
              <p:cNvPr id="11" name="TextBox 10">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rtlCol="0">
                <a:spAutoFit/>
              </a:bodyPr>
              <a:lstStyle/>
              <a:p>
                <a:pPr>
                  <a:lnSpc>
                    <a:spcPct val="90000"/>
                  </a:lnSpc>
                  <a:spcAft>
                    <a:spcPts val="600"/>
                  </a:spcAft>
                </a:pPr>
                <a:r>
                  <a:rPr lang="fr-FR" sz="2400">
                    <a:gradFill>
                      <a:gsLst>
                        <a:gs pos="2917">
                          <a:schemeClr val="tx1"/>
                        </a:gs>
                        <a:gs pos="30000">
                          <a:schemeClr val="tx1"/>
                        </a:gs>
                      </a:gsLst>
                      <a:lin ang="5400000" scaled="0"/>
                    </a:gradFill>
                  </a:rPr>
                  <a:t>App Services</a:t>
                </a:r>
              </a:p>
            </p:txBody>
          </p:sp>
        </p:grpSp>
        <p:grpSp>
          <p:nvGrpSpPr>
            <p:cNvPr id="35" name="Group 34">
              <a:extLst>
                <a:ext uri="{FF2B5EF4-FFF2-40B4-BE49-F238E27FC236}">
                  <a16:creationId xmlns:a16="http://schemas.microsoft.com/office/drawing/2014/main" id="{6E24FB3E-78F6-4D83-8FC0-7A33DBFDD352}"/>
                </a:ext>
              </a:extLst>
            </p:cNvPr>
            <p:cNvGrpSpPr/>
            <p:nvPr/>
          </p:nvGrpSpPr>
          <p:grpSpPr>
            <a:xfrm>
              <a:off x="4141817" y="4425721"/>
              <a:ext cx="3897191" cy="1808456"/>
              <a:chOff x="3073412" y="4528018"/>
              <a:chExt cx="3897191" cy="1808456"/>
            </a:xfrm>
          </p:grpSpPr>
          <p:pic>
            <p:nvPicPr>
              <p:cNvPr id="13" name="Picture 12">
                <a:extLst>
                  <a:ext uri="{FF2B5EF4-FFF2-40B4-BE49-F238E27FC236}">
                    <a16:creationId xmlns:a16="http://schemas.microsoft.com/office/drawing/2014/main" id="{529D27F6-8177-4231-9DCC-022A63BD63D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291404" y="4528018"/>
                <a:ext cx="1145586" cy="1145586"/>
              </a:xfrm>
              <a:prstGeom prst="rect">
                <a:avLst/>
              </a:prstGeom>
            </p:spPr>
          </p:pic>
          <p:sp>
            <p:nvSpPr>
              <p:cNvPr id="14" name="TextBox 13">
                <a:extLst>
                  <a:ext uri="{FF2B5EF4-FFF2-40B4-BE49-F238E27FC236}">
                    <a16:creationId xmlns:a16="http://schemas.microsoft.com/office/drawing/2014/main" id="{B6C87DB8-DFA1-451C-9999-EE9DD0D3B4E1}"/>
                  </a:ext>
                </a:extLst>
              </p:cNvPr>
              <p:cNvSpPr txBox="1"/>
              <p:nvPr/>
            </p:nvSpPr>
            <p:spPr>
              <a:xfrm>
                <a:off x="3073412" y="5708610"/>
                <a:ext cx="3897191"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Bases de données SQL</a:t>
                </a:r>
              </a:p>
            </p:txBody>
          </p:sp>
        </p:grpSp>
        <p:grpSp>
          <p:nvGrpSpPr>
            <p:cNvPr id="34" name="Group 33">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27" name="Graphic 26">
                <a:extLst>
                  <a:ext uri="{FF2B5EF4-FFF2-40B4-BE49-F238E27FC236}">
                    <a16:creationId xmlns:a16="http://schemas.microsoft.com/office/drawing/2014/main" id="{3740DC95-358B-4C11-9982-6AA809E9827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640522" y="4569016"/>
                <a:ext cx="1145586" cy="1145586"/>
              </a:xfrm>
              <a:prstGeom prst="rect">
                <a:avLst/>
              </a:prstGeom>
            </p:spPr>
          </p:pic>
          <p:sp>
            <p:nvSpPr>
              <p:cNvPr id="16" name="TextBox 15">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rtlCol="0">
                <a:spAutoFit/>
              </a:bodyPr>
              <a:lstStyle/>
              <a:p>
                <a:pPr>
                  <a:lnSpc>
                    <a:spcPct val="90000"/>
                  </a:lnSpc>
                  <a:spcAft>
                    <a:spcPts val="600"/>
                  </a:spcAft>
                </a:pPr>
                <a:r>
                  <a:rPr lang="fr-FR" sz="2400">
                    <a:gradFill>
                      <a:gsLst>
                        <a:gs pos="2917">
                          <a:schemeClr val="tx1"/>
                        </a:gs>
                        <a:gs pos="30000">
                          <a:schemeClr val="tx1"/>
                        </a:gs>
                      </a:gsLst>
                      <a:lin ang="5400000" scaled="0"/>
                    </a:gradFill>
                  </a:rPr>
                  <a:t>Functions</a:t>
                </a:r>
              </a:p>
            </p:txBody>
          </p:sp>
        </p:grpSp>
      </p:grpSp>
    </p:spTree>
    <p:extLst>
      <p:ext uri="{BB962C8B-B14F-4D97-AF65-F5344CB8AC3E}">
        <p14:creationId xmlns:p14="http://schemas.microsoft.com/office/powerpoint/2010/main" val="19441733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Groupes de ressources</a:t>
            </a:r>
          </a:p>
        </p:txBody>
      </p:sp>
      <p:sp>
        <p:nvSpPr>
          <p:cNvPr id="2" name="Content Placeholder 1">
            <a:extLst>
              <a:ext uri="{FF2B5EF4-FFF2-40B4-BE49-F238E27FC236}">
                <a16:creationId xmlns:a16="http://schemas.microsoft.com/office/drawing/2014/main" id="{CA660EB7-DC05-45A1-9F5C-02ABC31AF64C}"/>
              </a:ext>
            </a:extLst>
          </p:cNvPr>
          <p:cNvSpPr>
            <a:spLocks noGrp="1"/>
          </p:cNvSpPr>
          <p:nvPr>
            <p:ph sz="quarter" idx="10"/>
          </p:nvPr>
        </p:nvSpPr>
        <p:spPr>
          <a:xfrm>
            <a:off x="419100" y="1169815"/>
            <a:ext cx="5808907" cy="5257850"/>
          </a:xfrm>
        </p:spPr>
        <p:txBody>
          <a:bodyPr/>
          <a:lstStyle/>
          <a:p>
            <a:r>
              <a:rPr lang="fr-FR" dirty="0">
                <a:latin typeface="+mn-lt"/>
              </a:rPr>
              <a:t>Un </a:t>
            </a:r>
            <a:r>
              <a:rPr lang="fr-FR" b="1" dirty="0">
                <a:latin typeface="+mn-lt"/>
              </a:rPr>
              <a:t>groupe de ressources</a:t>
            </a:r>
            <a:r>
              <a:rPr lang="fr-FR" dirty="0">
                <a:latin typeface="+mn-lt"/>
              </a:rPr>
              <a:t> est un conteneur permettant d’administrer et d’agréger des ressources dans une seule unité. </a:t>
            </a:r>
          </a:p>
          <a:p>
            <a:pPr marL="342900" indent="-342900">
              <a:buFont typeface="Arial" panose="020B0604020202020204" pitchFamily="34" charset="0"/>
              <a:buChar char="•"/>
            </a:pPr>
            <a:r>
              <a:rPr lang="fr-FR" dirty="0">
                <a:latin typeface="+mn-lt"/>
              </a:rPr>
              <a:t>Chaque ressource ne peut exister que dans un seul groupe de ressources.</a:t>
            </a:r>
          </a:p>
          <a:p>
            <a:pPr marL="342900" indent="-342900">
              <a:buFont typeface="Arial" panose="020B0604020202020204" pitchFamily="34" charset="0"/>
              <a:buChar char="•"/>
            </a:pPr>
            <a:r>
              <a:rPr lang="fr-FR" dirty="0">
                <a:latin typeface="+mn-lt"/>
              </a:rPr>
              <a:t>Les ressources peuvent exister dans différentes régions. </a:t>
            </a:r>
          </a:p>
          <a:p>
            <a:pPr marL="342900" indent="-342900">
              <a:buFont typeface="Arial" panose="020B0604020202020204" pitchFamily="34" charset="0"/>
              <a:buChar char="•"/>
            </a:pPr>
            <a:r>
              <a:rPr lang="fr-FR" dirty="0">
                <a:latin typeface="+mn-lt"/>
              </a:rPr>
              <a:t>Les ressources peuvent être déplacées vers différents groupes de ressources. </a:t>
            </a:r>
          </a:p>
          <a:p>
            <a:pPr marL="342900" indent="-342900">
              <a:buFont typeface="Arial" panose="020B0604020202020204" pitchFamily="34" charset="0"/>
              <a:buChar char="•"/>
            </a:pPr>
            <a:r>
              <a:rPr lang="fr-FR" dirty="0">
                <a:latin typeface="+mn-lt"/>
              </a:rPr>
              <a:t>Les applications peuvent utiliser plusieurs groupes de ressources.</a:t>
            </a:r>
          </a:p>
          <a:p>
            <a:endParaRPr lang="en-US" dirty="0"/>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454422" y="2719608"/>
            <a:ext cx="5236495" cy="451535"/>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36" b="0" i="0" u="none" strike="noStrike" cap="none" normalizeH="0" baseline="0" noProof="0" dirty="0">
                  <a:ln>
                    <a:noFill/>
                  </a:ln>
                  <a:solidFill>
                    <a:srgbClr val="FFFFFF"/>
                  </a:solidFill>
                  <a:uLnTx/>
                  <a:uFillTx/>
                  <a:latin typeface="Segoe UI"/>
                  <a:ea typeface="+mn-ea"/>
                  <a:cs typeface="+mn-cs"/>
                </a:rPr>
                <a:t>OU</a:t>
              </a:r>
            </a:p>
          </p:txBody>
        </p:sp>
      </p:grpSp>
      <p:grpSp>
        <p:nvGrpSpPr>
          <p:cNvPr id="3" name="Group 2" descr="Un groupe de ressources s’affiche avec les ressources Web, de base de données, de machine virtuelle et de stockage. ">
            <a:extLst>
              <a:ext uri="{FF2B5EF4-FFF2-40B4-BE49-F238E27FC236}">
                <a16:creationId xmlns:a16="http://schemas.microsoft.com/office/drawing/2014/main" id="{71C0458E-EF11-4ED0-AC3D-73D36D47C00F}"/>
              </a:ext>
            </a:extLst>
          </p:cNvPr>
          <p:cNvGrpSpPr/>
          <p:nvPr/>
        </p:nvGrpSpPr>
        <p:grpSpPr>
          <a:xfrm>
            <a:off x="6454420" y="914515"/>
            <a:ext cx="5236495" cy="1728288"/>
            <a:chOff x="6509084" y="1273692"/>
            <a:chExt cx="5236495" cy="1728288"/>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3" y="1273692"/>
              <a:ext cx="5080421" cy="929655"/>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fr-FR" sz="1800" b="0" i="0" u="none" strike="noStrike" cap="none" normalizeH="0" baseline="0" noProof="0" dirty="0">
                  <a:ln>
                    <a:noFill/>
                  </a:ln>
                  <a:solidFill>
                    <a:srgbClr val="505050"/>
                  </a:solidFill>
                  <a:uLnTx/>
                  <a:uFillTx/>
                  <a:latin typeface="Segoe UI"/>
                  <a:ea typeface="+mn-ea"/>
                  <a:cs typeface="Segoe UI" panose="020B0502040204020203" pitchFamily="34" charset="0"/>
                </a:rPr>
                <a:t>Groupes de ressources</a:t>
              </a:r>
              <a:br>
                <a:rPr kumimoji="0" lang="fr-FR" sz="1800" b="0" i="0" u="none" strike="noStrike" cap="none" normalizeH="0" baseline="0" noProof="0" dirty="0">
                  <a:ln>
                    <a:noFill/>
                  </a:ln>
                  <a:solidFill>
                    <a:srgbClr val="505050"/>
                  </a:solidFill>
                  <a:uLnTx/>
                  <a:uFillTx/>
                  <a:latin typeface="Segoe UI"/>
                  <a:ea typeface="+mn-ea"/>
                  <a:cs typeface="Segoe UI" panose="020B0502040204020203" pitchFamily="34" charset="0"/>
                </a:rPr>
              </a:br>
              <a:r>
                <a:rPr kumimoji="0" lang="fr-FR" sz="1800" b="0" i="0" u="none" strike="noStrike" cap="none" normalizeH="0" baseline="0" noProof="0" dirty="0">
                  <a:ln>
                    <a:noFill/>
                  </a:ln>
                  <a:solidFill>
                    <a:srgbClr val="505050"/>
                  </a:solidFill>
                  <a:uLnTx/>
                  <a:uFillTx/>
                  <a:latin typeface="Segoe UI"/>
                  <a:ea typeface="+mn-ea"/>
                  <a:cs typeface="Segoe UI" panose="020B0502040204020203" pitchFamily="34" charset="0"/>
                </a:rPr>
                <a:t>(Web + base de données, machine virtuelle, stockage) dans un groupe</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rois groupes de ressources distincts sont affichés. Un pour le Web et les bases de données. Un pour les machines virtuelles. Un pour le stockage. ">
            <a:extLst>
              <a:ext uri="{FF2B5EF4-FFF2-40B4-BE49-F238E27FC236}">
                <a16:creationId xmlns:a16="http://schemas.microsoft.com/office/drawing/2014/main" id="{A73583E8-7340-4B7D-AA31-50A9B4F50673}"/>
              </a:ext>
            </a:extLst>
          </p:cNvPr>
          <p:cNvGrpSpPr/>
          <p:nvPr/>
        </p:nvGrpSpPr>
        <p:grpSpPr>
          <a:xfrm>
            <a:off x="6454422" y="3231875"/>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fr-FR" sz="1400" b="0" i="0" u="none" strike="noStrike" cap="none" normalizeH="0" baseline="0" noProof="0">
                  <a:ln>
                    <a:noFill/>
                  </a:ln>
                  <a:solidFill>
                    <a:srgbClr val="505050"/>
                  </a:solidFill>
                  <a:uLnTx/>
                  <a:uFillTx/>
                  <a:latin typeface="Segoe UI"/>
                  <a:ea typeface="Segoe UI" pitchFamily="34" charset="0"/>
                  <a:cs typeface="Segoe UI" pitchFamily="34" charset="0"/>
                </a:rPr>
                <a:t>Groupe de ressources</a:t>
              </a:r>
              <a:r>
                <a:rPr kumimoji="0" lang="fr-FR" sz="1400" i="0" u="none" strike="noStrike" cap="none" normalizeH="0" baseline="0" noProof="0">
                  <a:ln>
                    <a:noFill/>
                  </a:ln>
                  <a:solidFill>
                    <a:srgbClr val="505050"/>
                  </a:solidFill>
                  <a:uLnTx/>
                  <a:uFillTx/>
                  <a:latin typeface="Segoe UI"/>
                  <a:ea typeface="Segoe UI" pitchFamily="34" charset="0"/>
                  <a:cs typeface="Segoe UI" pitchFamily="34" charset="0"/>
                </a:rPr>
                <a:t> </a:t>
              </a:r>
              <a:r>
                <a:rPr kumimoji="0" lang="fr-FR" sz="1400" b="1" i="0" u="none" strike="noStrike" cap="none" normalizeH="0" baseline="0" noProof="0">
                  <a:ln>
                    <a:noFill/>
                  </a:ln>
                  <a:solidFill>
                    <a:srgbClr val="505050"/>
                  </a:solidFill>
                  <a:uLnTx/>
                  <a:uFillTx/>
                  <a:latin typeface="Segoe UI"/>
                  <a:ea typeface="Segoe UI" pitchFamily="34" charset="0"/>
                  <a:cs typeface="Segoe UI" pitchFamily="34" charset="0"/>
                </a:rPr>
                <a:t>Stockage</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fr-FR" sz="1400" b="1" i="0" u="none" strike="noStrike" cap="none" normalizeH="0" baseline="0" noProof="0">
                  <a:ln>
                    <a:noFill/>
                  </a:ln>
                  <a:solidFill>
                    <a:srgbClr val="505050"/>
                  </a:solidFill>
                  <a:uLnTx/>
                  <a:uFillTx/>
                  <a:latin typeface="Segoe UI"/>
                  <a:ea typeface="Segoe UI" pitchFamily="34" charset="0"/>
                  <a:cs typeface="Segoe UI" pitchFamily="34" charset="0"/>
                </a:rPr>
                <a:t>Groupe de ressources </a:t>
              </a:r>
              <a:r>
                <a:rPr kumimoji="0" lang="fr-FR" sz="1400" b="0" i="0" u="none" strike="noStrike" cap="none" normalizeH="0" baseline="0" noProof="0">
                  <a:ln>
                    <a:noFill/>
                  </a:ln>
                  <a:solidFill>
                    <a:srgbClr val="505050"/>
                  </a:solidFill>
                  <a:uLnTx/>
                  <a:uFillTx/>
                  <a:latin typeface="Segoe UI"/>
                  <a:ea typeface="Segoe UI" pitchFamily="34" charset="0"/>
                  <a:cs typeface="Segoe UI" pitchFamily="34" charset="0"/>
                </a:rPr>
                <a:t>Machines virtuelles</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fr-FR" sz="1400" b="1" i="0" u="none" strike="noStrike" cap="none" normalizeH="0" baseline="0" noProof="0">
                  <a:ln>
                    <a:noFill/>
                  </a:ln>
                  <a:solidFill>
                    <a:srgbClr val="505050"/>
                  </a:solidFill>
                  <a:uLnTx/>
                  <a:uFillTx/>
                  <a:latin typeface="Segoe UI"/>
                  <a:ea typeface="Segoe UI" pitchFamily="34" charset="0"/>
                  <a:cs typeface="Segoe UI" pitchFamily="34" charset="0"/>
                </a:rPr>
                <a:t>Groupe de ressources web et </a:t>
              </a:r>
              <a:r>
                <a:rPr kumimoji="0" lang="fr-FR" sz="1400" b="0" i="0" u="none" strike="noStrike" cap="none" normalizeH="0" baseline="0" noProof="0">
                  <a:ln>
                    <a:noFill/>
                  </a:ln>
                  <a:solidFill>
                    <a:srgbClr val="505050"/>
                  </a:solidFill>
                  <a:uLnTx/>
                  <a:uFillTx/>
                  <a:latin typeface="Segoe UI"/>
                  <a:ea typeface="Segoe UI" pitchFamily="34" charset="0"/>
                  <a:cs typeface="Segoe UI" pitchFamily="34" charset="0"/>
                </a:rPr>
                <a:t>base de données</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5" name="Footer Placeholder 1">
            <a:extLst>
              <a:ext uri="{FF2B5EF4-FFF2-40B4-BE49-F238E27FC236}">
                <a16:creationId xmlns:a16="http://schemas.microsoft.com/office/drawing/2014/main" id="{BAB9D31E-7B43-4304-A89A-89AFAD0C74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389411351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Azure Resource Manager</a:t>
            </a:r>
          </a:p>
        </p:txBody>
      </p:sp>
      <p:pic>
        <p:nvPicPr>
          <p:cNvPr id="3" name="Picture 2">
            <a:extLst>
              <a:ext uri="{FF2B5EF4-FFF2-40B4-BE49-F238E27FC236}">
                <a16:creationId xmlns:a16="http://schemas.microsoft.com/office/drawing/2014/main" id="{5254E02D-4590-4CE5-B9AA-6DB1E37AEC54}"/>
              </a:ext>
            </a:extLst>
          </p:cNvPr>
          <p:cNvPicPr>
            <a:picLocks noChangeAspect="1" noChangeArrowheads="1"/>
          </p:cNvPicPr>
          <p:nvPr/>
        </p:nvPicPr>
        <p:blipFill>
          <a:blip r:embed="rId3"/>
          <a:srcRect/>
          <a:stretch/>
        </p:blipFill>
        <p:spPr bwMode="auto">
          <a:xfrm>
            <a:off x="329183" y="1426690"/>
            <a:ext cx="7606949" cy="40046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sz="quarter" idx="10"/>
          </p:nvPr>
        </p:nvSpPr>
        <p:spPr>
          <a:xfrm>
            <a:off x="8219767" y="1818855"/>
            <a:ext cx="3837554" cy="3029591"/>
          </a:xfrm>
        </p:spPr>
        <p:txBody>
          <a:bodyPr/>
          <a:lstStyle/>
          <a:p>
            <a:r>
              <a:rPr lang="fr-FR" b="1" dirty="0">
                <a:latin typeface="+mn-lt"/>
              </a:rPr>
              <a:t>Azure Resource Manager (ARM) </a:t>
            </a:r>
            <a:r>
              <a:rPr lang="fr-FR" dirty="0">
                <a:latin typeface="+mn-lt"/>
              </a:rPr>
              <a:t>fournit une couche de gestion qui vous permet de créer, mettre à jour et supprimer des ressources dans votre abonnement Azure.</a:t>
            </a:r>
          </a:p>
        </p:txBody>
      </p:sp>
      <p:sp>
        <p:nvSpPr>
          <p:cNvPr id="2" name="Footer Placeholder 1">
            <a:extLst>
              <a:ext uri="{FF2B5EF4-FFF2-40B4-BE49-F238E27FC236}">
                <a16:creationId xmlns:a16="http://schemas.microsoft.com/office/drawing/2014/main" id="{150D22A2-AC6A-4254-BB57-F0E78E9809E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84506935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UI Semibold (Headings)"/>
                <a:cs typeface="Segoe UI"/>
              </a:rPr>
              <a:t>Modèles cloud</a:t>
            </a:r>
          </a:p>
        </p:txBody>
      </p:sp>
      <p:pic>
        <p:nvPicPr>
          <p:cNvPr id="4" name="Graphic 3" descr="Blockchain">
            <a:extLst>
              <a:ext uri="{FF2B5EF4-FFF2-40B4-BE49-F238E27FC236}">
                <a16:creationId xmlns:a16="http://schemas.microsoft.com/office/drawing/2014/main" id="{5099CE8D-AA91-4A5A-91F6-5CF7E0C05F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41834" y="2749826"/>
            <a:ext cx="1358347" cy="1358347"/>
          </a:xfrm>
          <a:prstGeom prst="rect">
            <a:avLst/>
          </a:prstGeom>
        </p:spPr>
      </p:pic>
    </p:spTree>
    <p:extLst>
      <p:ext uri="{BB962C8B-B14F-4D97-AF65-F5344CB8AC3E}">
        <p14:creationId xmlns:p14="http://schemas.microsoft.com/office/powerpoint/2010/main" val="176190847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Abonnements Azure</a:t>
            </a:r>
          </a:p>
        </p:txBody>
      </p:sp>
      <p:sp>
        <p:nvSpPr>
          <p:cNvPr id="6" name="Text Placeholder 5"/>
          <p:cNvSpPr>
            <a:spLocks noGrp="1"/>
          </p:cNvSpPr>
          <p:nvPr>
            <p:ph sz="quarter" idx="10"/>
          </p:nvPr>
        </p:nvSpPr>
        <p:spPr>
          <a:xfrm>
            <a:off x="303287" y="1440862"/>
            <a:ext cx="6182573" cy="3765133"/>
          </a:xfrm>
        </p:spPr>
        <p:txBody>
          <a:bodyPr/>
          <a:lstStyle/>
          <a:p>
            <a:r>
              <a:rPr lang="fr-FR" dirty="0">
                <a:latin typeface="+mn-lt"/>
              </a:rPr>
              <a:t>Un abonnement Azure vous offre un accès authentifié et autorisé aux comptes Azure.</a:t>
            </a:r>
          </a:p>
          <a:p>
            <a:pPr marL="457200" indent="-457200">
              <a:buFont typeface="Arial" panose="020B0604020202020204" pitchFamily="34" charset="0"/>
              <a:buChar char="•"/>
            </a:pPr>
            <a:r>
              <a:rPr lang="fr-FR" b="1" dirty="0">
                <a:latin typeface="+mj-lt"/>
              </a:rPr>
              <a:t>Limites de facturation :</a:t>
            </a:r>
            <a:r>
              <a:rPr lang="fr-FR" dirty="0">
                <a:latin typeface="+mj-lt"/>
              </a:rPr>
              <a:t> </a:t>
            </a:r>
            <a:r>
              <a:rPr lang="fr-FR" dirty="0">
                <a:latin typeface="+mn-lt"/>
              </a:rPr>
              <a:t>générez des rapports de facturation et des factures distincts pour chaque abonnement.</a:t>
            </a:r>
          </a:p>
          <a:p>
            <a:pPr marL="457200" indent="-457200">
              <a:buFont typeface="Arial" panose="020B0604020202020204" pitchFamily="34" charset="0"/>
              <a:buChar char="•"/>
            </a:pPr>
            <a:r>
              <a:rPr lang="fr-FR" b="1" dirty="0">
                <a:latin typeface="+mj-lt"/>
              </a:rPr>
              <a:t>Limites de contrôle d’accès :</a:t>
            </a:r>
            <a:r>
              <a:rPr lang="fr-FR" dirty="0">
                <a:latin typeface="+mj-lt"/>
              </a:rPr>
              <a:t> </a:t>
            </a:r>
            <a:r>
              <a:rPr lang="fr-FR" dirty="0">
                <a:latin typeface="+mn-lt"/>
              </a:rPr>
              <a:t>gérez et contrôlez l’accès aux ressources que les utilisateurs peuvent provisionner avec des abonnements spécifiques.</a:t>
            </a:r>
          </a:p>
        </p:txBody>
      </p:sp>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7" name="Picture 2" descr="Les abonnements Azure utilisent l’authentification et l’autorisation pour accéder aux comptes Azure.">
            <a:extLst>
              <a:ext uri="{FF2B5EF4-FFF2-40B4-BE49-F238E27FC236}">
                <a16:creationId xmlns:a16="http://schemas.microsoft.com/office/drawing/2014/main" id="{415657C0-980F-4DEF-BF9B-5039496C2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428" y="818210"/>
            <a:ext cx="5271408" cy="21686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agramme de type organigramme affichant un exemple de configuration d’une structure de facturation dans laquelle différents groupes tels que le marketing ou le développement ont leur propre abonnement Azure, qui se cumule dans un compte de facturation Azure payé par une grande entreprise.">
            <a:extLst>
              <a:ext uri="{FF2B5EF4-FFF2-40B4-BE49-F238E27FC236}">
                <a16:creationId xmlns:a16="http://schemas.microsoft.com/office/drawing/2014/main" id="{44CA1E50-65CA-456B-844A-837A6EC31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993" y="3140212"/>
            <a:ext cx="5112277" cy="22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8956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dirty="0"/>
              <a:t>Groupes d’administration</a:t>
            </a:r>
          </a:p>
        </p:txBody>
      </p:sp>
      <p:sp>
        <p:nvSpPr>
          <p:cNvPr id="6" name="Text Placeholder 5"/>
          <p:cNvSpPr>
            <a:spLocks noGrp="1"/>
          </p:cNvSpPr>
          <p:nvPr>
            <p:ph sz="quarter" idx="10"/>
          </p:nvPr>
        </p:nvSpPr>
        <p:spPr>
          <a:xfrm>
            <a:off x="418643" y="1719867"/>
            <a:ext cx="6120380" cy="4390946"/>
          </a:xfrm>
        </p:spPr>
        <p:txBody>
          <a:bodyPr/>
          <a:lstStyle/>
          <a:p>
            <a:pPr marL="342900" indent="-342900">
              <a:buFont typeface="Arial" panose="020B0604020202020204" pitchFamily="34" charset="0"/>
              <a:buChar char="•"/>
            </a:pPr>
            <a:r>
              <a:rPr lang="fr-FR" dirty="0">
                <a:latin typeface="+mn-lt"/>
              </a:rPr>
              <a:t>Les groupes d’administration peuvent inclure plusieurs abonnements Azure.</a:t>
            </a:r>
          </a:p>
          <a:p>
            <a:pPr marL="342900" indent="-342900">
              <a:buFont typeface="Arial" panose="020B0604020202020204" pitchFamily="34" charset="0"/>
              <a:buChar char="•"/>
            </a:pPr>
            <a:r>
              <a:rPr lang="fr-FR" dirty="0">
                <a:latin typeface="+mn-lt"/>
              </a:rPr>
              <a:t>Les abonnements héritent des conditions appliquées au groupe d’administration.</a:t>
            </a:r>
          </a:p>
          <a:p>
            <a:pPr marL="342900" indent="-342900">
              <a:buFont typeface="Arial" panose="020B0604020202020204" pitchFamily="34" charset="0"/>
              <a:buChar char="•"/>
            </a:pPr>
            <a:r>
              <a:rPr lang="fr-FR" dirty="0">
                <a:latin typeface="+mn-lt"/>
              </a:rPr>
              <a:t>10 000 groupes d’administration peuvent être pris en charge dans un seul annuaire.</a:t>
            </a:r>
          </a:p>
          <a:p>
            <a:pPr marL="342900" indent="-342900">
              <a:buFont typeface="Arial" panose="020B0604020202020204" pitchFamily="34" charset="0"/>
              <a:buChar char="•"/>
            </a:pPr>
            <a:r>
              <a:rPr lang="fr-FR" dirty="0">
                <a:latin typeface="+mn-lt"/>
              </a:rPr>
              <a:t>Une arborescence de groupes d’administration peut prendre en charge jusqu’à six niveaux de profondeur.</a:t>
            </a:r>
          </a:p>
          <a:p>
            <a:endParaRPr lang="en-US" dirty="0">
              <a:latin typeface="+mn-lt"/>
            </a:endParaRPr>
          </a:p>
        </p:txBody>
      </p:sp>
      <p:pic>
        <p:nvPicPr>
          <p:cNvPr id="1026" name="Picture 2">
            <a:extLst>
              <a:ext uri="{FF2B5EF4-FFF2-40B4-BE49-F238E27FC236}">
                <a16:creationId xmlns:a16="http://schemas.microsoft.com/office/drawing/2014/main" id="{7643F234-CC3B-4AB0-A706-FA9199668078}"/>
              </a:ext>
            </a:extLst>
          </p:cNvPr>
          <p:cNvPicPr>
            <a:picLocks noChangeAspect="1" noChangeArrowheads="1"/>
          </p:cNvPicPr>
          <p:nvPr/>
        </p:nvPicPr>
        <p:blipFill>
          <a:blip r:embed="rId3"/>
          <a:srcRect/>
          <a:stretch/>
        </p:blipFill>
        <p:spPr bwMode="auto">
          <a:xfrm>
            <a:off x="6914690" y="1954141"/>
            <a:ext cx="4124325" cy="26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1095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fr-FR" dirty="0"/>
              <a:t>Principaux produits de charge de </a:t>
            </a:r>
            <a:br>
              <a:rPr lang="fr-FR" dirty="0"/>
            </a:br>
            <a:r>
              <a:rPr lang="fr-FR" dirty="0"/>
              <a:t>travail Azure</a:t>
            </a:r>
          </a:p>
        </p:txBody>
      </p:sp>
      <p:pic>
        <p:nvPicPr>
          <p:cNvPr id="5" name="Graphic 4" descr="Blockchain">
            <a:extLst>
              <a:ext uri="{FF2B5EF4-FFF2-40B4-BE49-F238E27FC236}">
                <a16:creationId xmlns:a16="http://schemas.microsoft.com/office/drawing/2014/main" id="{A7A056C9-D569-4189-8279-4A9B82534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401898395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D27E-F58A-4B20-B941-5EC56B66F1D1}"/>
              </a:ext>
            </a:extLst>
          </p:cNvPr>
          <p:cNvSpPr>
            <a:spLocks noGrp="1"/>
          </p:cNvSpPr>
          <p:nvPr>
            <p:ph type="title"/>
          </p:nvPr>
        </p:nvSpPr>
        <p:spPr/>
        <p:txBody>
          <a:bodyPr/>
          <a:lstStyle/>
          <a:p>
            <a:r>
              <a:rPr lang="fr-FR"/>
              <a:t>Azure Compute Services</a:t>
            </a:r>
          </a:p>
        </p:txBody>
      </p:sp>
      <p:sp>
        <p:nvSpPr>
          <p:cNvPr id="21" name="Content Placeholder 20">
            <a:extLst>
              <a:ext uri="{FF2B5EF4-FFF2-40B4-BE49-F238E27FC236}">
                <a16:creationId xmlns:a16="http://schemas.microsoft.com/office/drawing/2014/main" id="{B640ED0B-E66F-468C-A8E2-E10C9FEDF3DF}"/>
              </a:ext>
            </a:extLst>
          </p:cNvPr>
          <p:cNvSpPr>
            <a:spLocks noGrp="1"/>
          </p:cNvSpPr>
          <p:nvPr>
            <p:ph sz="quarter" idx="10"/>
          </p:nvPr>
        </p:nvSpPr>
        <p:spPr>
          <a:xfrm>
            <a:off x="419100" y="1456897"/>
            <a:ext cx="11340811" cy="1292662"/>
          </a:xfrm>
        </p:spPr>
        <p:txBody>
          <a:bodyPr/>
          <a:lstStyle/>
          <a:p>
            <a:r>
              <a:rPr lang="fr-FR" dirty="0">
                <a:latin typeface="+mn-lt"/>
              </a:rPr>
              <a:t>Azure </a:t>
            </a:r>
            <a:r>
              <a:rPr lang="fr-FR" b="1" dirty="0" err="1">
                <a:latin typeface="+mn-lt"/>
              </a:rPr>
              <a:t>compute</a:t>
            </a:r>
            <a:r>
              <a:rPr lang="fr-FR" dirty="0">
                <a:latin typeface="+mn-lt"/>
              </a:rPr>
              <a:t> est un service informatique à la demande qui fournit des ressources informatiques telles que disques, processeurs, mémoire, ressources réseau et systèmes d’exploitation.</a:t>
            </a:r>
          </a:p>
        </p:txBody>
      </p:sp>
      <p:grpSp>
        <p:nvGrpSpPr>
          <p:cNvPr id="29" name="Group 28" descr="Groupe de 5 icônes représentant différentes ressources informatiques à la demande, telles que Machines virtuelles, App Services, Conteneurs, Azure Kubernetes Service et Windows Virtual Desktop.">
            <a:extLst>
              <a:ext uri="{FF2B5EF4-FFF2-40B4-BE49-F238E27FC236}">
                <a16:creationId xmlns:a16="http://schemas.microsoft.com/office/drawing/2014/main" id="{EC9A2C1F-3853-44D8-A5C8-B5AD096B16D8}"/>
              </a:ext>
            </a:extLst>
          </p:cNvPr>
          <p:cNvGrpSpPr/>
          <p:nvPr/>
        </p:nvGrpSpPr>
        <p:grpSpPr>
          <a:xfrm>
            <a:off x="101941" y="3177242"/>
            <a:ext cx="11988117" cy="2379968"/>
            <a:chOff x="69927" y="3491749"/>
            <a:chExt cx="11988117" cy="2379968"/>
          </a:xfrm>
        </p:grpSpPr>
        <p:pic>
          <p:nvPicPr>
            <p:cNvPr id="11" name="Graphic 10">
              <a:extLst>
                <a:ext uri="{FF2B5EF4-FFF2-40B4-BE49-F238E27FC236}">
                  <a16:creationId xmlns:a16="http://schemas.microsoft.com/office/drawing/2014/main" id="{7E99825D-055E-421A-A609-57CA734EA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219" y="3491749"/>
              <a:ext cx="1508960" cy="1508959"/>
            </a:xfrm>
            <a:prstGeom prst="rect">
              <a:avLst/>
            </a:prstGeom>
          </p:spPr>
        </p:pic>
        <p:sp>
          <p:nvSpPr>
            <p:cNvPr id="12" name="TextBox 11">
              <a:extLst>
                <a:ext uri="{FF2B5EF4-FFF2-40B4-BE49-F238E27FC236}">
                  <a16:creationId xmlns:a16="http://schemas.microsoft.com/office/drawing/2014/main" id="{09C215C7-3F79-4615-A31C-DEF0E0B0C008}"/>
                </a:ext>
              </a:extLst>
            </p:cNvPr>
            <p:cNvSpPr txBox="1"/>
            <p:nvPr/>
          </p:nvSpPr>
          <p:spPr>
            <a:xfrm>
              <a:off x="69927" y="5000709"/>
              <a:ext cx="2272907" cy="707075"/>
            </a:xfrm>
            <a:prstGeom prst="rect">
              <a:avLst/>
            </a:prstGeom>
            <a:noFill/>
          </p:spPr>
          <p:txBody>
            <a:bodyPr wrap="square" lIns="182880" tIns="146304" rIns="182880" bIns="146304" rtlCol="0">
              <a:spAutoFit/>
            </a:bodyPr>
            <a:lstStyle/>
            <a:p>
              <a:pPr algn="ctr">
                <a:lnSpc>
                  <a:spcPct val="90000"/>
                </a:lnSpc>
                <a:spcAft>
                  <a:spcPts val="600"/>
                </a:spcAft>
              </a:pPr>
              <a:r>
                <a:rPr lang="fr-FR" sz="1800">
                  <a:gradFill>
                    <a:gsLst>
                      <a:gs pos="2917">
                        <a:schemeClr val="tx1"/>
                      </a:gs>
                      <a:gs pos="30000">
                        <a:schemeClr val="tx1"/>
                      </a:gs>
                    </a:gsLst>
                    <a:lin ang="5400000" scaled="0"/>
                  </a:gradFill>
                </a:rPr>
                <a:t>Machines </a:t>
              </a:r>
            </a:p>
            <a:p>
              <a:pPr algn="ctr">
                <a:lnSpc>
                  <a:spcPct val="90000"/>
                </a:lnSpc>
                <a:spcAft>
                  <a:spcPts val="600"/>
                </a:spcAft>
              </a:pPr>
              <a:r>
                <a:rPr lang="fr-FR" sz="1800">
                  <a:gradFill>
                    <a:gsLst>
                      <a:gs pos="2917">
                        <a:schemeClr val="tx1"/>
                      </a:gs>
                      <a:gs pos="30000">
                        <a:schemeClr val="tx1"/>
                      </a:gs>
                    </a:gsLst>
                    <a:lin ang="5400000" scaled="0"/>
                  </a:gradFill>
                </a:rPr>
                <a:t>virtuelles</a:t>
              </a:r>
            </a:p>
          </p:txBody>
        </p:sp>
        <p:pic>
          <p:nvPicPr>
            <p:cNvPr id="7" name="Graphic 6">
              <a:extLst>
                <a:ext uri="{FF2B5EF4-FFF2-40B4-BE49-F238E27FC236}">
                  <a16:creationId xmlns:a16="http://schemas.microsoft.com/office/drawing/2014/main" id="{8A4C6A50-9F4A-47D9-8109-8064E999342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79681" y="3497958"/>
              <a:ext cx="1508960" cy="1508960"/>
            </a:xfrm>
            <a:prstGeom prst="rect">
              <a:avLst/>
            </a:prstGeom>
          </p:spPr>
        </p:pic>
        <p:sp>
          <p:nvSpPr>
            <p:cNvPr id="13" name="TextBox 12">
              <a:extLst>
                <a:ext uri="{FF2B5EF4-FFF2-40B4-BE49-F238E27FC236}">
                  <a16:creationId xmlns:a16="http://schemas.microsoft.com/office/drawing/2014/main" id="{A7233128-8059-42A1-812B-E52181FF1EF3}"/>
                </a:ext>
              </a:extLst>
            </p:cNvPr>
            <p:cNvSpPr txBox="1"/>
            <p:nvPr/>
          </p:nvSpPr>
          <p:spPr>
            <a:xfrm>
              <a:off x="2497707" y="5000709"/>
              <a:ext cx="2274270" cy="871008"/>
            </a:xfrm>
            <a:prstGeom prst="rect">
              <a:avLst/>
            </a:prstGeom>
            <a:noFill/>
          </p:spPr>
          <p:txBody>
            <a:bodyPr wrap="square" lIns="182880" tIns="146304" rIns="182880" bIns="146304" rtlCol="0">
              <a:spAutoFit/>
            </a:bodyPr>
            <a:lstStyle/>
            <a:p>
              <a:pPr algn="ctr">
                <a:lnSpc>
                  <a:spcPct val="90000"/>
                </a:lnSpc>
                <a:spcAft>
                  <a:spcPts val="600"/>
                </a:spcAft>
              </a:pPr>
              <a:r>
                <a:rPr lang="fr-FR" sz="1800">
                  <a:gradFill>
                    <a:gsLst>
                      <a:gs pos="2917">
                        <a:schemeClr val="tx1"/>
                      </a:gs>
                      <a:gs pos="30000">
                        <a:schemeClr val="tx1"/>
                      </a:gs>
                    </a:gsLst>
                    <a:lin ang="5400000" scaled="0"/>
                  </a:gradFill>
                </a:rPr>
                <a:t>App </a:t>
              </a:r>
            </a:p>
            <a:p>
              <a:pPr algn="ctr">
                <a:lnSpc>
                  <a:spcPct val="90000"/>
                </a:lnSpc>
                <a:spcAft>
                  <a:spcPts val="600"/>
                </a:spcAft>
              </a:pPr>
              <a:r>
                <a:rPr lang="fr-FR" sz="1800">
                  <a:gradFill>
                    <a:gsLst>
                      <a:gs pos="2917">
                        <a:schemeClr val="tx1"/>
                      </a:gs>
                      <a:gs pos="30000">
                        <a:schemeClr val="tx1"/>
                      </a:gs>
                    </a:gsLst>
                    <a:lin ang="5400000" scaled="0"/>
                  </a:gradFill>
                </a:rPr>
                <a:t>Services</a:t>
              </a:r>
            </a:p>
          </p:txBody>
        </p:sp>
        <p:pic>
          <p:nvPicPr>
            <p:cNvPr id="9" name="Graphic 8">
              <a:extLst>
                <a:ext uri="{FF2B5EF4-FFF2-40B4-BE49-F238E27FC236}">
                  <a16:creationId xmlns:a16="http://schemas.microsoft.com/office/drawing/2014/main" id="{6DFB4A3E-1D70-43C4-A64E-3AE96B51E4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8648" y="3491749"/>
              <a:ext cx="1508960" cy="1508960"/>
            </a:xfrm>
            <a:prstGeom prst="rect">
              <a:avLst/>
            </a:prstGeom>
          </p:spPr>
        </p:pic>
        <p:sp>
          <p:nvSpPr>
            <p:cNvPr id="14" name="TextBox 13">
              <a:extLst>
                <a:ext uri="{FF2B5EF4-FFF2-40B4-BE49-F238E27FC236}">
                  <a16:creationId xmlns:a16="http://schemas.microsoft.com/office/drawing/2014/main" id="{24A8DE95-589F-4D10-AE5B-6AEF0A4E3F83}"/>
                </a:ext>
              </a:extLst>
            </p:cNvPr>
            <p:cNvSpPr txBox="1"/>
            <p:nvPr/>
          </p:nvSpPr>
          <p:spPr>
            <a:xfrm>
              <a:off x="7355993" y="5000709"/>
              <a:ext cx="2274270" cy="644613"/>
            </a:xfrm>
            <a:prstGeom prst="rect">
              <a:avLst/>
            </a:prstGeom>
            <a:noFill/>
          </p:spPr>
          <p:txBody>
            <a:bodyPr wrap="square" lIns="182880" tIns="146304" rIns="182880" bIns="146304" rtlCol="0">
              <a:spAutoFit/>
            </a:bodyPr>
            <a:lstStyle/>
            <a:p>
              <a:pPr algn="ctr">
                <a:lnSpc>
                  <a:spcPct val="90000"/>
                </a:lnSpc>
                <a:spcAft>
                  <a:spcPts val="600"/>
                </a:spcAft>
              </a:pPr>
              <a:r>
                <a:rPr lang="fr-FR" sz="1800">
                  <a:gradFill>
                    <a:gsLst>
                      <a:gs pos="2917">
                        <a:schemeClr val="tx1"/>
                      </a:gs>
                      <a:gs pos="30000">
                        <a:schemeClr val="tx1"/>
                      </a:gs>
                    </a:gsLst>
                    <a:lin ang="5400000" scaled="0"/>
                  </a:gradFill>
                </a:rPr>
                <a:t>Azure Kubernetes Services (AKS)</a:t>
              </a:r>
            </a:p>
          </p:txBody>
        </p:sp>
        <p:pic>
          <p:nvPicPr>
            <p:cNvPr id="5" name="Graphic 4">
              <a:extLst>
                <a:ext uri="{FF2B5EF4-FFF2-40B4-BE49-F238E27FC236}">
                  <a16:creationId xmlns:a16="http://schemas.microsoft.com/office/drawing/2014/main" id="{722E562B-C4A2-4B55-9A3B-B8E7B3420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5067" y="3491749"/>
              <a:ext cx="1508960" cy="1508960"/>
            </a:xfrm>
            <a:prstGeom prst="rect">
              <a:avLst/>
            </a:prstGeom>
          </p:spPr>
        </p:pic>
        <p:sp>
          <p:nvSpPr>
            <p:cNvPr id="15" name="TextBox 14">
              <a:extLst>
                <a:ext uri="{FF2B5EF4-FFF2-40B4-BE49-F238E27FC236}">
                  <a16:creationId xmlns:a16="http://schemas.microsoft.com/office/drawing/2014/main" id="{C03EFE29-B17F-4773-B9CD-70D9177E81FB}"/>
                </a:ext>
              </a:extLst>
            </p:cNvPr>
            <p:cNvSpPr txBox="1"/>
            <p:nvPr/>
          </p:nvSpPr>
          <p:spPr>
            <a:xfrm>
              <a:off x="9785137" y="5000709"/>
              <a:ext cx="2272907" cy="794064"/>
            </a:xfrm>
            <a:prstGeom prst="rect">
              <a:avLst/>
            </a:prstGeom>
            <a:noFill/>
          </p:spPr>
          <p:txBody>
            <a:bodyPr wrap="square" lIns="182880" tIns="146304" rIns="182880" bIns="146304" rtlCol="0" anchor="t">
              <a:spAutoFit/>
            </a:bodyPr>
            <a:lstStyle/>
            <a:p>
              <a:pPr algn="ctr">
                <a:lnSpc>
                  <a:spcPct val="90000"/>
                </a:lnSpc>
                <a:spcAft>
                  <a:spcPts val="600"/>
                </a:spcAft>
              </a:pPr>
              <a:r>
                <a:rPr lang="fr-FR" sz="1800">
                  <a:gradFill>
                    <a:gsLst>
                      <a:gs pos="2917">
                        <a:schemeClr val="tx1"/>
                      </a:gs>
                      <a:gs pos="30000">
                        <a:schemeClr val="tx1"/>
                      </a:gs>
                    </a:gsLst>
                    <a:lin ang="5400000" scaled="0"/>
                  </a:gradFill>
                </a:rPr>
                <a:t>Windows Virtual Desktop</a:t>
              </a:r>
            </a:p>
          </p:txBody>
        </p:sp>
        <p:pic>
          <p:nvPicPr>
            <p:cNvPr id="24" name="Graphic 23">
              <a:extLst>
                <a:ext uri="{FF2B5EF4-FFF2-40B4-BE49-F238E27FC236}">
                  <a16:creationId xmlns:a16="http://schemas.microsoft.com/office/drawing/2014/main" id="{43EBD658-A0FF-45C1-B796-1D233D15F0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8143" y="3491749"/>
              <a:ext cx="1508960" cy="1508960"/>
            </a:xfrm>
            <a:prstGeom prst="rect">
              <a:avLst/>
            </a:prstGeom>
          </p:spPr>
        </p:pic>
        <p:sp>
          <p:nvSpPr>
            <p:cNvPr id="28" name="TextBox 27">
              <a:extLst>
                <a:ext uri="{FF2B5EF4-FFF2-40B4-BE49-F238E27FC236}">
                  <a16:creationId xmlns:a16="http://schemas.microsoft.com/office/drawing/2014/main" id="{FB20D3E5-220E-4E29-A87B-5AD608C8F82E}"/>
                </a:ext>
              </a:extLst>
            </p:cNvPr>
            <p:cNvSpPr txBox="1"/>
            <p:nvPr/>
          </p:nvSpPr>
          <p:spPr>
            <a:xfrm>
              <a:off x="4926850" y="5000709"/>
              <a:ext cx="2274270" cy="794064"/>
            </a:xfrm>
            <a:prstGeom prst="rect">
              <a:avLst/>
            </a:prstGeom>
            <a:noFill/>
          </p:spPr>
          <p:txBody>
            <a:bodyPr wrap="square" lIns="182880" tIns="146304" rIns="182880" bIns="146304" rtlCol="0">
              <a:spAutoFit/>
            </a:bodyPr>
            <a:lstStyle/>
            <a:p>
              <a:pPr algn="ctr">
                <a:lnSpc>
                  <a:spcPct val="90000"/>
                </a:lnSpc>
                <a:spcAft>
                  <a:spcPts val="600"/>
                </a:spcAft>
              </a:pPr>
              <a:r>
                <a:rPr lang="fr-FR" sz="1800">
                  <a:gradFill>
                    <a:gsLst>
                      <a:gs pos="2917">
                        <a:schemeClr val="tx1"/>
                      </a:gs>
                      <a:gs pos="30000">
                        <a:schemeClr val="tx1"/>
                      </a:gs>
                    </a:gsLst>
                    <a:lin ang="5400000" scaled="0"/>
                  </a:gradFill>
                </a:rPr>
                <a:t>Container Instances</a:t>
              </a:r>
            </a:p>
          </p:txBody>
        </p:sp>
      </p:grpSp>
    </p:spTree>
    <p:extLst>
      <p:ext uri="{BB962C8B-B14F-4D97-AF65-F5344CB8AC3E}">
        <p14:creationId xmlns:p14="http://schemas.microsoft.com/office/powerpoint/2010/main" val="137572664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Machines virtuelles Azure</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6683906" cy="3277820"/>
          </a:xfrm>
        </p:spPr>
        <p:txBody>
          <a:bodyPr vert="horz" wrap="square" lIns="0" tIns="0" rIns="0" bIns="0" rtlCol="0" anchor="t">
            <a:spAutoFit/>
          </a:bodyPr>
          <a:lstStyle/>
          <a:p>
            <a:pPr>
              <a:spcBef>
                <a:spcPts val="0"/>
              </a:spcBef>
              <a:spcAft>
                <a:spcPts val="1800"/>
              </a:spcAft>
            </a:pPr>
            <a:r>
              <a:rPr lang="fr-FR" dirty="0"/>
              <a:t>Les </a:t>
            </a:r>
            <a:r>
              <a:rPr lang="fr-FR" b="1" dirty="0"/>
              <a:t>machines virtuelles (VM</a:t>
            </a:r>
            <a:r>
              <a:rPr lang="fr-FR" dirty="0"/>
              <a:t>) Azure sont des émulations logicielles d’ordinateurs physiques.</a:t>
            </a:r>
            <a:r>
              <a:rPr lang="fr-FR" dirty="0">
                <a:latin typeface="+mn-lt"/>
                <a:cs typeface="Segoe UI Semilight"/>
              </a:rPr>
              <a:t> </a:t>
            </a:r>
          </a:p>
          <a:p>
            <a:pPr marL="342900" indent="-342900">
              <a:spcBef>
                <a:spcPts val="0"/>
              </a:spcBef>
              <a:spcAft>
                <a:spcPts val="1800"/>
              </a:spcAft>
              <a:buFont typeface="Arial" panose="020B0604020202020204" pitchFamily="34" charset="0"/>
              <a:buChar char="•"/>
            </a:pPr>
            <a:r>
              <a:rPr lang="fr-FR" dirty="0">
                <a:latin typeface="+mn-lt"/>
                <a:cs typeface="Segoe UI Semilight"/>
              </a:rPr>
              <a:t>Elles incluent un processeur virtuel, de la mémoire, du stockage et des ressources réseau. </a:t>
            </a:r>
          </a:p>
          <a:p>
            <a:pPr marL="342900" indent="-342900">
              <a:spcBef>
                <a:spcPts val="0"/>
              </a:spcBef>
              <a:spcAft>
                <a:spcPts val="1800"/>
              </a:spcAft>
              <a:buFont typeface="Arial" panose="020B0604020202020204" pitchFamily="34" charset="0"/>
              <a:buChar char="•"/>
            </a:pPr>
            <a:r>
              <a:rPr lang="fr-FR" dirty="0"/>
              <a:t>Offre IaaS fournissant un contrôle total et des possibilités de personnalisation.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2888" y="1595443"/>
            <a:ext cx="3392057" cy="3392057"/>
          </a:xfrm>
          <a:prstGeom prst="rect">
            <a:avLst/>
          </a:prstGeom>
        </p:spPr>
      </p:pic>
      <p:sp>
        <p:nvSpPr>
          <p:cNvPr id="4" name="Footer Placeholder 1">
            <a:extLst>
              <a:ext uri="{FF2B5EF4-FFF2-40B4-BE49-F238E27FC236}">
                <a16:creationId xmlns:a16="http://schemas.microsoft.com/office/drawing/2014/main" id="{387E4514-B0FC-4095-9DEC-60D36769182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136066317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Azure App Services</a:t>
            </a:r>
          </a:p>
        </p:txBody>
      </p:sp>
      <p:pic>
        <p:nvPicPr>
          <p:cNvPr id="7" name="Graphic 6" descr="Icône Azure App Service (forme de nuage entourée par plusieurs exemples d’applications)">
            <a:extLst>
              <a:ext uri="{FF2B5EF4-FFF2-40B4-BE49-F238E27FC236}">
                <a16:creationId xmlns:a16="http://schemas.microsoft.com/office/drawing/2014/main" id="{28563136-AE71-4BE5-9B15-BD8066D524F1}"/>
              </a:ext>
            </a:extLst>
          </p:cNvPr>
          <p:cNvPicPr>
            <a:picLocks noChangeAspect="1"/>
          </p:cNvPicPr>
          <p:nvPr/>
        </p:nvPicPr>
        <p:blipFill>
          <a:blip r:embed="rId3"/>
          <a:srcRect/>
          <a:stretch/>
        </p:blipFill>
        <p:spPr>
          <a:xfrm>
            <a:off x="418643" y="1674428"/>
            <a:ext cx="2825439" cy="2698453"/>
          </a:xfrm>
          <a:prstGeom prst="rect">
            <a:avLst/>
          </a:prstGeom>
        </p:spPr>
      </p:pic>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3558588" y="1674428"/>
            <a:ext cx="8413671" cy="3277820"/>
          </a:xfrm>
        </p:spPr>
        <p:txBody>
          <a:bodyPr vert="horz" wrap="square" lIns="0" tIns="0" rIns="0" bIns="0" rtlCol="0" anchor="t">
            <a:spAutoFit/>
          </a:bodyPr>
          <a:lstStyle/>
          <a:p>
            <a:pPr>
              <a:spcBef>
                <a:spcPts val="0"/>
              </a:spcBef>
              <a:spcAft>
                <a:spcPts val="1800"/>
              </a:spcAft>
            </a:pPr>
            <a:r>
              <a:rPr lang="fr-FR" dirty="0">
                <a:latin typeface="+mn-lt"/>
                <a:cs typeface="Segoe UI Semilight"/>
              </a:rPr>
              <a:t>Azure</a:t>
            </a:r>
            <a:r>
              <a:rPr lang="fr-FR" b="1" dirty="0">
                <a:latin typeface="+mn-lt"/>
                <a:cs typeface="Segoe UI Semilight"/>
              </a:rPr>
              <a:t> App Services </a:t>
            </a:r>
            <a:r>
              <a:rPr lang="fr-FR" dirty="0">
                <a:latin typeface="+mn-lt"/>
                <a:cs typeface="Segoe UI Semilight"/>
              </a:rPr>
              <a:t>est une plate-forme entièrement managée permettant de créer, déployer et faire évoluer rapidement des applications Web et des API. </a:t>
            </a:r>
          </a:p>
          <a:p>
            <a:pPr marL="342900" indent="-342900">
              <a:spcBef>
                <a:spcPts val="0"/>
              </a:spcBef>
              <a:spcAft>
                <a:spcPts val="1800"/>
              </a:spcAft>
              <a:buFont typeface="Arial" panose="020B0604020202020204" pitchFamily="34" charset="0"/>
              <a:buChar char="•"/>
            </a:pPr>
            <a:r>
              <a:rPr lang="fr-FR" dirty="0"/>
              <a:t>Fonctionne avec .NET, .NET </a:t>
            </a:r>
            <a:r>
              <a:rPr lang="fr-FR" dirty="0" err="1"/>
              <a:t>Core</a:t>
            </a:r>
            <a:r>
              <a:rPr lang="fr-FR" dirty="0"/>
              <a:t>, Node.js, Java, Python ou </a:t>
            </a:r>
            <a:r>
              <a:rPr lang="fr-FR" dirty="0" err="1"/>
              <a:t>php</a:t>
            </a:r>
            <a:r>
              <a:rPr lang="fr-FR" dirty="0"/>
              <a:t>.</a:t>
            </a:r>
          </a:p>
          <a:p>
            <a:pPr marL="342900" indent="-342900">
              <a:spcBef>
                <a:spcPts val="0"/>
              </a:spcBef>
              <a:spcAft>
                <a:spcPts val="1800"/>
              </a:spcAft>
              <a:buFont typeface="Arial" panose="020B0604020202020204" pitchFamily="34" charset="0"/>
              <a:buChar char="•"/>
            </a:pPr>
            <a:r>
              <a:rPr lang="fr-FR" dirty="0"/>
              <a:t>Offre PaaS offrant un niveau de performances, de sécurité et de conformité de classe Entreprise.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sp>
        <p:nvSpPr>
          <p:cNvPr id="2" name="Footer Placeholder 1">
            <a:extLst>
              <a:ext uri="{FF2B5EF4-FFF2-40B4-BE49-F238E27FC236}">
                <a16:creationId xmlns:a16="http://schemas.microsoft.com/office/drawing/2014/main" id="{5123E88A-F94C-488C-AB35-B5C239CE131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13311538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Azure Container Service</a:t>
            </a:r>
          </a:p>
        </p:txBody>
      </p:sp>
      <p:sp>
        <p:nvSpPr>
          <p:cNvPr id="6" name="Text Placeholder 5"/>
          <p:cNvSpPr>
            <a:spLocks noGrp="1"/>
          </p:cNvSpPr>
          <p:nvPr>
            <p:ph sz="quarter" idx="10"/>
          </p:nvPr>
        </p:nvSpPr>
        <p:spPr>
          <a:xfrm>
            <a:off x="418643" y="1277599"/>
            <a:ext cx="11628045" cy="923330"/>
          </a:xfrm>
        </p:spPr>
        <p:txBody>
          <a:bodyPr/>
          <a:lstStyle/>
          <a:p>
            <a:r>
              <a:rPr lang="fr-FR" dirty="0"/>
              <a:t>Les </a:t>
            </a:r>
            <a:r>
              <a:rPr lang="fr-FR" b="1" dirty="0"/>
              <a:t>conteneurs</a:t>
            </a:r>
            <a:r>
              <a:rPr lang="fr-FR" dirty="0"/>
              <a:t> Azure offrent un environnement virtualisé léger ne nécessitant pas de gérer le système d’exploitation et capable de répondre aux changements à la demande. </a:t>
            </a:r>
          </a:p>
        </p:txBody>
      </p:sp>
      <p:grpSp>
        <p:nvGrpSpPr>
          <p:cNvPr id="13" name="Group 12" descr="Icône Azure Container Instances.  Conteneur d’expédition avec une flèche indiquant qu'il s’est déplacé dans le cloud.">
            <a:extLst>
              <a:ext uri="{FF2B5EF4-FFF2-40B4-BE49-F238E27FC236}">
                <a16:creationId xmlns:a16="http://schemas.microsoft.com/office/drawing/2014/main" id="{28508756-63D6-48F0-B569-3B60FB5E66DF}"/>
              </a:ext>
            </a:extLst>
          </p:cNvPr>
          <p:cNvGrpSpPr/>
          <p:nvPr/>
        </p:nvGrpSpPr>
        <p:grpSpPr>
          <a:xfrm>
            <a:off x="473880" y="2779196"/>
            <a:ext cx="11001661" cy="1107996"/>
            <a:chOff x="473880" y="2941121"/>
            <a:chExt cx="11001661" cy="1107996"/>
          </a:xfrm>
        </p:grpSpPr>
        <p:sp>
          <p:nvSpPr>
            <p:cNvPr id="4" name="Text Placeholder 5">
              <a:extLst>
                <a:ext uri="{FF2B5EF4-FFF2-40B4-BE49-F238E27FC236}">
                  <a16:creationId xmlns:a16="http://schemas.microsoft.com/office/drawing/2014/main" id="{CC3EB775-F83E-4AAC-8717-BFDED75EB77C}"/>
                </a:ext>
              </a:extLst>
            </p:cNvPr>
            <p:cNvSpPr txBox="1">
              <a:spLocks/>
            </p:cNvSpPr>
            <p:nvPr/>
          </p:nvSpPr>
          <p:spPr>
            <a:xfrm>
              <a:off x="1830969" y="2941121"/>
              <a:ext cx="9644572"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b="1" dirty="0">
                  <a:latin typeface="+mn-lt"/>
                  <a:cs typeface="Segoe UI Semilight"/>
                </a:rPr>
                <a:t>Azure Container Instances </a:t>
              </a:r>
              <a:r>
                <a:rPr lang="fr-FR" sz="2400" dirty="0">
                  <a:latin typeface="+mn-lt"/>
                  <a:cs typeface="Segoe UI Semilight"/>
                </a:rPr>
                <a:t>: offre PaaS exécutant un conteneur dans Azure sans nécessiter de gérer une machine virtuelle ou autres services.</a:t>
              </a:r>
            </a:p>
          </p:txBody>
        </p:sp>
        <p:pic>
          <p:nvPicPr>
            <p:cNvPr id="7" name="Picture 6">
              <a:extLst>
                <a:ext uri="{FF2B5EF4-FFF2-40B4-BE49-F238E27FC236}">
                  <a16:creationId xmlns:a16="http://schemas.microsoft.com/office/drawing/2014/main" id="{72F1312C-D804-4C7C-8E8F-4840032DE05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3880" y="2947487"/>
              <a:ext cx="1095264" cy="1095264"/>
            </a:xfrm>
            <a:prstGeom prst="rect">
              <a:avLst/>
            </a:prstGeom>
          </p:spPr>
        </p:pic>
      </p:grpSp>
      <p:grpSp>
        <p:nvGrpSpPr>
          <p:cNvPr id="11" name="Group 10" descr="Icône Azure Kubernetes Service.  Ensemble de conteneurs d’expédition gérés de manière centralisée.">
            <a:extLst>
              <a:ext uri="{FF2B5EF4-FFF2-40B4-BE49-F238E27FC236}">
                <a16:creationId xmlns:a16="http://schemas.microsoft.com/office/drawing/2014/main" id="{347A7735-766D-49BB-A02D-769B24B99483}"/>
              </a:ext>
            </a:extLst>
          </p:cNvPr>
          <p:cNvGrpSpPr/>
          <p:nvPr/>
        </p:nvGrpSpPr>
        <p:grpSpPr>
          <a:xfrm>
            <a:off x="473880" y="4415615"/>
            <a:ext cx="11402687" cy="1095264"/>
            <a:chOff x="473880" y="4577540"/>
            <a:chExt cx="11402687" cy="1095264"/>
          </a:xfrm>
        </p:grpSpPr>
        <p:pic>
          <p:nvPicPr>
            <p:cNvPr id="5" name="Picture 4">
              <a:extLst>
                <a:ext uri="{FF2B5EF4-FFF2-40B4-BE49-F238E27FC236}">
                  <a16:creationId xmlns:a16="http://schemas.microsoft.com/office/drawing/2014/main" id="{F129C648-7909-405C-94F8-94833DAF97CE}"/>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880" y="4577540"/>
              <a:ext cx="1095264" cy="1095264"/>
            </a:xfrm>
            <a:prstGeom prst="rect">
              <a:avLst/>
            </a:prstGeom>
          </p:spPr>
        </p:pic>
        <p:sp>
          <p:nvSpPr>
            <p:cNvPr id="12" name="Text Placeholder 5">
              <a:extLst>
                <a:ext uri="{FF2B5EF4-FFF2-40B4-BE49-F238E27FC236}">
                  <a16:creationId xmlns:a16="http://schemas.microsoft.com/office/drawing/2014/main" id="{B3C8FD62-5CAF-4032-9B81-6C6BFC22DDD5}"/>
                </a:ext>
              </a:extLst>
            </p:cNvPr>
            <p:cNvSpPr txBox="1">
              <a:spLocks/>
            </p:cNvSpPr>
            <p:nvPr/>
          </p:nvSpPr>
          <p:spPr>
            <a:xfrm>
              <a:off x="1830969" y="4755840"/>
              <a:ext cx="1004559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b="1" dirty="0">
                  <a:latin typeface="+mn-lt"/>
                </a:rPr>
                <a:t>Azure </a:t>
              </a:r>
              <a:r>
                <a:rPr lang="fr-FR" sz="2400" b="1" dirty="0" err="1">
                  <a:latin typeface="+mn-lt"/>
                </a:rPr>
                <a:t>Kubernetes</a:t>
              </a:r>
              <a:r>
                <a:rPr lang="fr-FR" sz="2400" b="1" dirty="0">
                  <a:latin typeface="+mn-lt"/>
                </a:rPr>
                <a:t> Service</a:t>
              </a:r>
              <a:r>
                <a:rPr lang="fr-FR" sz="2400" dirty="0">
                  <a:latin typeface="+mn-lt"/>
                </a:rPr>
                <a:t> : service d’orchestration pour les conteneurs avec des architectures distribuées et de grands volumes de conteneurs. </a:t>
              </a:r>
            </a:p>
          </p:txBody>
        </p:sp>
      </p:grpSp>
      <p:sp>
        <p:nvSpPr>
          <p:cNvPr id="3" name="Footer Placeholder 1">
            <a:extLst>
              <a:ext uri="{FF2B5EF4-FFF2-40B4-BE49-F238E27FC236}">
                <a16:creationId xmlns:a16="http://schemas.microsoft.com/office/drawing/2014/main" id="{C4F4BA52-11C6-4759-8531-9FB62496D20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177719582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Windows Virtual Desktop</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7853487" cy="4616648"/>
          </a:xfrm>
        </p:spPr>
        <p:txBody>
          <a:bodyPr vert="horz" wrap="square" lIns="0" tIns="0" rIns="0" bIns="0" rtlCol="0" anchor="t">
            <a:spAutoFit/>
          </a:bodyPr>
          <a:lstStyle/>
          <a:p>
            <a:pPr>
              <a:spcBef>
                <a:spcPts val="0"/>
              </a:spcBef>
              <a:spcAft>
                <a:spcPts val="1800"/>
              </a:spcAft>
            </a:pPr>
            <a:r>
              <a:rPr lang="fr-FR" b="1" dirty="0">
                <a:latin typeface="+mn-lt"/>
                <a:cs typeface="Segoe UI Semilight"/>
              </a:rPr>
              <a:t>Windows Virtual Desktop </a:t>
            </a:r>
            <a:r>
              <a:rPr lang="fr-FR" dirty="0">
                <a:latin typeface="+mn-lt"/>
                <a:cs typeface="Segoe UI Semilight"/>
              </a:rPr>
              <a:t> est un service de virtualisation de bureau et d’applications qui s’exécute dans le cloud. </a:t>
            </a:r>
          </a:p>
          <a:p>
            <a:pPr marL="342900" indent="-342900">
              <a:spcBef>
                <a:spcPts val="0"/>
              </a:spcBef>
              <a:spcAft>
                <a:spcPts val="1800"/>
              </a:spcAft>
              <a:buFont typeface="Arial" panose="020B0604020202020204" pitchFamily="34" charset="0"/>
              <a:buChar char="•"/>
            </a:pPr>
            <a:r>
              <a:rPr lang="fr-FR" dirty="0">
                <a:latin typeface="+mn-lt"/>
                <a:cs typeface="Segoe UI Semilight"/>
              </a:rPr>
              <a:t>Créez un environnement complet de virtualisation de bureau sans avoir à exécuter des serveurs de passerelle supplémentaires. </a:t>
            </a:r>
          </a:p>
          <a:p>
            <a:pPr marL="342900" indent="-342900">
              <a:spcBef>
                <a:spcPts val="0"/>
              </a:spcBef>
              <a:spcAft>
                <a:spcPts val="1800"/>
              </a:spcAft>
              <a:buFont typeface="Arial" panose="020B0604020202020204" pitchFamily="34" charset="0"/>
              <a:buChar char="•"/>
            </a:pPr>
            <a:r>
              <a:rPr lang="fr-FR" dirty="0"/>
              <a:t>Publiez des pools d’hôtes illimités pour gérer diverses charges de travail.</a:t>
            </a:r>
          </a:p>
          <a:p>
            <a:pPr marL="342900" indent="-342900">
              <a:spcBef>
                <a:spcPts val="0"/>
              </a:spcBef>
              <a:spcAft>
                <a:spcPts val="1800"/>
              </a:spcAft>
              <a:buFont typeface="Arial" panose="020B0604020202020204" pitchFamily="34" charset="0"/>
              <a:buChar char="•"/>
            </a:pPr>
            <a:r>
              <a:rPr lang="fr-FR" dirty="0"/>
              <a:t>Réduisez les coûts avec des ressources mises en pool et multisessions.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97614" y="1732971"/>
            <a:ext cx="3392057" cy="3392057"/>
          </a:xfrm>
          <a:prstGeom prst="rect">
            <a:avLst/>
          </a:prstGeom>
        </p:spPr>
      </p:pic>
      <p:sp>
        <p:nvSpPr>
          <p:cNvPr id="4" name="Footer Placeholder 1">
            <a:extLst>
              <a:ext uri="{FF2B5EF4-FFF2-40B4-BE49-F238E27FC236}">
                <a16:creationId xmlns:a16="http://schemas.microsoft.com/office/drawing/2014/main" id="{D0270D44-D267-47E7-97A7-F94967A0085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29501290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Services de réseau Azure</a:t>
            </a:r>
          </a:p>
        </p:txBody>
      </p:sp>
      <p:grpSp>
        <p:nvGrpSpPr>
          <p:cNvPr id="13" name="Group 12" descr="Icône de réseau virtuel.  Image de données circulant entre divers emplacements.">
            <a:extLst>
              <a:ext uri="{FF2B5EF4-FFF2-40B4-BE49-F238E27FC236}">
                <a16:creationId xmlns:a16="http://schemas.microsoft.com/office/drawing/2014/main" id="{E2489CBE-9114-46C7-AFD9-3BFB170EF061}"/>
              </a:ext>
            </a:extLst>
          </p:cNvPr>
          <p:cNvGrpSpPr/>
          <p:nvPr/>
        </p:nvGrpSpPr>
        <p:grpSpPr>
          <a:xfrm>
            <a:off x="844812" y="1121827"/>
            <a:ext cx="9887148" cy="1292662"/>
            <a:chOff x="844812" y="1464727"/>
            <a:chExt cx="9887148" cy="1292662"/>
          </a:xfrm>
        </p:grpSpPr>
        <p:pic>
          <p:nvPicPr>
            <p:cNvPr id="5" name="Graphic 4">
              <a:extLst>
                <a:ext uri="{FF2B5EF4-FFF2-40B4-BE49-F238E27FC236}">
                  <a16:creationId xmlns:a16="http://schemas.microsoft.com/office/drawing/2014/main" id="{C95E61FB-B888-41F1-B316-390CD56FD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812" y="1519687"/>
              <a:ext cx="1182743" cy="1182743"/>
            </a:xfrm>
            <a:prstGeom prst="rect">
              <a:avLst/>
            </a:prstGeom>
          </p:spPr>
        </p:pic>
        <p:sp>
          <p:nvSpPr>
            <p:cNvPr id="12" name="TextBox 11">
              <a:extLst>
                <a:ext uri="{FF2B5EF4-FFF2-40B4-BE49-F238E27FC236}">
                  <a16:creationId xmlns:a16="http://schemas.microsoft.com/office/drawing/2014/main" id="{EB5524AF-1C9E-4D8E-93A1-5C3CBBA8E202}"/>
                </a:ext>
              </a:extLst>
            </p:cNvPr>
            <p:cNvSpPr txBox="1"/>
            <p:nvPr/>
          </p:nvSpPr>
          <p:spPr>
            <a:xfrm>
              <a:off x="2246517" y="1464727"/>
              <a:ext cx="8485443" cy="1292662"/>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Le </a:t>
              </a:r>
              <a:r>
                <a:rPr lang="fr-FR" sz="2400" b="1" dirty="0">
                  <a:gradFill>
                    <a:gsLst>
                      <a:gs pos="2917">
                        <a:schemeClr val="tx1"/>
                      </a:gs>
                      <a:gs pos="30000">
                        <a:schemeClr val="tx1"/>
                      </a:gs>
                    </a:gsLst>
                    <a:lin ang="5400000" scaled="0"/>
                  </a:gradFill>
                </a:rPr>
                <a:t>réseau virtuel Azure (</a:t>
              </a:r>
              <a:r>
                <a:rPr lang="fr-FR" sz="2400" b="1" dirty="0" err="1">
                  <a:gradFill>
                    <a:gsLst>
                      <a:gs pos="2917">
                        <a:schemeClr val="tx1"/>
                      </a:gs>
                      <a:gs pos="30000">
                        <a:schemeClr val="tx1"/>
                      </a:gs>
                    </a:gsLst>
                    <a:lin ang="5400000" scaled="0"/>
                  </a:gradFill>
                </a:rPr>
                <a:t>VNet</a:t>
              </a:r>
              <a:r>
                <a:rPr lang="fr-FR" sz="2400" b="1" dirty="0">
                  <a:gradFill>
                    <a:gsLst>
                      <a:gs pos="2917">
                        <a:schemeClr val="tx1"/>
                      </a:gs>
                      <a:gs pos="30000">
                        <a:schemeClr val="tx1"/>
                      </a:gs>
                    </a:gsLst>
                    <a:lin ang="5400000" scaled="0"/>
                  </a:gradFill>
                </a:rPr>
                <a:t>)</a:t>
              </a:r>
              <a:r>
                <a:rPr lang="fr-FR" sz="2400" dirty="0">
                  <a:gradFill>
                    <a:gsLst>
                      <a:gs pos="2917">
                        <a:schemeClr val="tx1"/>
                      </a:gs>
                      <a:gs pos="30000">
                        <a:schemeClr val="tx1"/>
                      </a:gs>
                    </a:gsLst>
                    <a:lin ang="5400000" scaled="0"/>
                  </a:gradFill>
                </a:rPr>
                <a:t> permet aux ressources Azure de communiquer en toute sécurité entre elles, sur Internet et sur les réseaux locaux. </a:t>
              </a:r>
            </a:p>
          </p:txBody>
        </p:sp>
      </p:grpSp>
      <p:grpSp>
        <p:nvGrpSpPr>
          <p:cNvPr id="16" name="Group 15" descr="Icône VPN (réseau privé virtuel).  Réseau verrouillé affichant les communication dans un cadenas fermé.">
            <a:extLst>
              <a:ext uri="{FF2B5EF4-FFF2-40B4-BE49-F238E27FC236}">
                <a16:creationId xmlns:a16="http://schemas.microsoft.com/office/drawing/2014/main" id="{B56E9E90-D28F-4222-96AC-701C2E4CD917}"/>
              </a:ext>
            </a:extLst>
          </p:cNvPr>
          <p:cNvGrpSpPr/>
          <p:nvPr/>
        </p:nvGrpSpPr>
        <p:grpSpPr>
          <a:xfrm>
            <a:off x="844813" y="2589054"/>
            <a:ext cx="9887147" cy="1292662"/>
            <a:chOff x="844813" y="2931954"/>
            <a:chExt cx="9887147" cy="1292662"/>
          </a:xfrm>
        </p:grpSpPr>
        <p:pic>
          <p:nvPicPr>
            <p:cNvPr id="8" name="Graphic 7">
              <a:extLst>
                <a:ext uri="{FF2B5EF4-FFF2-40B4-BE49-F238E27FC236}">
                  <a16:creationId xmlns:a16="http://schemas.microsoft.com/office/drawing/2014/main" id="{97612B73-C6BF-4556-AEF6-C0867FEA76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13" y="2986914"/>
              <a:ext cx="1182743" cy="1182743"/>
            </a:xfrm>
            <a:prstGeom prst="rect">
              <a:avLst/>
            </a:prstGeom>
          </p:spPr>
        </p:pic>
        <p:sp>
          <p:nvSpPr>
            <p:cNvPr id="14" name="TextBox 13">
              <a:extLst>
                <a:ext uri="{FF2B5EF4-FFF2-40B4-BE49-F238E27FC236}">
                  <a16:creationId xmlns:a16="http://schemas.microsoft.com/office/drawing/2014/main" id="{2E152B57-46F5-4D1B-A9A7-62D076A97D86}"/>
                </a:ext>
              </a:extLst>
            </p:cNvPr>
            <p:cNvSpPr txBox="1"/>
            <p:nvPr/>
          </p:nvSpPr>
          <p:spPr>
            <a:xfrm>
              <a:off x="2246517" y="2931954"/>
              <a:ext cx="8485443" cy="1292662"/>
            </a:xfrm>
            <a:prstGeom prst="rect">
              <a:avLst/>
            </a:prstGeom>
            <a:noFill/>
          </p:spPr>
          <p:txBody>
            <a:bodyPr wrap="square" lIns="182880" tIns="146304" rIns="182880" bIns="146304" rtlCol="0">
              <a:spAutoFit/>
            </a:bodyPr>
            <a:lstStyle/>
            <a:p>
              <a:pPr>
                <a:lnSpc>
                  <a:spcPct val="90000"/>
                </a:lnSpc>
                <a:spcAft>
                  <a:spcPts val="600"/>
                </a:spcAft>
              </a:pPr>
              <a:r>
                <a:rPr lang="fr-FR" sz="2400" dirty="0">
                  <a:gradFill>
                    <a:gsLst>
                      <a:gs pos="2917">
                        <a:schemeClr val="tx1"/>
                      </a:gs>
                      <a:gs pos="30000">
                        <a:schemeClr val="tx1"/>
                      </a:gs>
                    </a:gsLst>
                    <a:lin ang="5400000" scaled="0"/>
                  </a:gradFill>
                </a:rPr>
                <a:t>Une </a:t>
              </a:r>
              <a:r>
                <a:rPr lang="fr-FR" sz="2400" b="1" dirty="0">
                  <a:gradFill>
                    <a:gsLst>
                      <a:gs pos="2917">
                        <a:schemeClr val="tx1"/>
                      </a:gs>
                      <a:gs pos="30000">
                        <a:schemeClr val="tx1"/>
                      </a:gs>
                    </a:gsLst>
                    <a:lin ang="5400000" scaled="0"/>
                  </a:gradFill>
                </a:rPr>
                <a:t>passerelle de réseau privé virtuel (VPN)</a:t>
              </a:r>
              <a:r>
                <a:rPr lang="fr-FR" sz="2400" dirty="0">
                  <a:gradFill>
                    <a:gsLst>
                      <a:gs pos="2917">
                        <a:schemeClr val="tx1"/>
                      </a:gs>
                      <a:gs pos="30000">
                        <a:schemeClr val="tx1"/>
                      </a:gs>
                    </a:gsLst>
                    <a:lin ang="5400000" scaled="0"/>
                  </a:gradFill>
                </a:rPr>
                <a:t> est utilisée pour envoyer du trafic chiffré entre un réseau virtuel Azure et un emplacement local via l’Internet public. </a:t>
              </a:r>
            </a:p>
          </p:txBody>
        </p:sp>
      </p:grpSp>
      <p:grpSp>
        <p:nvGrpSpPr>
          <p:cNvPr id="18" name="Group 17" descr="Icône Azure Express Route.  Triangle décoratif sans signification particulière.">
            <a:extLst>
              <a:ext uri="{FF2B5EF4-FFF2-40B4-BE49-F238E27FC236}">
                <a16:creationId xmlns:a16="http://schemas.microsoft.com/office/drawing/2014/main" id="{0882801D-4AEF-45F4-A350-1134A3D40E39}"/>
              </a:ext>
            </a:extLst>
          </p:cNvPr>
          <p:cNvGrpSpPr/>
          <p:nvPr/>
        </p:nvGrpSpPr>
        <p:grpSpPr>
          <a:xfrm>
            <a:off x="844812" y="4196642"/>
            <a:ext cx="9887148" cy="1292662"/>
            <a:chOff x="844812" y="4539542"/>
            <a:chExt cx="9887148" cy="1292662"/>
          </a:xfrm>
        </p:grpSpPr>
        <p:pic>
          <p:nvPicPr>
            <p:cNvPr id="11" name="Graphic 10">
              <a:extLst>
                <a:ext uri="{FF2B5EF4-FFF2-40B4-BE49-F238E27FC236}">
                  <a16:creationId xmlns:a16="http://schemas.microsoft.com/office/drawing/2014/main" id="{01121803-1077-486A-9740-8A1A3970D9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812" y="4594502"/>
              <a:ext cx="1182743" cy="1182743"/>
            </a:xfrm>
            <a:prstGeom prst="rect">
              <a:avLst/>
            </a:prstGeom>
          </p:spPr>
        </p:pic>
        <p:sp>
          <p:nvSpPr>
            <p:cNvPr id="15" name="TextBox 14">
              <a:extLst>
                <a:ext uri="{FF2B5EF4-FFF2-40B4-BE49-F238E27FC236}">
                  <a16:creationId xmlns:a16="http://schemas.microsoft.com/office/drawing/2014/main" id="{7183B690-E2CA-4645-AAE8-34051F0CF538}"/>
                </a:ext>
              </a:extLst>
            </p:cNvPr>
            <p:cNvSpPr txBox="1"/>
            <p:nvPr/>
          </p:nvSpPr>
          <p:spPr>
            <a:xfrm>
              <a:off x="2246517" y="4539542"/>
              <a:ext cx="8485443"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Express Route</a:t>
              </a:r>
              <a:r>
                <a:rPr lang="fr-FR" sz="2400" dirty="0">
                  <a:gradFill>
                    <a:gsLst>
                      <a:gs pos="2917">
                        <a:schemeClr val="tx1"/>
                      </a:gs>
                      <a:gs pos="30000">
                        <a:schemeClr val="tx1"/>
                      </a:gs>
                    </a:gsLst>
                    <a:lin ang="5400000" scaled="0"/>
                  </a:gradFill>
                </a:rPr>
                <a:t> étend les réseaux locaux dans Azure via une connexion privée facilitée par un fournisseur de connectivité. </a:t>
              </a:r>
            </a:p>
          </p:txBody>
        </p:sp>
      </p:grpSp>
    </p:spTree>
    <p:extLst>
      <p:ext uri="{BB962C8B-B14F-4D97-AF65-F5344CB8AC3E}">
        <p14:creationId xmlns:p14="http://schemas.microsoft.com/office/powerpoint/2010/main" val="242414448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Services de Stockage Azure</a:t>
            </a:r>
          </a:p>
        </p:txBody>
      </p:sp>
      <p:grpSp>
        <p:nvGrpSpPr>
          <p:cNvPr id="13" name="Group 12" descr="Icône de stockage dans un conteneur.  Boîte avec éléments stockés dedans.">
            <a:extLst>
              <a:ext uri="{FF2B5EF4-FFF2-40B4-BE49-F238E27FC236}">
                <a16:creationId xmlns:a16="http://schemas.microsoft.com/office/drawing/2014/main" id="{E2489CBE-9114-46C7-AFD9-3BFB170EF061}"/>
              </a:ext>
            </a:extLst>
          </p:cNvPr>
          <p:cNvGrpSpPr/>
          <p:nvPr/>
        </p:nvGrpSpPr>
        <p:grpSpPr>
          <a:xfrm>
            <a:off x="844812" y="1205362"/>
            <a:ext cx="10502376" cy="1182743"/>
            <a:chOff x="844812" y="1519687"/>
            <a:chExt cx="10502376" cy="1182743"/>
          </a:xfrm>
        </p:grpSpPr>
        <p:pic>
          <p:nvPicPr>
            <p:cNvPr id="5" name="Graphic 4">
              <a:extLst>
                <a:ext uri="{FF2B5EF4-FFF2-40B4-BE49-F238E27FC236}">
                  <a16:creationId xmlns:a16="http://schemas.microsoft.com/office/drawing/2014/main" id="{C95E61FB-B888-41F1-B316-390CD56FD3A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4812" y="1519687"/>
              <a:ext cx="1182743" cy="1182743"/>
            </a:xfrm>
            <a:prstGeom prst="rect">
              <a:avLst/>
            </a:prstGeom>
          </p:spPr>
        </p:pic>
        <p:sp>
          <p:nvSpPr>
            <p:cNvPr id="12" name="TextBox 11">
              <a:extLst>
                <a:ext uri="{FF2B5EF4-FFF2-40B4-BE49-F238E27FC236}">
                  <a16:creationId xmlns:a16="http://schemas.microsoft.com/office/drawing/2014/main" id="{EB5524AF-1C9E-4D8E-93A1-5C3CBBA8E202}"/>
                </a:ext>
              </a:extLst>
            </p:cNvPr>
            <p:cNvSpPr txBox="1"/>
            <p:nvPr/>
          </p:nvSpPr>
          <p:spPr>
            <a:xfrm>
              <a:off x="2246517" y="1630926"/>
              <a:ext cx="9100671" cy="960263"/>
            </a:xfrm>
            <a:prstGeom prst="rect">
              <a:avLst/>
            </a:prstGeom>
            <a:noFill/>
          </p:spPr>
          <p:txBody>
            <a:bodyPr wrap="square" lIns="182880" tIns="146304" rIns="182880" bIns="146304" rtlCol="0">
              <a:spAutoFit/>
            </a:bodyPr>
            <a:lstStyle/>
            <a:p>
              <a:pPr>
                <a:lnSpc>
                  <a:spcPct val="90000"/>
                </a:lnSpc>
                <a:spcAft>
                  <a:spcPts val="600"/>
                </a:spcAft>
              </a:pPr>
              <a:r>
                <a:rPr lang="fr-FR" sz="2400" i="0">
                  <a:solidFill>
                    <a:srgbClr val="171717"/>
                  </a:solidFill>
                  <a:latin typeface="Segoe UI" panose="020B0502040204020203" pitchFamily="34" charset="0"/>
                </a:rPr>
                <a:t>Le </a:t>
              </a:r>
              <a:r>
                <a:rPr lang="fr-FR" sz="2400" b="1" i="0">
                  <a:solidFill>
                    <a:srgbClr val="171717"/>
                  </a:solidFill>
                  <a:latin typeface="Segoe UI" panose="020B0502040204020203" pitchFamily="34" charset="0"/>
                </a:rPr>
                <a:t>stockage de conteneur (blob) </a:t>
              </a:r>
              <a:r>
                <a:rPr lang="fr-FR" sz="2400" i="0">
                  <a:solidFill>
                    <a:srgbClr val="171717"/>
                  </a:solidFill>
                  <a:latin typeface="Segoe UI" panose="020B0502040204020203" pitchFamily="34" charset="0"/>
                </a:rPr>
                <a:t>est optimisé pour stocker des quantités massives de données non structurées, telles que du texte ou des données binaires.</a:t>
              </a:r>
            </a:p>
          </p:txBody>
        </p:sp>
      </p:grpSp>
      <p:grpSp>
        <p:nvGrpSpPr>
          <p:cNvPr id="16" name="Group 15" descr="Icône de stockage disque.  Ensemble de disques où stocker les données.">
            <a:extLst>
              <a:ext uri="{FF2B5EF4-FFF2-40B4-BE49-F238E27FC236}">
                <a16:creationId xmlns:a16="http://schemas.microsoft.com/office/drawing/2014/main" id="{B56E9E90-D28F-4222-96AC-701C2E4CD917}"/>
              </a:ext>
            </a:extLst>
          </p:cNvPr>
          <p:cNvGrpSpPr/>
          <p:nvPr/>
        </p:nvGrpSpPr>
        <p:grpSpPr>
          <a:xfrm>
            <a:off x="844813" y="2672589"/>
            <a:ext cx="10502374" cy="1408822"/>
            <a:chOff x="844813" y="2986914"/>
            <a:chExt cx="10502374" cy="1408822"/>
          </a:xfrm>
        </p:grpSpPr>
        <p:pic>
          <p:nvPicPr>
            <p:cNvPr id="8" name="Graphic 7">
              <a:extLst>
                <a:ext uri="{FF2B5EF4-FFF2-40B4-BE49-F238E27FC236}">
                  <a16:creationId xmlns:a16="http://schemas.microsoft.com/office/drawing/2014/main" id="{97612B73-C6BF-4556-AEF6-C0867FEA769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4813" y="2986914"/>
              <a:ext cx="1182743" cy="1182743"/>
            </a:xfrm>
            <a:prstGeom prst="rect">
              <a:avLst/>
            </a:prstGeom>
          </p:spPr>
        </p:pic>
        <p:sp>
          <p:nvSpPr>
            <p:cNvPr id="14" name="TextBox 13">
              <a:extLst>
                <a:ext uri="{FF2B5EF4-FFF2-40B4-BE49-F238E27FC236}">
                  <a16:creationId xmlns:a16="http://schemas.microsoft.com/office/drawing/2014/main" id="{2E152B57-46F5-4D1B-A9A7-62D076A97D86}"/>
                </a:ext>
              </a:extLst>
            </p:cNvPr>
            <p:cNvSpPr txBox="1"/>
            <p:nvPr/>
          </p:nvSpPr>
          <p:spPr>
            <a:xfrm>
              <a:off x="2246517" y="3103074"/>
              <a:ext cx="9100670" cy="1292662"/>
            </a:xfrm>
            <a:prstGeom prst="rect">
              <a:avLst/>
            </a:prstGeom>
            <a:noFill/>
          </p:spPr>
          <p:txBody>
            <a:bodyPr wrap="square" lIns="182880" tIns="146304" rIns="182880" bIns="146304" rtlCol="0">
              <a:spAutoFit/>
            </a:bodyPr>
            <a:lstStyle/>
            <a:p>
              <a:pPr>
                <a:lnSpc>
                  <a:spcPct val="90000"/>
                </a:lnSpc>
                <a:spcAft>
                  <a:spcPts val="600"/>
                </a:spcAft>
              </a:pPr>
              <a:r>
                <a:rPr lang="fr-FR" sz="2400" i="0" dirty="0">
                  <a:solidFill>
                    <a:srgbClr val="171717"/>
                  </a:solidFill>
                  <a:latin typeface="Segoe UI" panose="020B0502040204020203" pitchFamily="34" charset="0"/>
                </a:rPr>
                <a:t>Le</a:t>
              </a:r>
              <a:r>
                <a:rPr lang="fr-FR" sz="2400" b="1" i="0" dirty="0">
                  <a:solidFill>
                    <a:srgbClr val="171717"/>
                  </a:solidFill>
                  <a:latin typeface="Segoe UI" panose="020B0502040204020203" pitchFamily="34" charset="0"/>
                </a:rPr>
                <a:t> stockage disque </a:t>
              </a:r>
              <a:r>
                <a:rPr lang="fr-FR" sz="2400" b="0" i="0" dirty="0">
                  <a:solidFill>
                    <a:srgbClr val="171717"/>
                  </a:solidFill>
                  <a:latin typeface="Segoe UI" panose="020B0502040204020203" pitchFamily="34" charset="0"/>
                </a:rPr>
                <a:t>fournit des disques pour des machines virtuelles, des applications et autres services d’accès et d’utilisation.</a:t>
              </a:r>
            </a:p>
          </p:txBody>
        </p:sp>
      </p:grpSp>
      <p:grpSp>
        <p:nvGrpSpPr>
          <p:cNvPr id="18" name="Group 17" descr="Icône Azure Files.  Dossier de fichiers comportant de nombreux fichiers, disponibles dans le cloud.">
            <a:extLst>
              <a:ext uri="{FF2B5EF4-FFF2-40B4-BE49-F238E27FC236}">
                <a16:creationId xmlns:a16="http://schemas.microsoft.com/office/drawing/2014/main" id="{0882801D-4AEF-45F4-A350-1134A3D40E39}"/>
              </a:ext>
            </a:extLst>
          </p:cNvPr>
          <p:cNvGrpSpPr/>
          <p:nvPr/>
        </p:nvGrpSpPr>
        <p:grpSpPr>
          <a:xfrm>
            <a:off x="844812" y="4225217"/>
            <a:ext cx="10502375" cy="1292662"/>
            <a:chOff x="844812" y="4539542"/>
            <a:chExt cx="10502375" cy="1292662"/>
          </a:xfrm>
        </p:grpSpPr>
        <p:pic>
          <p:nvPicPr>
            <p:cNvPr id="11" name="Graphic 10">
              <a:extLst>
                <a:ext uri="{FF2B5EF4-FFF2-40B4-BE49-F238E27FC236}">
                  <a16:creationId xmlns:a16="http://schemas.microsoft.com/office/drawing/2014/main" id="{01121803-1077-486A-9740-8A1A3970D93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4812" y="4594502"/>
              <a:ext cx="1182743" cy="1182743"/>
            </a:xfrm>
            <a:prstGeom prst="rect">
              <a:avLst/>
            </a:prstGeom>
          </p:spPr>
        </p:pic>
        <p:sp>
          <p:nvSpPr>
            <p:cNvPr id="15" name="TextBox 14">
              <a:extLst>
                <a:ext uri="{FF2B5EF4-FFF2-40B4-BE49-F238E27FC236}">
                  <a16:creationId xmlns:a16="http://schemas.microsoft.com/office/drawing/2014/main" id="{7183B690-E2CA-4645-AAE8-34051F0CF538}"/>
                </a:ext>
              </a:extLst>
            </p:cNvPr>
            <p:cNvSpPr txBox="1"/>
            <p:nvPr/>
          </p:nvSpPr>
          <p:spPr>
            <a:xfrm>
              <a:off x="2246517" y="4539542"/>
              <a:ext cx="9100670" cy="1292662"/>
            </a:xfrm>
            <a:prstGeom prst="rect">
              <a:avLst/>
            </a:prstGeom>
            <a:noFill/>
          </p:spPr>
          <p:txBody>
            <a:bodyPr wrap="square" lIns="182880" tIns="146304" rIns="182880" bIns="146304" rtlCol="0">
              <a:spAutoFit/>
            </a:bodyPr>
            <a:lstStyle/>
            <a:p>
              <a:pPr>
                <a:lnSpc>
                  <a:spcPct val="90000"/>
                </a:lnSpc>
                <a:spcAft>
                  <a:spcPts val="600"/>
                </a:spcAft>
              </a:pPr>
              <a:r>
                <a:rPr lang="fr-FR" sz="2400" b="1" i="0" dirty="0">
                  <a:solidFill>
                    <a:srgbClr val="171717"/>
                  </a:solidFill>
                  <a:latin typeface="Segoe UI" panose="020B0502040204020203" pitchFamily="34" charset="0"/>
                </a:rPr>
                <a:t>Azure Files </a:t>
              </a:r>
              <a:r>
                <a:rPr lang="fr-FR" sz="2400" i="0" dirty="0">
                  <a:solidFill>
                    <a:srgbClr val="171717"/>
                  </a:solidFill>
                  <a:latin typeface="Segoe UI" panose="020B0502040204020203" pitchFamily="34" charset="0"/>
                </a:rPr>
                <a:t>permet de mettre en place des partages de fichiers réseau de haute disponibilité accessibles en utilisant le protocole standard SMB (Server Message Block).</a:t>
              </a:r>
            </a:p>
          </p:txBody>
        </p:sp>
      </p:grpSp>
    </p:spTree>
    <p:extLst>
      <p:ext uri="{BB962C8B-B14F-4D97-AF65-F5344CB8AC3E}">
        <p14:creationId xmlns:p14="http://schemas.microsoft.com/office/powerpoint/2010/main" val="35495231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p:txBody>
          <a:bodyPr/>
          <a:lstStyle/>
          <a:p>
            <a:r>
              <a:rPr lang="fr-FR" dirty="0"/>
              <a:t>Qu’est-ce que le cloud </a:t>
            </a:r>
            <a:r>
              <a:rPr lang="fr-FR" dirty="0" err="1"/>
              <a:t>computing</a:t>
            </a:r>
            <a:r>
              <a:rPr lang="fr-FR" dirty="0"/>
              <a:t> ?</a:t>
            </a:r>
          </a:p>
        </p:txBody>
      </p:sp>
      <p:grpSp>
        <p:nvGrpSpPr>
          <p:cNvPr id="11" name="Group 10" descr="Groupe de 4 icônes représentant les principaux services de calcul cloud (calcul, réseau, stockage et analytiqu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479044" y="2916926"/>
            <a:ext cx="11220466" cy="2391444"/>
            <a:chOff x="539445" y="3228212"/>
            <a:chExt cx="11220466" cy="2391444"/>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08027"/>
              <a:chOff x="399296" y="1585661"/>
              <a:chExt cx="2224207" cy="2308027"/>
            </a:xfrm>
          </p:grpSpPr>
          <p:pic>
            <p:nvPicPr>
              <p:cNvPr id="10" name="Picture 9" descr="Icône représentant des racks de serveurs pour le calcul.">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rPr>
                  <a:t>Calcul</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865233" y="3260162"/>
              <a:ext cx="1933906" cy="2327544"/>
              <a:chOff x="3510964" y="1555011"/>
              <a:chExt cx="1933906" cy="2327544"/>
            </a:xfrm>
          </p:grpSpPr>
          <p:pic>
            <p:nvPicPr>
              <p:cNvPr id="14" name="Picture 13" descr="Graphique à barres représentant les données stockées sur des serveurs cloud">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510964" y="3254691"/>
                <a:ext cx="1933906"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rPr>
                  <a:t>Stockage</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06209" y="3228212"/>
              <a:ext cx="2683067" cy="2391444"/>
              <a:chOff x="169865" y="3944174"/>
              <a:chExt cx="2683067" cy="2391444"/>
            </a:xfrm>
          </p:grpSpPr>
          <p:pic>
            <p:nvPicPr>
              <p:cNvPr id="18" name="Picture 17" descr="Image de deux flèches montrant des données circulant sur un réseau.">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69865" y="5707754"/>
                <a:ext cx="2683067"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rPr>
                  <a:t>Réseau</a:t>
                </a:r>
              </a:p>
            </p:txBody>
          </p:sp>
        </p:grpSp>
        <p:grpSp>
          <p:nvGrpSpPr>
            <p:cNvPr id="8" name="Group 7">
              <a:extLst>
                <a:ext uri="{FF2B5EF4-FFF2-40B4-BE49-F238E27FC236}">
                  <a16:creationId xmlns:a16="http://schemas.microsoft.com/office/drawing/2014/main" id="{5BDAE175-4042-421A-824A-A1654F6B0E09}"/>
                </a:ext>
              </a:extLst>
            </p:cNvPr>
            <p:cNvGrpSpPr/>
            <p:nvPr/>
          </p:nvGrpSpPr>
          <p:grpSpPr>
            <a:xfrm>
              <a:off x="9599210" y="3250636"/>
              <a:ext cx="2160701" cy="2346596"/>
              <a:chOff x="3397568" y="3999970"/>
              <a:chExt cx="2160701" cy="2346596"/>
            </a:xfrm>
          </p:grpSpPr>
          <p:pic>
            <p:nvPicPr>
              <p:cNvPr id="22" name="Picture 21" descr="Image d’un sablier représentant l’analyse des données.">
                <a:extLst>
                  <a:ext uri="{FF2B5EF4-FFF2-40B4-BE49-F238E27FC236}">
                    <a16:creationId xmlns:a16="http://schemas.microsoft.com/office/drawing/2014/main" id="{F686174D-2D43-4153-B781-302DAE80B0A1}"/>
                  </a:ext>
                </a:extLst>
              </p:cNvPr>
              <p:cNvPicPr>
                <a:picLocks noChangeAspect="1"/>
              </p:cNvPicPr>
              <p:nvPr/>
            </p:nvPicPr>
            <p:blipFill>
              <a:blip r:embed="rId6"/>
              <a:stretch>
                <a:fillRect/>
              </a:stretch>
            </p:blipFill>
            <p:spPr>
              <a:xfrm>
                <a:off x="3646199" y="3999970"/>
                <a:ext cx="1663438" cy="1663438"/>
              </a:xfrm>
              <a:prstGeom prst="rect">
                <a:avLst/>
              </a:prstGeom>
            </p:spPr>
          </p:pic>
          <p:sp>
            <p:nvSpPr>
              <p:cNvPr id="24" name="TextBox 23">
                <a:extLst>
                  <a:ext uri="{FF2B5EF4-FFF2-40B4-BE49-F238E27FC236}">
                    <a16:creationId xmlns:a16="http://schemas.microsoft.com/office/drawing/2014/main" id="{7BFB20C3-82EF-4AD4-8E8B-E39D6752146C}"/>
                  </a:ext>
                </a:extLst>
              </p:cNvPr>
              <p:cNvSpPr txBox="1"/>
              <p:nvPr/>
            </p:nvSpPr>
            <p:spPr>
              <a:xfrm>
                <a:off x="3397568" y="5718702"/>
                <a:ext cx="2160701"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rPr>
                  <a:t>Analytique</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418643" y="1459942"/>
            <a:ext cx="11031484" cy="1292662"/>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algn="l"/>
            <a:r>
              <a:rPr lang="fr-FR" dirty="0"/>
              <a:t>Le </a:t>
            </a:r>
            <a:r>
              <a:rPr lang="fr-FR" dirty="0">
                <a:latin typeface="+mj-lt"/>
              </a:rPr>
              <a:t>cloud </a:t>
            </a:r>
            <a:r>
              <a:rPr lang="fr-FR" dirty="0" err="1">
                <a:latin typeface="+mj-lt"/>
              </a:rPr>
              <a:t>computing</a:t>
            </a:r>
            <a:r>
              <a:rPr lang="fr-FR" dirty="0">
                <a:latin typeface="+mj-lt"/>
              </a:rPr>
              <a:t> </a:t>
            </a:r>
            <a:r>
              <a:rPr lang="fr-FR" dirty="0"/>
              <a:t>consiste à fournir des services informatiques par Internet, en vue d’accélérer l’innovation, d’offrir des ressources flexibles et de réaliser des économies d’échelle. </a:t>
            </a:r>
          </a:p>
        </p:txBody>
      </p:sp>
    </p:spTree>
    <p:extLst>
      <p:ext uri="{BB962C8B-B14F-4D97-AF65-F5344CB8AC3E}">
        <p14:creationId xmlns:p14="http://schemas.microsoft.com/office/powerpoint/2010/main" val="420292805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901-1C02-4EDE-9394-87011DA83195}"/>
              </a:ext>
            </a:extLst>
          </p:cNvPr>
          <p:cNvSpPr>
            <a:spLocks noGrp="1"/>
          </p:cNvSpPr>
          <p:nvPr>
            <p:ph type="title"/>
          </p:nvPr>
        </p:nvSpPr>
        <p:spPr>
          <a:xfrm>
            <a:off x="425366" y="450019"/>
            <a:ext cx="11341268" cy="680196"/>
          </a:xfrm>
        </p:spPr>
        <p:txBody>
          <a:bodyPr wrap="square" anchor="t">
            <a:normAutofit/>
          </a:bodyPr>
          <a:lstStyle/>
          <a:p>
            <a:r>
              <a:rPr lang="fr-FR" dirty="0"/>
              <a:t>Niveau d’accès au stockage Azure</a:t>
            </a:r>
          </a:p>
        </p:txBody>
      </p:sp>
      <p:sp>
        <p:nvSpPr>
          <p:cNvPr id="6" name="TextBox 5">
            <a:extLst>
              <a:ext uri="{FF2B5EF4-FFF2-40B4-BE49-F238E27FC236}">
                <a16:creationId xmlns:a16="http://schemas.microsoft.com/office/drawing/2014/main" id="{FB6282FF-ECC3-43F6-8D73-CA7D2AE111BA}"/>
              </a:ext>
            </a:extLst>
          </p:cNvPr>
          <p:cNvSpPr txBox="1"/>
          <p:nvPr/>
        </p:nvSpPr>
        <p:spPr>
          <a:xfrm>
            <a:off x="2839665" y="5361181"/>
            <a:ext cx="7336410" cy="363946"/>
          </a:xfrm>
          <a:prstGeom prst="rect">
            <a:avLst/>
          </a:prstGeom>
          <a:noFill/>
        </p:spPr>
        <p:txBody>
          <a:bodyPr wrap="square">
            <a:spAutoFit/>
          </a:bodyPr>
          <a:lstStyle/>
          <a:p>
            <a:r>
              <a:rPr lang="fr-FR" dirty="0"/>
              <a:t>Vous pouvez passer d’un niveau d’accès à un autre à tout moment.</a:t>
            </a:r>
          </a:p>
        </p:txBody>
      </p:sp>
      <p:graphicFrame>
        <p:nvGraphicFramePr>
          <p:cNvPr id="7" name="Table 7">
            <a:extLst>
              <a:ext uri="{FF2B5EF4-FFF2-40B4-BE49-F238E27FC236}">
                <a16:creationId xmlns:a16="http://schemas.microsoft.com/office/drawing/2014/main" id="{40CB08E3-636F-42F8-AF1E-09DF43804E18}"/>
              </a:ext>
            </a:extLst>
          </p:cNvPr>
          <p:cNvGraphicFramePr>
            <a:graphicFrameLocks noGrp="1"/>
          </p:cNvGraphicFramePr>
          <p:nvPr/>
        </p:nvGraphicFramePr>
        <p:xfrm>
          <a:off x="698642" y="1496819"/>
          <a:ext cx="10794711" cy="3872459"/>
        </p:xfrm>
        <a:graphic>
          <a:graphicData uri="http://schemas.openxmlformats.org/drawingml/2006/table">
            <a:tbl>
              <a:tblPr firstRow="1" bandRow="1">
                <a:tableStyleId>{5C22544A-7EE6-4342-B048-85BDC9FD1C3A}</a:tableStyleId>
              </a:tblPr>
              <a:tblGrid>
                <a:gridCol w="3598237">
                  <a:extLst>
                    <a:ext uri="{9D8B030D-6E8A-4147-A177-3AD203B41FA5}">
                      <a16:colId xmlns:a16="http://schemas.microsoft.com/office/drawing/2014/main" val="97352198"/>
                    </a:ext>
                  </a:extLst>
                </a:gridCol>
                <a:gridCol w="3598237">
                  <a:extLst>
                    <a:ext uri="{9D8B030D-6E8A-4147-A177-3AD203B41FA5}">
                      <a16:colId xmlns:a16="http://schemas.microsoft.com/office/drawing/2014/main" val="2450657685"/>
                    </a:ext>
                  </a:extLst>
                </a:gridCol>
                <a:gridCol w="3598237">
                  <a:extLst>
                    <a:ext uri="{9D8B030D-6E8A-4147-A177-3AD203B41FA5}">
                      <a16:colId xmlns:a16="http://schemas.microsoft.com/office/drawing/2014/main" val="4139560656"/>
                    </a:ext>
                  </a:extLst>
                </a:gridCol>
              </a:tblGrid>
              <a:tr h="1220699">
                <a:tc>
                  <a:txBody>
                    <a:bodyPr/>
                    <a:lstStyle/>
                    <a:p>
                      <a:pPr algn="ctr"/>
                      <a:r>
                        <a:rPr lang="fr-FR" sz="2400" b="0">
                          <a:latin typeface="+mj-lt"/>
                        </a:rPr>
                        <a:t>Chaud</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400" b="0">
                          <a:solidFill>
                            <a:schemeClr val="lt1"/>
                          </a:solidFill>
                          <a:latin typeface="+mj-lt"/>
                          <a:ea typeface="+mn-ea"/>
                          <a:cs typeface="+mn-cs"/>
                        </a:rPr>
                        <a:t>Froid</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400" b="0">
                          <a:solidFill>
                            <a:schemeClr val="lt1"/>
                          </a:solidFill>
                          <a:latin typeface="+mj-lt"/>
                          <a:ea typeface="+mn-ea"/>
                          <a:cs typeface="+mn-cs"/>
                        </a:rPr>
                        <a:t>Archive</a:t>
                      </a:r>
                    </a:p>
                  </a:txBody>
                  <a:tcPr anchor="b">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988002742"/>
                  </a:ext>
                </a:extLst>
              </a:tr>
              <a:tr h="2566245">
                <a:tc>
                  <a:txBody>
                    <a:bodyPr/>
                    <a:lstStyle/>
                    <a:p>
                      <a:pPr algn="ctr"/>
                      <a:r>
                        <a:rPr lang="fr-FR" sz="2400" b="0" i="0">
                          <a:solidFill>
                            <a:schemeClr val="dk1"/>
                          </a:solidFill>
                          <a:latin typeface="+mn-lt"/>
                          <a:ea typeface="+mn-ea"/>
                          <a:cs typeface="+mn-cs"/>
                        </a:rPr>
                        <a:t>Optimisé pour le stockage des données souvent sollicitées.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2400"/>
                        <a:t>Optimisé pour le stockage de données peu fréquemment accédées et stockées pendant au moins 30 jours.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2400" dirty="0"/>
                        <a:t>Optimisé pour le stockage de données rarement sollicitées et stockées pendant au moins 180 jours, sous des conditions de latence flexibles.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grpSp>
        <p:nvGrpSpPr>
          <p:cNvPr id="3" name="Group 2">
            <a:extLst>
              <a:ext uri="{FF2B5EF4-FFF2-40B4-BE49-F238E27FC236}">
                <a16:creationId xmlns:a16="http://schemas.microsoft.com/office/drawing/2014/main" id="{E1986F9D-AFA7-4290-91D8-AF240E03013A}"/>
              </a:ext>
              <a:ext uri="{C183D7F6-B498-43B3-948B-1728B52AA6E4}">
                <adec:decorative xmlns:adec="http://schemas.microsoft.com/office/drawing/2017/decorative" val="1"/>
              </a:ext>
            </a:extLst>
          </p:cNvPr>
          <p:cNvGrpSpPr/>
          <p:nvPr/>
        </p:nvGrpSpPr>
        <p:grpSpPr>
          <a:xfrm>
            <a:off x="2015922" y="1454287"/>
            <a:ext cx="8160153" cy="944210"/>
            <a:chOff x="2015922" y="1496819"/>
            <a:chExt cx="8160153" cy="944210"/>
          </a:xfrm>
        </p:grpSpPr>
        <p:sp>
          <p:nvSpPr>
            <p:cNvPr id="10" name="Rectangle 9" descr="Base de données">
              <a:extLst>
                <a:ext uri="{FF2B5EF4-FFF2-40B4-BE49-F238E27FC236}">
                  <a16:creationId xmlns:a16="http://schemas.microsoft.com/office/drawing/2014/main" id="{56106647-2C2E-4592-877E-F15C23578C49}"/>
                </a:ext>
              </a:extLst>
            </p:cNvPr>
            <p:cNvSpPr/>
            <p:nvPr/>
          </p:nvSpPr>
          <p:spPr>
            <a:xfrm>
              <a:off x="2015922" y="1496819"/>
              <a:ext cx="944209" cy="9442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a:extLst>
                <a:ext uri="{FF2B5EF4-FFF2-40B4-BE49-F238E27FC236}">
                  <a16:creationId xmlns:a16="http://schemas.microsoft.com/office/drawing/2014/main" id="{14456A6D-554C-45B1-896A-73088FBB99ED}"/>
                </a:ext>
              </a:extLst>
            </p:cNvPr>
            <p:cNvSpPr/>
            <p:nvPr/>
          </p:nvSpPr>
          <p:spPr>
            <a:xfrm>
              <a:off x="5623894" y="1496820"/>
              <a:ext cx="944209" cy="944209"/>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Rectangle 15" descr="Chronomètre">
              <a:extLst>
                <a:ext uri="{FF2B5EF4-FFF2-40B4-BE49-F238E27FC236}">
                  <a16:creationId xmlns:a16="http://schemas.microsoft.com/office/drawing/2014/main" id="{AA94A8A0-D22A-4FFD-8F68-35F650BAAA0F}"/>
                </a:ext>
              </a:extLst>
            </p:cNvPr>
            <p:cNvSpPr/>
            <p:nvPr/>
          </p:nvSpPr>
          <p:spPr>
            <a:xfrm>
              <a:off x="9231866" y="1496819"/>
              <a:ext cx="944209" cy="9442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65578051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31514"/>
            <a:ext cx="11341268" cy="680196"/>
          </a:xfrm>
        </p:spPr>
        <p:txBody>
          <a:bodyPr/>
          <a:lstStyle/>
          <a:p>
            <a:r>
              <a:rPr lang="fr-FR" dirty="0"/>
              <a:t>Services de base de données Azure</a:t>
            </a:r>
          </a:p>
        </p:txBody>
      </p:sp>
      <p:grpSp>
        <p:nvGrpSpPr>
          <p:cNvPr id="16" name="Group 15" descr="Icône Azure Cosmos DB.  Globe avec des données tournant autour.">
            <a:extLst>
              <a:ext uri="{FF2B5EF4-FFF2-40B4-BE49-F238E27FC236}">
                <a16:creationId xmlns:a16="http://schemas.microsoft.com/office/drawing/2014/main" id="{BB5B7098-DCC9-43F2-B9E8-B772BF455BE5}"/>
              </a:ext>
            </a:extLst>
          </p:cNvPr>
          <p:cNvGrpSpPr/>
          <p:nvPr/>
        </p:nvGrpSpPr>
        <p:grpSpPr>
          <a:xfrm>
            <a:off x="663959" y="1123064"/>
            <a:ext cx="10864081" cy="1292662"/>
            <a:chOff x="661065" y="1132044"/>
            <a:chExt cx="10866999" cy="1292662"/>
          </a:xfrm>
        </p:grpSpPr>
        <p:pic>
          <p:nvPicPr>
            <p:cNvPr id="8" name="Graphic 7">
              <a:extLst>
                <a:ext uri="{FF2B5EF4-FFF2-40B4-BE49-F238E27FC236}">
                  <a16:creationId xmlns:a16="http://schemas.microsoft.com/office/drawing/2014/main" id="{D76AC99C-AE1C-410E-9BE4-03E32684A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065" y="1250959"/>
              <a:ext cx="1083945" cy="1083945"/>
            </a:xfrm>
            <a:prstGeom prst="rect">
              <a:avLst/>
            </a:prstGeom>
          </p:spPr>
        </p:pic>
        <p:sp>
          <p:nvSpPr>
            <p:cNvPr id="15" name="TextBox 14">
              <a:extLst>
                <a:ext uri="{FF2B5EF4-FFF2-40B4-BE49-F238E27FC236}">
                  <a16:creationId xmlns:a16="http://schemas.microsoft.com/office/drawing/2014/main" id="{0A81734B-C9E3-4851-A79A-67AE44CF576E}"/>
                </a:ext>
              </a:extLst>
            </p:cNvPr>
            <p:cNvSpPr txBox="1"/>
            <p:nvPr/>
          </p:nvSpPr>
          <p:spPr>
            <a:xfrm>
              <a:off x="1899305" y="1132044"/>
              <a:ext cx="9628759"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Cosmos </a:t>
              </a:r>
              <a:r>
                <a:rPr lang="fr-FR" sz="2400" b="1" dirty="0" err="1">
                  <a:gradFill>
                    <a:gsLst>
                      <a:gs pos="2917">
                        <a:schemeClr val="tx1"/>
                      </a:gs>
                      <a:gs pos="30000">
                        <a:schemeClr val="tx1"/>
                      </a:gs>
                    </a:gsLst>
                    <a:lin ang="5400000" scaled="0"/>
                  </a:gradFill>
                </a:rPr>
                <a:t>Database</a:t>
              </a:r>
              <a:r>
                <a:rPr lang="fr-FR" sz="2400" b="1" dirty="0">
                  <a:gradFill>
                    <a:gsLst>
                      <a:gs pos="2917">
                        <a:schemeClr val="tx1"/>
                      </a:gs>
                      <a:gs pos="30000">
                        <a:schemeClr val="tx1"/>
                      </a:gs>
                    </a:gsLst>
                    <a:lin ang="5400000" scaled="0"/>
                  </a:gradFill>
                </a:rPr>
                <a:t> </a:t>
              </a:r>
              <a:r>
                <a:rPr lang="fr-FR" sz="2400" dirty="0">
                  <a:gradFill>
                    <a:gsLst>
                      <a:gs pos="2917">
                        <a:schemeClr val="tx1"/>
                      </a:gs>
                      <a:gs pos="30000">
                        <a:schemeClr val="tx1"/>
                      </a:gs>
                    </a:gsLst>
                    <a:lin ang="5400000" scaled="0"/>
                  </a:gradFill>
                </a:rPr>
                <a:t>est un service de base de données distribué mondialement qui fait évoluer de manière élastique et indépendante le débit et le stockage. </a:t>
              </a:r>
            </a:p>
          </p:txBody>
        </p:sp>
      </p:grpSp>
      <p:grpSp>
        <p:nvGrpSpPr>
          <p:cNvPr id="21" name="Group 20" descr="Icône de base de données Azure SQL.  Cylindre où stocker les données, avec SQL écrit dessus.">
            <a:extLst>
              <a:ext uri="{FF2B5EF4-FFF2-40B4-BE49-F238E27FC236}">
                <a16:creationId xmlns:a16="http://schemas.microsoft.com/office/drawing/2014/main" id="{2348C96D-B55F-4FD5-A584-16F21DD75CA7}"/>
              </a:ext>
            </a:extLst>
          </p:cNvPr>
          <p:cNvGrpSpPr/>
          <p:nvPr/>
        </p:nvGrpSpPr>
        <p:grpSpPr>
          <a:xfrm>
            <a:off x="663959" y="2367594"/>
            <a:ext cx="11528040" cy="1292662"/>
            <a:chOff x="661065" y="2690641"/>
            <a:chExt cx="11531136" cy="1292662"/>
          </a:xfrm>
        </p:grpSpPr>
        <p:pic>
          <p:nvPicPr>
            <p:cNvPr id="10" name="Graphic 9">
              <a:extLst>
                <a:ext uri="{FF2B5EF4-FFF2-40B4-BE49-F238E27FC236}">
                  <a16:creationId xmlns:a16="http://schemas.microsoft.com/office/drawing/2014/main" id="{11260FD4-CCDA-4AE8-B5B4-363E84C3E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065" y="2731202"/>
              <a:ext cx="1083945" cy="1083945"/>
            </a:xfrm>
            <a:prstGeom prst="rect">
              <a:avLst/>
            </a:prstGeom>
          </p:spPr>
        </p:pic>
        <p:sp>
          <p:nvSpPr>
            <p:cNvPr id="18" name="TextBox 17">
              <a:extLst>
                <a:ext uri="{FF2B5EF4-FFF2-40B4-BE49-F238E27FC236}">
                  <a16:creationId xmlns:a16="http://schemas.microsoft.com/office/drawing/2014/main" id="{9CE26080-F17B-4A06-8E57-47B04F7DC8FC}"/>
                </a:ext>
              </a:extLst>
            </p:cNvPr>
            <p:cNvSpPr txBox="1"/>
            <p:nvPr/>
          </p:nvSpPr>
          <p:spPr>
            <a:xfrm>
              <a:off x="1899304" y="2690641"/>
              <a:ext cx="10292897"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La base de données Azure SQL</a:t>
              </a:r>
              <a:r>
                <a:rPr lang="fr-FR" sz="2400" dirty="0">
                  <a:gradFill>
                    <a:gsLst>
                      <a:gs pos="2917">
                        <a:schemeClr val="tx1"/>
                      </a:gs>
                      <a:gs pos="30000">
                        <a:schemeClr val="tx1"/>
                      </a:gs>
                    </a:gsLst>
                    <a:lin ang="5400000" scaled="0"/>
                  </a:gradFill>
                </a:rPr>
                <a:t> est une base de données relationnelle </a:t>
              </a:r>
              <a:br>
                <a:rPr lang="fr-FR" sz="2400" dirty="0">
                  <a:gradFill>
                    <a:gsLst>
                      <a:gs pos="2917">
                        <a:schemeClr val="tx1"/>
                      </a:gs>
                      <a:gs pos="30000">
                        <a:schemeClr val="tx1"/>
                      </a:gs>
                    </a:gsLst>
                    <a:lin ang="5400000" scaled="0"/>
                  </a:gradFill>
                </a:rPr>
              </a:br>
              <a:r>
                <a:rPr lang="fr-FR" sz="2400" dirty="0">
                  <a:gradFill>
                    <a:gsLst>
                      <a:gs pos="2917">
                        <a:schemeClr val="tx1"/>
                      </a:gs>
                      <a:gs pos="30000">
                        <a:schemeClr val="tx1"/>
                      </a:gs>
                    </a:gsLst>
                    <a:lin ang="5400000" scaled="0"/>
                  </a:gradFill>
                </a:rPr>
                <a:t>en tant que service (</a:t>
              </a:r>
              <a:r>
                <a:rPr lang="fr-FR" sz="2400" dirty="0" err="1">
                  <a:gradFill>
                    <a:gsLst>
                      <a:gs pos="2917">
                        <a:schemeClr val="tx1"/>
                      </a:gs>
                      <a:gs pos="30000">
                        <a:schemeClr val="tx1"/>
                      </a:gs>
                    </a:gsLst>
                    <a:lin ang="5400000" scaled="0"/>
                  </a:gradFill>
                </a:rPr>
                <a:t>Database</a:t>
              </a:r>
              <a:r>
                <a:rPr lang="fr-FR" sz="2400" dirty="0">
                  <a:gradFill>
                    <a:gsLst>
                      <a:gs pos="2917">
                        <a:schemeClr val="tx1"/>
                      </a:gs>
                      <a:gs pos="30000">
                        <a:schemeClr val="tx1"/>
                      </a:gs>
                    </a:gsLst>
                    <a:lin ang="5400000" scaled="0"/>
                  </a:gradFill>
                </a:rPr>
                <a:t> as a Service ou </a:t>
              </a:r>
              <a:r>
                <a:rPr lang="fr-FR" sz="2400" dirty="0" err="1">
                  <a:gradFill>
                    <a:gsLst>
                      <a:gs pos="2917">
                        <a:schemeClr val="tx1"/>
                      </a:gs>
                      <a:gs pos="30000">
                        <a:schemeClr val="tx1"/>
                      </a:gs>
                    </a:gsLst>
                    <a:lin ang="5400000" scaled="0"/>
                  </a:gradFill>
                </a:rPr>
                <a:t>DaaS</a:t>
              </a:r>
              <a:r>
                <a:rPr lang="fr-FR" sz="2400" dirty="0">
                  <a:gradFill>
                    <a:gsLst>
                      <a:gs pos="2917">
                        <a:schemeClr val="tx1"/>
                      </a:gs>
                      <a:gs pos="30000">
                        <a:schemeClr val="tx1"/>
                      </a:gs>
                    </a:gsLst>
                    <a:lin ang="5400000" scaled="0"/>
                  </a:gradFill>
                </a:rPr>
                <a:t>) basée sur la dernière version stable du moteur de base de données Microsoft SQL Server.</a:t>
              </a:r>
            </a:p>
          </p:txBody>
        </p:sp>
      </p:grpSp>
      <p:grpSp>
        <p:nvGrpSpPr>
          <p:cNvPr id="22" name="Group 21" descr="Icône de base de données Azure pour MySQL.  Cylindre où stocker les données, avec MySQL écrit dessus.">
            <a:extLst>
              <a:ext uri="{FF2B5EF4-FFF2-40B4-BE49-F238E27FC236}">
                <a16:creationId xmlns:a16="http://schemas.microsoft.com/office/drawing/2014/main" id="{D08733A0-E944-4170-A6C5-08CCB372876F}"/>
              </a:ext>
            </a:extLst>
          </p:cNvPr>
          <p:cNvGrpSpPr/>
          <p:nvPr/>
        </p:nvGrpSpPr>
        <p:grpSpPr>
          <a:xfrm>
            <a:off x="663959" y="3613659"/>
            <a:ext cx="10767968" cy="1083945"/>
            <a:chOff x="661065" y="4238593"/>
            <a:chExt cx="10770860" cy="1083945"/>
          </a:xfrm>
        </p:grpSpPr>
        <p:pic>
          <p:nvPicPr>
            <p:cNvPr id="12" name="Graphic 11">
              <a:extLst>
                <a:ext uri="{FF2B5EF4-FFF2-40B4-BE49-F238E27FC236}">
                  <a16:creationId xmlns:a16="http://schemas.microsoft.com/office/drawing/2014/main" id="{2FF28343-9BB9-4C71-91C1-D0CED20AA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065" y="4238593"/>
              <a:ext cx="1083945" cy="1083945"/>
            </a:xfrm>
            <a:prstGeom prst="rect">
              <a:avLst/>
            </a:prstGeom>
          </p:spPr>
        </p:pic>
        <p:sp>
          <p:nvSpPr>
            <p:cNvPr id="19" name="TextBox 18">
              <a:extLst>
                <a:ext uri="{FF2B5EF4-FFF2-40B4-BE49-F238E27FC236}">
                  <a16:creationId xmlns:a16="http://schemas.microsoft.com/office/drawing/2014/main" id="{D77DF5E7-14E7-423E-B840-688ADF6CA324}"/>
                </a:ext>
              </a:extLst>
            </p:cNvPr>
            <p:cNvSpPr txBox="1"/>
            <p:nvPr/>
          </p:nvSpPr>
          <p:spPr>
            <a:xfrm>
              <a:off x="1899305" y="4332334"/>
              <a:ext cx="9532620" cy="960263"/>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a:t>
              </a:r>
              <a:r>
                <a:rPr lang="fr-FR" sz="2400" b="1" dirty="0" err="1">
                  <a:gradFill>
                    <a:gsLst>
                      <a:gs pos="2917">
                        <a:schemeClr val="tx1"/>
                      </a:gs>
                      <a:gs pos="30000">
                        <a:schemeClr val="tx1"/>
                      </a:gs>
                    </a:gsLst>
                    <a:lin ang="5400000" scaled="0"/>
                  </a:gradFill>
                </a:rPr>
                <a:t>Database</a:t>
              </a:r>
              <a:r>
                <a:rPr lang="fr-FR" sz="2400" b="1" dirty="0">
                  <a:gradFill>
                    <a:gsLst>
                      <a:gs pos="2917">
                        <a:schemeClr val="tx1"/>
                      </a:gs>
                      <a:gs pos="30000">
                        <a:schemeClr val="tx1"/>
                      </a:gs>
                    </a:gsLst>
                    <a:lin ang="5400000" scaled="0"/>
                  </a:gradFill>
                </a:rPr>
                <a:t> pour MySQL </a:t>
              </a:r>
              <a:r>
                <a:rPr lang="fr-FR" sz="2400" dirty="0">
                  <a:gradFill>
                    <a:gsLst>
                      <a:gs pos="2917">
                        <a:schemeClr val="tx1"/>
                      </a:gs>
                      <a:gs pos="30000">
                        <a:schemeClr val="tx1"/>
                      </a:gs>
                    </a:gsLst>
                    <a:lin ang="5400000" scaled="0"/>
                  </a:gradFill>
                </a:rPr>
                <a:t>est un service de base de données MySQL entièrement managé pour les développeurs d’applications.</a:t>
              </a:r>
            </a:p>
          </p:txBody>
        </p:sp>
      </p:grpSp>
      <p:grpSp>
        <p:nvGrpSpPr>
          <p:cNvPr id="23" name="Group 22" descr="Icône de base de données Azure PostgreSQL.  Cylindre où stocker les données, avec une tête d'éléphant dessus.">
            <a:extLst>
              <a:ext uri="{FF2B5EF4-FFF2-40B4-BE49-F238E27FC236}">
                <a16:creationId xmlns:a16="http://schemas.microsoft.com/office/drawing/2014/main" id="{82D090D9-AC1B-4C70-98D1-5F92943D81C1}"/>
              </a:ext>
            </a:extLst>
          </p:cNvPr>
          <p:cNvGrpSpPr/>
          <p:nvPr/>
        </p:nvGrpSpPr>
        <p:grpSpPr>
          <a:xfrm>
            <a:off x="663958" y="4830836"/>
            <a:ext cx="10767969" cy="1085902"/>
            <a:chOff x="661064" y="5556420"/>
            <a:chExt cx="10770861" cy="1085902"/>
          </a:xfrm>
        </p:grpSpPr>
        <p:pic>
          <p:nvPicPr>
            <p:cNvPr id="14" name="Graphic 13">
              <a:extLst>
                <a:ext uri="{FF2B5EF4-FFF2-40B4-BE49-F238E27FC236}">
                  <a16:creationId xmlns:a16="http://schemas.microsoft.com/office/drawing/2014/main" id="{606B8AFD-CBE4-4100-AB4F-A1E669C11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064" y="5558376"/>
              <a:ext cx="1083946" cy="1083946"/>
            </a:xfrm>
            <a:prstGeom prst="rect">
              <a:avLst/>
            </a:prstGeom>
          </p:spPr>
        </p:pic>
        <p:sp>
          <p:nvSpPr>
            <p:cNvPr id="20" name="TextBox 19">
              <a:extLst>
                <a:ext uri="{FF2B5EF4-FFF2-40B4-BE49-F238E27FC236}">
                  <a16:creationId xmlns:a16="http://schemas.microsoft.com/office/drawing/2014/main" id="{2C07F6C7-AC66-4577-A476-E82543BA8AAD}"/>
                </a:ext>
              </a:extLst>
            </p:cNvPr>
            <p:cNvSpPr txBox="1"/>
            <p:nvPr/>
          </p:nvSpPr>
          <p:spPr>
            <a:xfrm>
              <a:off x="1899305" y="5556420"/>
              <a:ext cx="9532620" cy="960263"/>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a:t>
              </a:r>
              <a:r>
                <a:rPr lang="fr-FR" sz="2400" b="1" dirty="0" err="1">
                  <a:gradFill>
                    <a:gsLst>
                      <a:gs pos="2917">
                        <a:schemeClr val="tx1"/>
                      </a:gs>
                      <a:gs pos="30000">
                        <a:schemeClr val="tx1"/>
                      </a:gs>
                    </a:gsLst>
                    <a:lin ang="5400000" scaled="0"/>
                  </a:gradFill>
                </a:rPr>
                <a:t>Database</a:t>
              </a:r>
              <a:r>
                <a:rPr lang="fr-FR" sz="2400" b="1" dirty="0">
                  <a:gradFill>
                    <a:gsLst>
                      <a:gs pos="2917">
                        <a:schemeClr val="tx1"/>
                      </a:gs>
                      <a:gs pos="30000">
                        <a:schemeClr val="tx1"/>
                      </a:gs>
                    </a:gsLst>
                    <a:lin ang="5400000" scaled="0"/>
                  </a:gradFill>
                </a:rPr>
                <a:t> pour PostgreSQL </a:t>
              </a:r>
              <a:r>
                <a:rPr lang="fr-FR" sz="2400" dirty="0">
                  <a:gradFill>
                    <a:gsLst>
                      <a:gs pos="2917">
                        <a:schemeClr val="tx1"/>
                      </a:gs>
                      <a:gs pos="30000">
                        <a:schemeClr val="tx1"/>
                      </a:gs>
                    </a:gsLst>
                    <a:lin ang="5400000" scaled="0"/>
                  </a:gradFill>
                </a:rPr>
                <a:t>est un service de base de données relationnelle basé sur le moteur de base de données open source </a:t>
              </a:r>
              <a:r>
                <a:rPr lang="fr-FR" sz="2400" dirty="0" err="1">
                  <a:gradFill>
                    <a:gsLst>
                      <a:gs pos="2917">
                        <a:schemeClr val="tx1"/>
                      </a:gs>
                      <a:gs pos="30000">
                        <a:schemeClr val="tx1"/>
                      </a:gs>
                    </a:gsLst>
                    <a:lin ang="5400000" scaled="0"/>
                  </a:gradFill>
                </a:rPr>
                <a:t>Postgres</a:t>
              </a:r>
              <a:r>
                <a:rPr lang="fr-FR" sz="2400" dirty="0">
                  <a:gradFill>
                    <a:gsLst>
                      <a:gs pos="2917">
                        <a:schemeClr val="tx1"/>
                      </a:gs>
                      <a:gs pos="30000">
                        <a:schemeClr val="tx1"/>
                      </a:gs>
                    </a:gsLst>
                    <a:lin ang="5400000" scaled="0"/>
                  </a:gradFill>
                </a:rPr>
                <a:t>. </a:t>
              </a:r>
            </a:p>
          </p:txBody>
        </p:sp>
      </p:grpSp>
      <p:sp>
        <p:nvSpPr>
          <p:cNvPr id="3" name="Footer Placeholder 1">
            <a:extLst>
              <a:ext uri="{FF2B5EF4-FFF2-40B4-BE49-F238E27FC236}">
                <a16:creationId xmlns:a16="http://schemas.microsoft.com/office/drawing/2014/main" id="{8419F70F-DEBC-44E6-B335-AD8E3E7C877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158751337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DC2D-208B-47E5-87B9-A57AD9EE6810}"/>
              </a:ext>
            </a:extLst>
          </p:cNvPr>
          <p:cNvSpPr>
            <a:spLocks noGrp="1"/>
          </p:cNvSpPr>
          <p:nvPr>
            <p:ph type="title"/>
          </p:nvPr>
        </p:nvSpPr>
        <p:spPr/>
        <p:txBody>
          <a:bodyPr/>
          <a:lstStyle/>
          <a:p>
            <a:r>
              <a:rPr lang="fr-FR"/>
              <a:t>Azure SQL Managed Instance</a:t>
            </a:r>
          </a:p>
        </p:txBody>
      </p:sp>
      <p:sp>
        <p:nvSpPr>
          <p:cNvPr id="6" name="Content Placeholder 5">
            <a:extLst>
              <a:ext uri="{FF2B5EF4-FFF2-40B4-BE49-F238E27FC236}">
                <a16:creationId xmlns:a16="http://schemas.microsoft.com/office/drawing/2014/main" id="{92AA6475-AAA1-4F68-AB7F-EBE05EEB6B6E}"/>
              </a:ext>
            </a:extLst>
          </p:cNvPr>
          <p:cNvSpPr>
            <a:spLocks noGrp="1"/>
          </p:cNvSpPr>
          <p:nvPr>
            <p:ph sz="quarter" idx="10"/>
          </p:nvPr>
        </p:nvSpPr>
        <p:spPr>
          <a:xfrm>
            <a:off x="419100" y="1127286"/>
            <a:ext cx="7874295" cy="5114026"/>
          </a:xfrm>
        </p:spPr>
        <p:txBody>
          <a:bodyPr/>
          <a:lstStyle/>
          <a:p>
            <a:r>
              <a:rPr lang="fr-FR" b="1" i="0" dirty="0">
                <a:solidFill>
                  <a:srgbClr val="171717"/>
                </a:solidFill>
                <a:latin typeface="Segoe UI" panose="020B0502040204020203" pitchFamily="34" charset="0"/>
              </a:rPr>
              <a:t>Azure SQL </a:t>
            </a:r>
            <a:r>
              <a:rPr lang="fr-FR" b="1" i="0" dirty="0" err="1">
                <a:solidFill>
                  <a:srgbClr val="171717"/>
                </a:solidFill>
                <a:latin typeface="Segoe UI" panose="020B0502040204020203" pitchFamily="34" charset="0"/>
              </a:rPr>
              <a:t>Managed</a:t>
            </a:r>
            <a:r>
              <a:rPr lang="fr-FR" b="1" i="0" dirty="0">
                <a:solidFill>
                  <a:srgbClr val="171717"/>
                </a:solidFill>
                <a:latin typeface="Segoe UI" panose="020B0502040204020203" pitchFamily="34" charset="0"/>
              </a:rPr>
              <a:t> Instance </a:t>
            </a:r>
            <a:r>
              <a:rPr lang="fr-FR" b="0" i="0" dirty="0">
                <a:solidFill>
                  <a:srgbClr val="171717"/>
                </a:solidFill>
                <a:latin typeface="Segoe UI" panose="020B0502040204020203" pitchFamily="34" charset="0"/>
              </a:rPr>
              <a:t>permet aux clients SQL Server existants d’effectuer une migration « lift-and-shift » de leurs applications locales vers le cloud en n’apportant que des modifications minimales aux applications et aux bases de données.</a:t>
            </a:r>
          </a:p>
          <a:p>
            <a:endParaRPr lang="en-US" sz="1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fr-FR" b="0" i="0" dirty="0">
                <a:solidFill>
                  <a:srgbClr val="171717"/>
                </a:solidFill>
                <a:latin typeface="Segoe UI" panose="020B0502040204020203" pitchFamily="34" charset="0"/>
              </a:rPr>
              <a:t>Plate-forme en tant que service persistante et entièrement managée.</a:t>
            </a:r>
          </a:p>
          <a:p>
            <a:pPr marL="342900" indent="-342900">
              <a:buFont typeface="Arial" panose="020B0604020202020204" pitchFamily="34" charset="0"/>
              <a:buChar char="•"/>
            </a:pPr>
            <a:r>
              <a:rPr lang="fr-FR" dirty="0">
                <a:latin typeface="+mn-lt"/>
              </a:rPr>
              <a:t>Conserve toutes les fonctionnalités PaaS (application automatique des correctifs et mises à jour de version, sauvegardes automatisées et haute disponibilité)</a:t>
            </a:r>
          </a:p>
          <a:p>
            <a:pPr marL="342900" indent="-342900">
              <a:buFont typeface="Arial" panose="020B0604020202020204" pitchFamily="34" charset="0"/>
              <a:buChar char="•"/>
            </a:pPr>
            <a:r>
              <a:rPr lang="fr-FR" dirty="0">
                <a:latin typeface="Segoe UI" panose="020B0502040204020203" pitchFamily="34" charset="0"/>
              </a:rPr>
              <a:t>Échange de licences existantes avec remises sur </a:t>
            </a:r>
            <a:r>
              <a:rPr lang="fr-FR" b="0" i="0" dirty="0">
                <a:solidFill>
                  <a:srgbClr val="171717"/>
                </a:solidFill>
                <a:latin typeface="Segoe UI" panose="020B0502040204020203" pitchFamily="34" charset="0"/>
              </a:rPr>
              <a:t>SQL </a:t>
            </a:r>
            <a:r>
              <a:rPr lang="fr-FR" b="0" i="0" dirty="0" err="1">
                <a:solidFill>
                  <a:srgbClr val="171717"/>
                </a:solidFill>
                <a:latin typeface="Segoe UI" panose="020B0502040204020203" pitchFamily="34" charset="0"/>
              </a:rPr>
              <a:t>Managed</a:t>
            </a:r>
            <a:r>
              <a:rPr lang="fr-FR" b="0" i="0" dirty="0">
                <a:solidFill>
                  <a:srgbClr val="171717"/>
                </a:solidFill>
                <a:latin typeface="Segoe UI" panose="020B0502040204020203" pitchFamily="34" charset="0"/>
              </a:rPr>
              <a:t> Instance en utilisant </a:t>
            </a:r>
            <a:r>
              <a:rPr lang="fr-FR" b="0" i="0" u="none" strike="noStrike" dirty="0">
                <a:latin typeface="Segoe UI" panose="020B0502040204020203" pitchFamily="34" charset="0"/>
              </a:rPr>
              <a:t>Azure </a:t>
            </a:r>
            <a:r>
              <a:rPr lang="fr-FR" b="0" i="0" u="none" strike="noStrike" dirty="0" err="1">
                <a:latin typeface="Segoe UI" panose="020B0502040204020203" pitchFamily="34" charset="0"/>
              </a:rPr>
              <a:t>Hybrid</a:t>
            </a:r>
            <a:r>
              <a:rPr lang="fr-FR" b="0" i="0" u="none" strike="noStrike" dirty="0">
                <a:latin typeface="Segoe UI" panose="020B0502040204020203" pitchFamily="34" charset="0"/>
              </a:rPr>
              <a:t> </a:t>
            </a:r>
            <a:r>
              <a:rPr lang="fr-FR" b="0" i="0" u="none" strike="noStrike" dirty="0" err="1">
                <a:latin typeface="Segoe UI" panose="020B0502040204020203" pitchFamily="34" charset="0"/>
              </a:rPr>
              <a:t>Benefit</a:t>
            </a:r>
            <a:endParaRPr lang="fr-FR" b="0" i="0" u="none" strike="noStrike" dirty="0">
              <a:latin typeface="Segoe UI" panose="020B0502040204020203" pitchFamily="34" charset="0"/>
            </a:endParaRPr>
          </a:p>
        </p:txBody>
      </p:sp>
      <p:pic>
        <p:nvPicPr>
          <p:cNvPr id="4" name="Graphic 3">
            <a:extLst>
              <a:ext uri="{FF2B5EF4-FFF2-40B4-BE49-F238E27FC236}">
                <a16:creationId xmlns:a16="http://schemas.microsoft.com/office/drawing/2014/main" id="{37F2F498-31CD-495E-8A83-8EAB70BD99A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202" y="1980618"/>
            <a:ext cx="3409308" cy="2386516"/>
          </a:xfrm>
          <a:prstGeom prst="rect">
            <a:avLst/>
          </a:prstGeom>
        </p:spPr>
      </p:pic>
    </p:spTree>
    <p:extLst>
      <p:ext uri="{BB962C8B-B14F-4D97-AF65-F5344CB8AC3E}">
        <p14:creationId xmlns:p14="http://schemas.microsoft.com/office/powerpoint/2010/main" val="190001250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Découvrez la Place du marché Azure</a:t>
            </a:r>
          </a:p>
        </p:txBody>
      </p:sp>
      <p:sp>
        <p:nvSpPr>
          <p:cNvPr id="6" name="Text Placeholder 5"/>
          <p:cNvSpPr>
            <a:spLocks noGrp="1"/>
          </p:cNvSpPr>
          <p:nvPr>
            <p:ph sz="quarter" idx="10"/>
          </p:nvPr>
        </p:nvSpPr>
        <p:spPr>
          <a:xfrm>
            <a:off x="418643" y="1423258"/>
            <a:ext cx="11080173" cy="3780522"/>
          </a:xfrm>
        </p:spPr>
        <p:txBody>
          <a:bodyPr vert="horz" wrap="square" lIns="0" tIns="91440" rIns="146304" bIns="91440" rtlCol="0" anchor="t">
            <a:spAutoFit/>
          </a:bodyPr>
          <a:lstStyle/>
          <a:p>
            <a:r>
              <a:rPr lang="fr-FR" dirty="0">
                <a:solidFill>
                  <a:srgbClr val="171717"/>
                </a:solidFill>
              </a:rPr>
              <a:t>La </a:t>
            </a:r>
            <a:r>
              <a:rPr lang="fr-FR" b="1" dirty="0">
                <a:solidFill>
                  <a:srgbClr val="171717"/>
                </a:solidFill>
                <a:latin typeface="+mj-lt"/>
              </a:rPr>
              <a:t>Place de marché Azure</a:t>
            </a:r>
            <a:r>
              <a:rPr lang="fr-FR" dirty="0">
                <a:solidFill>
                  <a:srgbClr val="171717"/>
                </a:solidFill>
                <a:latin typeface="+mj-lt"/>
              </a:rPr>
              <a:t> </a:t>
            </a:r>
            <a:r>
              <a:rPr lang="fr-FR" dirty="0">
                <a:solidFill>
                  <a:srgbClr val="171717"/>
                </a:solidFill>
              </a:rPr>
              <a:t>permet aux clients de trouver, de tester, d’acheter et de configurer des applications et des services auprès de centaines de principaux fournisseurs de services, tous certifiés pour une exécution sur Azure.</a:t>
            </a:r>
          </a:p>
          <a:p>
            <a:pPr marL="342900" indent="-342900">
              <a:buFont typeface="Arial" panose="020B0604020202020204" pitchFamily="34" charset="0"/>
              <a:buChar char="•"/>
            </a:pPr>
            <a:r>
              <a:rPr lang="fr-FR" dirty="0">
                <a:solidFill>
                  <a:srgbClr val="171717"/>
                </a:solidFill>
                <a:latin typeface="Segoe UI" panose="020B0502040204020203" pitchFamily="34" charset="0"/>
              </a:rPr>
              <a:t>Plates-formes de conteneurs open source.</a:t>
            </a:r>
          </a:p>
          <a:p>
            <a:pPr marL="342900" indent="-342900">
              <a:buFont typeface="Arial" panose="020B0604020202020204" pitchFamily="34" charset="0"/>
              <a:buChar char="•"/>
            </a:pPr>
            <a:r>
              <a:rPr lang="fr-FR" dirty="0">
                <a:solidFill>
                  <a:srgbClr val="171717"/>
                </a:solidFill>
                <a:latin typeface="Segoe UI" panose="020B0502040204020203" pitchFamily="34" charset="0"/>
              </a:rPr>
              <a:t>Images de machines virtuelles et de bases de données.</a:t>
            </a:r>
          </a:p>
          <a:p>
            <a:pPr marL="342900" indent="-342900">
              <a:buFont typeface="Arial" panose="020B0604020202020204" pitchFamily="34" charset="0"/>
              <a:buChar char="•"/>
            </a:pPr>
            <a:r>
              <a:rPr lang="fr-FR" dirty="0">
                <a:solidFill>
                  <a:srgbClr val="171717"/>
                </a:solidFill>
                <a:latin typeface="Segoe UI" panose="020B0502040204020203" pitchFamily="34" charset="0"/>
              </a:rPr>
              <a:t>Logiciels de création et de déploiement d’applications.</a:t>
            </a:r>
          </a:p>
          <a:p>
            <a:pPr marL="342900" indent="-342900">
              <a:buFont typeface="Arial" panose="020B0604020202020204" pitchFamily="34" charset="0"/>
              <a:buChar char="•"/>
            </a:pPr>
            <a:r>
              <a:rPr lang="fr-FR" dirty="0">
                <a:solidFill>
                  <a:srgbClr val="171717"/>
                </a:solidFill>
                <a:latin typeface="Segoe UI" panose="020B0502040204020203" pitchFamily="34" charset="0"/>
              </a:rPr>
              <a:t>Outils de développement.</a:t>
            </a:r>
          </a:p>
          <a:p>
            <a:pPr marL="342900" indent="-342900">
              <a:buFont typeface="Arial" panose="020B0604020202020204" pitchFamily="34" charset="0"/>
              <a:buChar char="•"/>
            </a:pPr>
            <a:r>
              <a:rPr lang="fr-FR" dirty="0">
                <a:solidFill>
                  <a:srgbClr val="171717"/>
                </a:solidFill>
                <a:latin typeface="Segoe UI" panose="020B0502040204020203" pitchFamily="34" charset="0"/>
              </a:rPr>
              <a:t>Et bien plus encore, 10 000+ références !</a:t>
            </a:r>
          </a:p>
        </p:txBody>
      </p:sp>
      <p:pic>
        <p:nvPicPr>
          <p:cNvPr id="4" name="Picture 3" descr="graphique d’un sac de courses">
            <a:extLst>
              <a:ext uri="{FF2B5EF4-FFF2-40B4-BE49-F238E27FC236}">
                <a16:creationId xmlns:a16="http://schemas.microsoft.com/office/drawing/2014/main" id="{55B2B3E3-6398-4601-BD31-79A935A2AA14}"/>
              </a:ext>
            </a:extLst>
          </p:cNvPr>
          <p:cNvPicPr/>
          <p:nvPr/>
        </p:nvPicPr>
        <p:blipFill>
          <a:blip r:embed="rId3"/>
          <a:stretch/>
        </p:blipFill>
        <p:spPr>
          <a:xfrm>
            <a:off x="8000335" y="2643052"/>
            <a:ext cx="3227862" cy="3186466"/>
          </a:xfrm>
          <a:prstGeom prst="rect">
            <a:avLst/>
          </a:prstGeom>
          <a:ln>
            <a:noFill/>
          </a:ln>
        </p:spPr>
      </p:pic>
    </p:spTree>
    <p:extLst>
      <p:ext uri="{BB962C8B-B14F-4D97-AF65-F5344CB8AC3E}">
        <p14:creationId xmlns:p14="http://schemas.microsoft.com/office/powerpoint/2010/main" val="87358173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solidFill>
                  <a:schemeClr val="tx1"/>
                </a:solidFill>
                <a:latin typeface="Segoe UI Semibold (Headings)"/>
              </a:rPr>
              <a:t>AZ-900T0x</a:t>
            </a:r>
            <a:br>
              <a:rPr lang="fr-FR">
                <a:solidFill>
                  <a:schemeClr val="tx1"/>
                </a:solidFill>
                <a:latin typeface="Segoe UI Semibold (Headings)"/>
              </a:rPr>
            </a:br>
            <a:r>
              <a:rPr lang="fr-FR">
                <a:solidFill>
                  <a:schemeClr val="tx1"/>
                </a:solidFill>
                <a:latin typeface="Segoe UI Semibold (Headings)"/>
              </a:rPr>
              <a:t>Module 03 :</a:t>
            </a:r>
            <a:br>
              <a:rPr lang="fr-FR">
                <a:solidFill>
                  <a:schemeClr val="tx1"/>
                </a:solidFill>
                <a:latin typeface="Segoe UI Semibold (Headings)"/>
              </a:rPr>
            </a:br>
            <a:r>
              <a:rPr lang="fr-FR">
                <a:solidFill>
                  <a:schemeClr val="tx1"/>
                </a:solidFill>
                <a:latin typeface="Segoe UI Semibold (Headings)"/>
              </a:rPr>
              <a:t>Solutions principales</a:t>
            </a:r>
          </a:p>
        </p:txBody>
      </p:sp>
    </p:spTree>
    <p:extLst>
      <p:ext uri="{BB962C8B-B14F-4D97-AF65-F5344CB8AC3E}">
        <p14:creationId xmlns:p14="http://schemas.microsoft.com/office/powerpoint/2010/main" val="355993417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fr-FR"/>
              <a:t>Solutions Azure</a:t>
            </a:r>
          </a:p>
        </p:txBody>
      </p:sp>
      <p:pic>
        <p:nvPicPr>
          <p:cNvPr id="5" name="Graphic 4" descr="Internet des objets">
            <a:extLst>
              <a:ext uri="{FF2B5EF4-FFF2-40B4-BE49-F238E27FC236}">
                <a16:creationId xmlns:a16="http://schemas.microsoft.com/office/drawing/2014/main" id="{26528163-8608-4C7E-AEC3-3A2D83DA04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8122" y="2824843"/>
            <a:ext cx="1208314" cy="1208314"/>
          </a:xfrm>
          <a:prstGeom prst="rect">
            <a:avLst/>
          </a:prstGeom>
        </p:spPr>
      </p:pic>
    </p:spTree>
    <p:extLst>
      <p:ext uri="{BB962C8B-B14F-4D97-AF65-F5344CB8AC3E}">
        <p14:creationId xmlns:p14="http://schemas.microsoft.com/office/powerpoint/2010/main" val="74386020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183040"/>
            <a:ext cx="11341268" cy="680196"/>
          </a:xfrm>
        </p:spPr>
        <p:txBody>
          <a:bodyPr/>
          <a:lstStyle/>
          <a:p>
            <a:r>
              <a:rPr lang="fr-FR"/>
              <a:t>Azure Internet of Things</a:t>
            </a:r>
          </a:p>
        </p:txBody>
      </p:sp>
      <p:sp>
        <p:nvSpPr>
          <p:cNvPr id="3" name="Content Placeholder 2">
            <a:extLst>
              <a:ext uri="{FF2B5EF4-FFF2-40B4-BE49-F238E27FC236}">
                <a16:creationId xmlns:a16="http://schemas.microsoft.com/office/drawing/2014/main" id="{FF78A544-B5ED-49D0-A8CC-69D9EF2B64FA}"/>
              </a:ext>
            </a:extLst>
          </p:cNvPr>
          <p:cNvSpPr>
            <a:spLocks noGrp="1"/>
          </p:cNvSpPr>
          <p:nvPr>
            <p:ph sz="quarter" idx="10"/>
          </p:nvPr>
        </p:nvSpPr>
        <p:spPr>
          <a:xfrm>
            <a:off x="418643" y="1034239"/>
            <a:ext cx="11340811" cy="923330"/>
          </a:xfrm>
        </p:spPr>
        <p:txBody>
          <a:bodyPr/>
          <a:lstStyle/>
          <a:p>
            <a:r>
              <a:rPr lang="fr-FR" sz="2400" dirty="0">
                <a:gradFill>
                  <a:gsLst>
                    <a:gs pos="2917">
                      <a:schemeClr val="tx1"/>
                    </a:gs>
                    <a:gs pos="30000">
                      <a:schemeClr val="tx1"/>
                    </a:gs>
                  </a:gsLst>
                  <a:lin ang="5400000" scaled="0"/>
                </a:gradFill>
              </a:rPr>
              <a:t>L’</a:t>
            </a:r>
            <a:r>
              <a:rPr lang="fr-FR" sz="2400" b="1" dirty="0">
                <a:gradFill>
                  <a:gsLst>
                    <a:gs pos="2917">
                      <a:schemeClr val="tx1"/>
                    </a:gs>
                    <a:gs pos="30000">
                      <a:schemeClr val="tx1"/>
                    </a:gs>
                  </a:gsLst>
                  <a:lin ang="5400000" scaled="0"/>
                </a:gradFill>
                <a:latin typeface="+mj-lt"/>
              </a:rPr>
              <a:t>Internet des objets (IoT)</a:t>
            </a:r>
            <a:r>
              <a:rPr lang="fr-FR" sz="2400" dirty="0">
                <a:gradFill>
                  <a:gsLst>
                    <a:gs pos="2917">
                      <a:schemeClr val="tx1"/>
                    </a:gs>
                    <a:gs pos="30000">
                      <a:schemeClr val="tx1"/>
                    </a:gs>
                  </a:gsLst>
                  <a:lin ang="5400000" scaled="0"/>
                </a:gradFill>
              </a:rPr>
              <a:t> est la capacité des appareils à recueillir puis à relayer des informations à des fins d’analyse des données.</a:t>
            </a:r>
          </a:p>
        </p:txBody>
      </p:sp>
      <p:grpSp>
        <p:nvGrpSpPr>
          <p:cNvPr id="4" name="Group 3" descr="Icône Azure IoT Central - Boîte représentant un appareil IoT entouré d’un anneau de services.">
            <a:extLst>
              <a:ext uri="{FF2B5EF4-FFF2-40B4-BE49-F238E27FC236}">
                <a16:creationId xmlns:a16="http://schemas.microsoft.com/office/drawing/2014/main" id="{5CC6A208-BE01-47E6-8388-83822B196C18}"/>
              </a:ext>
            </a:extLst>
          </p:cNvPr>
          <p:cNvGrpSpPr/>
          <p:nvPr/>
        </p:nvGrpSpPr>
        <p:grpSpPr>
          <a:xfrm>
            <a:off x="480511" y="1878654"/>
            <a:ext cx="10651778" cy="1292662"/>
            <a:chOff x="480511" y="2136108"/>
            <a:chExt cx="10379755" cy="1292662"/>
          </a:xfrm>
        </p:grpSpPr>
        <p:pic>
          <p:nvPicPr>
            <p:cNvPr id="5" name="Graphic 4">
              <a:extLst>
                <a:ext uri="{FF2B5EF4-FFF2-40B4-BE49-F238E27FC236}">
                  <a16:creationId xmlns:a16="http://schemas.microsoft.com/office/drawing/2014/main" id="{C95E61FB-B888-41F1-B316-390CD56FD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511" y="2337891"/>
              <a:ext cx="939474" cy="939474"/>
            </a:xfrm>
            <a:prstGeom prst="rect">
              <a:avLst/>
            </a:prstGeom>
          </p:spPr>
        </p:pic>
        <p:sp>
          <p:nvSpPr>
            <p:cNvPr id="12" name="TextBox 11">
              <a:extLst>
                <a:ext uri="{FF2B5EF4-FFF2-40B4-BE49-F238E27FC236}">
                  <a16:creationId xmlns:a16="http://schemas.microsoft.com/office/drawing/2014/main" id="{EB5524AF-1C9E-4D8E-93A1-5C3CBBA8E202}"/>
                </a:ext>
              </a:extLst>
            </p:cNvPr>
            <p:cNvSpPr txBox="1"/>
            <p:nvPr/>
          </p:nvSpPr>
          <p:spPr>
            <a:xfrm>
              <a:off x="1419986" y="2136108"/>
              <a:ext cx="9440280"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latin typeface="+mj-lt"/>
                </a:rPr>
                <a:t>Azure IoT Central</a:t>
              </a:r>
              <a:r>
                <a:rPr lang="fr-FR" sz="2400" dirty="0"/>
                <a:t> est une solution IoT SaaS globale complètement managée qui facilite la connexion, la surveillance et la gestion de vos actifs IoT à grande échelle.</a:t>
              </a:r>
            </a:p>
          </p:txBody>
        </p:sp>
      </p:grpSp>
      <p:grpSp>
        <p:nvGrpSpPr>
          <p:cNvPr id="6" name="Group 5" descr="Icône Azure IoT Hub.  Ensemble d’appareils IoT connectés pour communiquer.">
            <a:extLst>
              <a:ext uri="{FF2B5EF4-FFF2-40B4-BE49-F238E27FC236}">
                <a16:creationId xmlns:a16="http://schemas.microsoft.com/office/drawing/2014/main" id="{EA9EBC42-F8C4-48A9-8D5C-C4FCE2ED08EB}"/>
              </a:ext>
            </a:extLst>
          </p:cNvPr>
          <p:cNvGrpSpPr/>
          <p:nvPr/>
        </p:nvGrpSpPr>
        <p:grpSpPr>
          <a:xfrm>
            <a:off x="480511" y="3066122"/>
            <a:ext cx="10835188" cy="1292662"/>
            <a:chOff x="480511" y="3590276"/>
            <a:chExt cx="10614991" cy="1292662"/>
          </a:xfrm>
        </p:grpSpPr>
        <p:pic>
          <p:nvPicPr>
            <p:cNvPr id="8" name="Graphic 7">
              <a:extLst>
                <a:ext uri="{FF2B5EF4-FFF2-40B4-BE49-F238E27FC236}">
                  <a16:creationId xmlns:a16="http://schemas.microsoft.com/office/drawing/2014/main" id="{97612B73-C6BF-4556-AEF6-C0867FEA76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80511" y="3788136"/>
              <a:ext cx="939474" cy="939474"/>
            </a:xfrm>
            <a:prstGeom prst="rect">
              <a:avLst/>
            </a:prstGeom>
          </p:spPr>
        </p:pic>
        <p:sp>
          <p:nvSpPr>
            <p:cNvPr id="14" name="TextBox 13">
              <a:extLst>
                <a:ext uri="{FF2B5EF4-FFF2-40B4-BE49-F238E27FC236}">
                  <a16:creationId xmlns:a16="http://schemas.microsoft.com/office/drawing/2014/main" id="{2E152B57-46F5-4D1B-A9A7-62D076A97D86}"/>
                </a:ext>
              </a:extLst>
            </p:cNvPr>
            <p:cNvSpPr txBox="1"/>
            <p:nvPr/>
          </p:nvSpPr>
          <p:spPr>
            <a:xfrm>
              <a:off x="1419985" y="3590276"/>
              <a:ext cx="9675517" cy="1292662"/>
            </a:xfrm>
            <a:prstGeom prst="rect">
              <a:avLst/>
            </a:prstGeom>
            <a:noFill/>
          </p:spPr>
          <p:txBody>
            <a:bodyPr wrap="square" lIns="182880" tIns="146304" rIns="182880" bIns="146304" rtlCol="0">
              <a:spAutoFit/>
            </a:bodyPr>
            <a:lstStyle/>
            <a:p>
              <a:pPr>
                <a:lnSpc>
                  <a:spcPct val="90000"/>
                </a:lnSpc>
                <a:spcAft>
                  <a:spcPts val="600"/>
                </a:spcAft>
              </a:pPr>
              <a:r>
                <a:rPr lang="fr-FR" sz="2400" dirty="0"/>
                <a:t>Le </a:t>
              </a:r>
              <a:r>
                <a:rPr lang="fr-FR" sz="2400" b="1" dirty="0">
                  <a:gradFill>
                    <a:gsLst>
                      <a:gs pos="2917">
                        <a:schemeClr val="tx1"/>
                      </a:gs>
                      <a:gs pos="30000">
                        <a:schemeClr val="tx1"/>
                      </a:gs>
                    </a:gsLst>
                    <a:lin ang="5400000" scaled="0"/>
                  </a:gradFill>
                  <a:latin typeface="+mj-lt"/>
                </a:rPr>
                <a:t>hub IoT Azure</a:t>
              </a:r>
              <a:r>
                <a:rPr lang="fr-FR" sz="2400" dirty="0"/>
                <a:t> est un service géré hébergé dans le cloud qui fait office de hub de messages central pour la communication bidirectionnelle entre votre application IoT et les appareils qu’elle gère.</a:t>
              </a:r>
            </a:p>
          </p:txBody>
        </p:sp>
      </p:grpSp>
      <p:grpSp>
        <p:nvGrpSpPr>
          <p:cNvPr id="7" name="Group 6" descr="Icône Azure Sphere - forme de cercle avec un bouclier dessus.">
            <a:extLst>
              <a:ext uri="{FF2B5EF4-FFF2-40B4-BE49-F238E27FC236}">
                <a16:creationId xmlns:a16="http://schemas.microsoft.com/office/drawing/2014/main" id="{8E5C5A40-22F0-492C-AE9D-A53AEABF79DA}"/>
              </a:ext>
            </a:extLst>
          </p:cNvPr>
          <p:cNvGrpSpPr/>
          <p:nvPr/>
        </p:nvGrpSpPr>
        <p:grpSpPr>
          <a:xfrm>
            <a:off x="480510" y="4389665"/>
            <a:ext cx="10835189" cy="1292662"/>
            <a:chOff x="480511" y="5104319"/>
            <a:chExt cx="10614990" cy="1292662"/>
          </a:xfrm>
        </p:grpSpPr>
        <p:pic>
          <p:nvPicPr>
            <p:cNvPr id="11" name="Graphic 10">
              <a:extLst>
                <a:ext uri="{FF2B5EF4-FFF2-40B4-BE49-F238E27FC236}">
                  <a16:creationId xmlns:a16="http://schemas.microsoft.com/office/drawing/2014/main" id="{01121803-1077-486A-9740-8A1A3970D9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80511" y="5238381"/>
              <a:ext cx="939474" cy="939474"/>
            </a:xfrm>
            <a:prstGeom prst="rect">
              <a:avLst/>
            </a:prstGeom>
          </p:spPr>
        </p:pic>
        <p:sp>
          <p:nvSpPr>
            <p:cNvPr id="15" name="TextBox 14">
              <a:extLst>
                <a:ext uri="{FF2B5EF4-FFF2-40B4-BE49-F238E27FC236}">
                  <a16:creationId xmlns:a16="http://schemas.microsoft.com/office/drawing/2014/main" id="{7183B690-E2CA-4645-AAE8-34051F0CF538}"/>
                </a:ext>
              </a:extLst>
            </p:cNvPr>
            <p:cNvSpPr txBox="1"/>
            <p:nvPr/>
          </p:nvSpPr>
          <p:spPr>
            <a:xfrm>
              <a:off x="1419984" y="5104319"/>
              <a:ext cx="9675517"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latin typeface="+mj-lt"/>
                </a:rPr>
                <a:t>Azure </a:t>
              </a:r>
              <a:r>
                <a:rPr lang="fr-FR" sz="2400" b="1" dirty="0" err="1">
                  <a:gradFill>
                    <a:gsLst>
                      <a:gs pos="2917">
                        <a:schemeClr val="tx1"/>
                      </a:gs>
                      <a:gs pos="30000">
                        <a:schemeClr val="tx1"/>
                      </a:gs>
                    </a:gsLst>
                    <a:lin ang="5400000" scaled="0"/>
                  </a:gradFill>
                  <a:latin typeface="+mj-lt"/>
                </a:rPr>
                <a:t>Sphere</a:t>
              </a:r>
              <a:r>
                <a:rPr lang="fr-FR" sz="2400" b="1" dirty="0">
                  <a:gradFill>
                    <a:gsLst>
                      <a:gs pos="2917">
                        <a:schemeClr val="tx1"/>
                      </a:gs>
                      <a:gs pos="30000">
                        <a:schemeClr val="tx1"/>
                      </a:gs>
                    </a:gsLst>
                    <a:lin ang="5400000" scaled="0"/>
                  </a:gradFill>
                  <a:latin typeface="+mj-lt"/>
                </a:rPr>
                <a:t> </a:t>
              </a:r>
              <a:r>
                <a:rPr lang="fr-FR" sz="2400" dirty="0">
                  <a:gradFill>
                    <a:gsLst>
                      <a:gs pos="2917">
                        <a:schemeClr val="tx1"/>
                      </a:gs>
                      <a:gs pos="30000">
                        <a:schemeClr val="tx1"/>
                      </a:gs>
                    </a:gsLst>
                    <a:lin ang="5400000" scaled="0"/>
                  </a:gradFill>
                </a:rPr>
                <a:t>est une plate-forme d’</a:t>
              </a:r>
              <a:r>
                <a:rPr lang="fr-FR" sz="2400" b="0" i="0" dirty="0">
                  <a:solidFill>
                    <a:srgbClr val="171717"/>
                  </a:solidFill>
                  <a:latin typeface="Segoe UI" panose="020B0502040204020203" pitchFamily="34" charset="0"/>
                </a:rPr>
                <a:t>application sécurisée de haut niveau avec des fonctionnalités intégrées de communication et de sécurité pour les appareils connectés à Internet.</a:t>
              </a:r>
            </a:p>
          </p:txBody>
        </p:sp>
      </p:grpSp>
    </p:spTree>
    <p:extLst>
      <p:ext uri="{BB962C8B-B14F-4D97-AF65-F5344CB8AC3E}">
        <p14:creationId xmlns:p14="http://schemas.microsoft.com/office/powerpoint/2010/main" val="134686807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Big Data et Analytics</a:t>
            </a:r>
          </a:p>
        </p:txBody>
      </p:sp>
      <p:grpSp>
        <p:nvGrpSpPr>
          <p:cNvPr id="29" name="Group 28" descr="Icône Azure Synapse Analytics - octogone contenant plusieurs éléments connectés.">
            <a:extLst>
              <a:ext uri="{FF2B5EF4-FFF2-40B4-BE49-F238E27FC236}">
                <a16:creationId xmlns:a16="http://schemas.microsoft.com/office/drawing/2014/main" id="{A1E95631-8FD8-4C88-8B85-1683646BC7EA}"/>
              </a:ext>
            </a:extLst>
          </p:cNvPr>
          <p:cNvGrpSpPr/>
          <p:nvPr/>
        </p:nvGrpSpPr>
        <p:grpSpPr>
          <a:xfrm>
            <a:off x="-21180" y="1807197"/>
            <a:ext cx="4024455" cy="3398745"/>
            <a:chOff x="-6387" y="2343782"/>
            <a:chExt cx="4024455" cy="3398745"/>
          </a:xfrm>
        </p:grpSpPr>
        <p:pic>
          <p:nvPicPr>
            <p:cNvPr id="5" name="Graphic 4">
              <a:extLst>
                <a:ext uri="{FF2B5EF4-FFF2-40B4-BE49-F238E27FC236}">
                  <a16:creationId xmlns:a16="http://schemas.microsoft.com/office/drawing/2014/main" id="{6C6B3F3E-E4C6-4607-BFDE-0366EB9FF7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7096" y="2971646"/>
              <a:ext cx="1677488" cy="1677488"/>
            </a:xfrm>
            <a:prstGeom prst="rect">
              <a:avLst/>
            </a:prstGeom>
          </p:spPr>
        </p:pic>
        <p:sp>
          <p:nvSpPr>
            <p:cNvPr id="12" name="TextBox 11">
              <a:extLst>
                <a:ext uri="{FF2B5EF4-FFF2-40B4-BE49-F238E27FC236}">
                  <a16:creationId xmlns:a16="http://schemas.microsoft.com/office/drawing/2014/main" id="{37593259-919A-4DF1-BBB1-35EA7FBA1CAA}"/>
                </a:ext>
              </a:extLst>
            </p:cNvPr>
            <p:cNvSpPr txBox="1"/>
            <p:nvPr/>
          </p:nvSpPr>
          <p:spPr>
            <a:xfrm>
              <a:off x="107890" y="2343782"/>
              <a:ext cx="379590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Azure Synapse Analytics</a:t>
              </a:r>
            </a:p>
          </p:txBody>
        </p:sp>
        <p:sp>
          <p:nvSpPr>
            <p:cNvPr id="21" name="TextBox 20">
              <a:extLst>
                <a:ext uri="{FF2B5EF4-FFF2-40B4-BE49-F238E27FC236}">
                  <a16:creationId xmlns:a16="http://schemas.microsoft.com/office/drawing/2014/main" id="{97F26E1A-69F1-4D89-97C5-DABB3BC5398F}"/>
                </a:ext>
              </a:extLst>
            </p:cNvPr>
            <p:cNvSpPr txBox="1"/>
            <p:nvPr/>
          </p:nvSpPr>
          <p:spPr>
            <a:xfrm>
              <a:off x="-6387" y="4782264"/>
              <a:ext cx="4024455" cy="960263"/>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rPr>
                <a:t>Un entrepôt de données d’entreprise dans le cloud.</a:t>
              </a:r>
            </a:p>
          </p:txBody>
        </p:sp>
      </p:grpSp>
      <p:grpSp>
        <p:nvGrpSpPr>
          <p:cNvPr id="28" name="Group 27" descr="Icône Azure HDInsight - image d’éléments de données connectés depuis plusieurs sources.">
            <a:extLst>
              <a:ext uri="{FF2B5EF4-FFF2-40B4-BE49-F238E27FC236}">
                <a16:creationId xmlns:a16="http://schemas.microsoft.com/office/drawing/2014/main" id="{A02E39F0-C23E-4307-A3CA-BCAC0AD549E4}"/>
              </a:ext>
            </a:extLst>
          </p:cNvPr>
          <p:cNvGrpSpPr/>
          <p:nvPr/>
        </p:nvGrpSpPr>
        <p:grpSpPr>
          <a:xfrm>
            <a:off x="4089512" y="1807197"/>
            <a:ext cx="4530020" cy="3731144"/>
            <a:chOff x="3824267" y="2343782"/>
            <a:chExt cx="4530020" cy="3731144"/>
          </a:xfrm>
        </p:grpSpPr>
        <p:pic>
          <p:nvPicPr>
            <p:cNvPr id="9" name="Graphic 8">
              <a:extLst>
                <a:ext uri="{FF2B5EF4-FFF2-40B4-BE49-F238E27FC236}">
                  <a16:creationId xmlns:a16="http://schemas.microsoft.com/office/drawing/2014/main" id="{3814FCC5-687F-47E8-80AA-6B79C31FEA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7257" y="2971646"/>
              <a:ext cx="1677488" cy="1677488"/>
            </a:xfrm>
            <a:prstGeom prst="rect">
              <a:avLst/>
            </a:prstGeom>
          </p:spPr>
        </p:pic>
        <p:sp>
          <p:nvSpPr>
            <p:cNvPr id="14" name="TextBox 13">
              <a:extLst>
                <a:ext uri="{FF2B5EF4-FFF2-40B4-BE49-F238E27FC236}">
                  <a16:creationId xmlns:a16="http://schemas.microsoft.com/office/drawing/2014/main" id="{FAFB1E31-732E-426D-9488-8CB1921DE98A}"/>
                </a:ext>
              </a:extLst>
            </p:cNvPr>
            <p:cNvSpPr txBox="1"/>
            <p:nvPr/>
          </p:nvSpPr>
          <p:spPr>
            <a:xfrm>
              <a:off x="4769693" y="2343782"/>
              <a:ext cx="2639167"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Azure HDInsight</a:t>
              </a:r>
            </a:p>
          </p:txBody>
        </p:sp>
        <p:sp>
          <p:nvSpPr>
            <p:cNvPr id="23" name="TextBox 22">
              <a:extLst>
                <a:ext uri="{FF2B5EF4-FFF2-40B4-BE49-F238E27FC236}">
                  <a16:creationId xmlns:a16="http://schemas.microsoft.com/office/drawing/2014/main" id="{57E0E1B4-8203-4524-8032-7E9161104EBF}"/>
                </a:ext>
              </a:extLst>
            </p:cNvPr>
            <p:cNvSpPr txBox="1"/>
            <p:nvPr/>
          </p:nvSpPr>
          <p:spPr>
            <a:xfrm>
              <a:off x="3824267" y="4782264"/>
              <a:ext cx="4530020" cy="1292662"/>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rPr>
                <a:t>Un service d’analyse open source entièrement géré </a:t>
              </a:r>
              <a:br>
                <a:rPr lang="fr-FR" sz="2400" dirty="0">
                  <a:gradFill>
                    <a:gsLst>
                      <a:gs pos="2917">
                        <a:schemeClr val="tx1"/>
                      </a:gs>
                      <a:gs pos="30000">
                        <a:schemeClr val="tx1"/>
                      </a:gs>
                    </a:gsLst>
                    <a:lin ang="5400000" scaled="0"/>
                  </a:gradFill>
                </a:rPr>
              </a:br>
              <a:r>
                <a:rPr lang="fr-FR" sz="2400" dirty="0">
                  <a:gradFill>
                    <a:gsLst>
                      <a:gs pos="2917">
                        <a:schemeClr val="tx1"/>
                      </a:gs>
                      <a:gs pos="30000">
                        <a:schemeClr val="tx1"/>
                      </a:gs>
                    </a:gsLst>
                    <a:lin ang="5400000" scaled="0"/>
                  </a:gradFill>
                </a:rPr>
                <a:t>pour les entreprises.</a:t>
              </a:r>
            </a:p>
          </p:txBody>
        </p:sp>
      </p:grpSp>
      <p:grpSp>
        <p:nvGrpSpPr>
          <p:cNvPr id="27" name="Group 26" descr="Icône Azure Databricks - deux briques de données connectées ensemble.">
            <a:extLst>
              <a:ext uri="{FF2B5EF4-FFF2-40B4-BE49-F238E27FC236}">
                <a16:creationId xmlns:a16="http://schemas.microsoft.com/office/drawing/2014/main" id="{F4956198-2583-4B26-8B15-3CF2D086E900}"/>
              </a:ext>
            </a:extLst>
          </p:cNvPr>
          <p:cNvGrpSpPr/>
          <p:nvPr/>
        </p:nvGrpSpPr>
        <p:grpSpPr>
          <a:xfrm>
            <a:off x="8820046" y="1807197"/>
            <a:ext cx="3217533" cy="3731143"/>
            <a:chOff x="8274763" y="2343782"/>
            <a:chExt cx="3217533" cy="3731143"/>
          </a:xfrm>
        </p:grpSpPr>
        <p:pic>
          <p:nvPicPr>
            <p:cNvPr id="11" name="Graphic 10">
              <a:extLst>
                <a:ext uri="{FF2B5EF4-FFF2-40B4-BE49-F238E27FC236}">
                  <a16:creationId xmlns:a16="http://schemas.microsoft.com/office/drawing/2014/main" id="{3862DDF7-D91F-4519-884A-D20C32E35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44785" y="2971646"/>
              <a:ext cx="1677488" cy="1677488"/>
            </a:xfrm>
            <a:prstGeom prst="rect">
              <a:avLst/>
            </a:prstGeom>
          </p:spPr>
        </p:pic>
        <p:sp>
          <p:nvSpPr>
            <p:cNvPr id="15" name="TextBox 14">
              <a:extLst>
                <a:ext uri="{FF2B5EF4-FFF2-40B4-BE49-F238E27FC236}">
                  <a16:creationId xmlns:a16="http://schemas.microsoft.com/office/drawing/2014/main" id="{D46C0A6E-EA28-48A8-9A42-677DFC81EDC3}"/>
                </a:ext>
              </a:extLst>
            </p:cNvPr>
            <p:cNvSpPr txBox="1"/>
            <p:nvPr/>
          </p:nvSpPr>
          <p:spPr>
            <a:xfrm>
              <a:off x="8274763" y="2343782"/>
              <a:ext cx="3217532"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Azure Databricks</a:t>
              </a:r>
            </a:p>
          </p:txBody>
        </p:sp>
        <p:sp>
          <p:nvSpPr>
            <p:cNvPr id="22" name="TextBox 21">
              <a:extLst>
                <a:ext uri="{FF2B5EF4-FFF2-40B4-BE49-F238E27FC236}">
                  <a16:creationId xmlns:a16="http://schemas.microsoft.com/office/drawing/2014/main" id="{6B5FC3A2-739F-41C5-8006-5D3C9DE7615C}"/>
                </a:ext>
              </a:extLst>
            </p:cNvPr>
            <p:cNvSpPr txBox="1"/>
            <p:nvPr/>
          </p:nvSpPr>
          <p:spPr>
            <a:xfrm>
              <a:off x="8274763" y="4782263"/>
              <a:ext cx="3217533" cy="1292662"/>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rPr>
                <a:t>Service d’analyse basé sur Apache Spark.</a:t>
              </a:r>
            </a:p>
          </p:txBody>
        </p:sp>
      </p:grpSp>
      <p:pic>
        <p:nvPicPr>
          <p:cNvPr id="3" name="Picture 2">
            <a:extLst>
              <a:ext uri="{FF2B5EF4-FFF2-40B4-BE49-F238E27FC236}">
                <a16:creationId xmlns:a16="http://schemas.microsoft.com/office/drawing/2014/main" id="{E3C0EBFC-0A1F-4C7B-A22A-9CDDBA0BA71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384753548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Intelligence artificielle et Machine Learning</a:t>
            </a:r>
          </a:p>
        </p:txBody>
      </p:sp>
      <p:grpSp>
        <p:nvGrpSpPr>
          <p:cNvPr id="8" name="Group 7" descr="Icône Azure Machine Learning - bécher de laboratoire servant aux expériences.">
            <a:extLst>
              <a:ext uri="{FF2B5EF4-FFF2-40B4-BE49-F238E27FC236}">
                <a16:creationId xmlns:a16="http://schemas.microsoft.com/office/drawing/2014/main" id="{5F235B2A-66DF-49FC-BEB7-08A89BE98DD6}"/>
              </a:ext>
            </a:extLst>
          </p:cNvPr>
          <p:cNvGrpSpPr/>
          <p:nvPr/>
        </p:nvGrpSpPr>
        <p:grpSpPr>
          <a:xfrm>
            <a:off x="844812" y="1243628"/>
            <a:ext cx="9887148" cy="1182743"/>
            <a:chOff x="844812" y="1492207"/>
            <a:chExt cx="9887148" cy="1182743"/>
          </a:xfrm>
        </p:grpSpPr>
        <p:pic>
          <p:nvPicPr>
            <p:cNvPr id="9" name="Graphic 8">
              <a:extLst>
                <a:ext uri="{FF2B5EF4-FFF2-40B4-BE49-F238E27FC236}">
                  <a16:creationId xmlns:a16="http://schemas.microsoft.com/office/drawing/2014/main" id="{030000BE-9E4B-4460-A63F-3F5AC76041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4812" y="1492207"/>
              <a:ext cx="1182743" cy="1182743"/>
            </a:xfrm>
            <a:prstGeom prst="rect">
              <a:avLst/>
            </a:prstGeom>
          </p:spPr>
        </p:pic>
        <p:sp>
          <p:nvSpPr>
            <p:cNvPr id="10" name="TextBox 9">
              <a:extLst>
                <a:ext uri="{FF2B5EF4-FFF2-40B4-BE49-F238E27FC236}">
                  <a16:creationId xmlns:a16="http://schemas.microsoft.com/office/drawing/2014/main" id="{012A2B8D-C9D7-45F6-87D7-8B1D33903474}"/>
                </a:ext>
              </a:extLst>
            </p:cNvPr>
            <p:cNvSpPr txBox="1"/>
            <p:nvPr/>
          </p:nvSpPr>
          <p:spPr>
            <a:xfrm>
              <a:off x="2246517" y="1603447"/>
              <a:ext cx="8485443" cy="960263"/>
            </a:xfrm>
            <a:prstGeom prst="rect">
              <a:avLst/>
            </a:prstGeom>
            <a:noFill/>
          </p:spPr>
          <p:txBody>
            <a:bodyPr wrap="square" lIns="182880" tIns="146304" rIns="182880" bIns="146304" rtlCol="0">
              <a:spAutoFit/>
            </a:bodyPr>
            <a:lstStyle/>
            <a:p>
              <a:pPr>
                <a:lnSpc>
                  <a:spcPct val="90000"/>
                </a:lnSpc>
                <a:spcAft>
                  <a:spcPts val="600"/>
                </a:spcAft>
              </a:pPr>
              <a:r>
                <a:rPr lang="fr-FR" sz="2400" b="1">
                  <a:solidFill>
                    <a:schemeClr val="tx1"/>
                  </a:solidFill>
                  <a:latin typeface="+mn-lt"/>
                  <a:cs typeface="Segoe UI Semilight"/>
                </a:rPr>
                <a:t>Azure Machine Learning : </a:t>
              </a:r>
              <a:r>
                <a:rPr lang="fr-FR" sz="2400">
                  <a:solidFill>
                    <a:schemeClr val="tx1"/>
                  </a:solidFill>
                  <a:latin typeface="+mn-lt"/>
                  <a:cs typeface="Segoe UI Semilight"/>
                </a:rPr>
                <a:t>basé cloud pour développer, entraîner et déployer des modèles </a:t>
              </a:r>
              <a:r>
                <a:rPr lang="fr-FR" sz="2400">
                  <a:gradFill>
                    <a:gsLst>
                      <a:gs pos="2917">
                        <a:schemeClr val="tx1"/>
                      </a:gs>
                      <a:gs pos="30000">
                        <a:schemeClr val="tx1"/>
                      </a:gs>
                    </a:gsLst>
                    <a:lin ang="5400000" scaled="0"/>
                  </a:gradFill>
                </a:rPr>
                <a:t>de machine learning.</a:t>
              </a:r>
            </a:p>
          </p:txBody>
        </p:sp>
      </p:grpSp>
      <p:grpSp>
        <p:nvGrpSpPr>
          <p:cNvPr id="11" name="Group 10" descr="Icône Cognitive Services - cerveau numérique dans un partage cloud.">
            <a:extLst>
              <a:ext uri="{FF2B5EF4-FFF2-40B4-BE49-F238E27FC236}">
                <a16:creationId xmlns:a16="http://schemas.microsoft.com/office/drawing/2014/main" id="{54DAB787-8206-4DCC-BC7C-A56A26517A28}"/>
              </a:ext>
            </a:extLst>
          </p:cNvPr>
          <p:cNvGrpSpPr/>
          <p:nvPr/>
        </p:nvGrpSpPr>
        <p:grpSpPr>
          <a:xfrm>
            <a:off x="844813" y="2781036"/>
            <a:ext cx="9887147" cy="1403902"/>
            <a:chOff x="844813" y="2959434"/>
            <a:chExt cx="9887147" cy="1403902"/>
          </a:xfrm>
        </p:grpSpPr>
        <p:pic>
          <p:nvPicPr>
            <p:cNvPr id="12" name="Graphic 11">
              <a:extLst>
                <a:ext uri="{FF2B5EF4-FFF2-40B4-BE49-F238E27FC236}">
                  <a16:creationId xmlns:a16="http://schemas.microsoft.com/office/drawing/2014/main" id="{425AB829-753E-4196-8BD6-C11F0EDD28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4813" y="2959434"/>
              <a:ext cx="1182743" cy="1182743"/>
            </a:xfrm>
            <a:prstGeom prst="rect">
              <a:avLst/>
            </a:prstGeom>
          </p:spPr>
        </p:pic>
        <p:sp>
          <p:nvSpPr>
            <p:cNvPr id="13" name="TextBox 12">
              <a:extLst>
                <a:ext uri="{FF2B5EF4-FFF2-40B4-BE49-F238E27FC236}">
                  <a16:creationId xmlns:a16="http://schemas.microsoft.com/office/drawing/2014/main" id="{82C23AAF-9E75-4DDD-B067-B7848A0220DC}"/>
                </a:ext>
              </a:extLst>
            </p:cNvPr>
            <p:cNvSpPr txBox="1"/>
            <p:nvPr/>
          </p:nvSpPr>
          <p:spPr>
            <a:xfrm>
              <a:off x="2246517" y="3070674"/>
              <a:ext cx="8485443"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Cognitive Services : </a:t>
              </a:r>
              <a:r>
                <a:rPr lang="fr-FR" sz="2400" b="0" dirty="0">
                  <a:solidFill>
                    <a:schemeClr val="tx1"/>
                  </a:solidFill>
                  <a:latin typeface="+mn-lt"/>
                  <a:cs typeface="Segoe UI Semilight"/>
                </a:rPr>
                <a:t>déployez rapidement des applications capables de voir, d’entendre, de parler, de comprendre et d’interpréter les besoins d’un utilisateur. </a:t>
              </a:r>
            </a:p>
          </p:txBody>
        </p:sp>
      </p:grpSp>
      <p:grpSp>
        <p:nvGrpSpPr>
          <p:cNvPr id="14" name="Group 13" descr="Icône Azure Bot Service - cercle contenant une image simple de robot.">
            <a:extLst>
              <a:ext uri="{FF2B5EF4-FFF2-40B4-BE49-F238E27FC236}">
                <a16:creationId xmlns:a16="http://schemas.microsoft.com/office/drawing/2014/main" id="{F7EF8FD5-B495-4EB9-B4ED-941BDF4B8961}"/>
              </a:ext>
            </a:extLst>
          </p:cNvPr>
          <p:cNvGrpSpPr/>
          <p:nvPr/>
        </p:nvGrpSpPr>
        <p:grpSpPr>
          <a:xfrm>
            <a:off x="844812" y="4318443"/>
            <a:ext cx="10111999" cy="1182743"/>
            <a:chOff x="844812" y="4567022"/>
            <a:chExt cx="10111999" cy="1182743"/>
          </a:xfrm>
        </p:grpSpPr>
        <p:pic>
          <p:nvPicPr>
            <p:cNvPr id="15" name="Graphic 14">
              <a:extLst>
                <a:ext uri="{FF2B5EF4-FFF2-40B4-BE49-F238E27FC236}">
                  <a16:creationId xmlns:a16="http://schemas.microsoft.com/office/drawing/2014/main" id="{F2FDB5EA-C923-4858-9D19-042FD18083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4812" y="4567022"/>
              <a:ext cx="1182743" cy="1182743"/>
            </a:xfrm>
            <a:prstGeom prst="rect">
              <a:avLst/>
            </a:prstGeom>
          </p:spPr>
        </p:pic>
        <p:sp>
          <p:nvSpPr>
            <p:cNvPr id="16" name="TextBox 15">
              <a:extLst>
                <a:ext uri="{FF2B5EF4-FFF2-40B4-BE49-F238E27FC236}">
                  <a16:creationId xmlns:a16="http://schemas.microsoft.com/office/drawing/2014/main" id="{6595CE81-C8C9-4E21-8597-37E38ADE3A8A}"/>
                </a:ext>
              </a:extLst>
            </p:cNvPr>
            <p:cNvSpPr txBox="1"/>
            <p:nvPr/>
          </p:nvSpPr>
          <p:spPr>
            <a:xfrm>
              <a:off x="2246517" y="4678262"/>
              <a:ext cx="8710294" cy="627864"/>
            </a:xfrm>
            <a:prstGeom prst="rect">
              <a:avLst/>
            </a:prstGeom>
            <a:noFill/>
          </p:spPr>
          <p:txBody>
            <a:bodyPr wrap="square" lIns="182880" tIns="146304" rIns="182880" bIns="146304" rtlCol="0">
              <a:spAutoFit/>
            </a:bodyPr>
            <a:lstStyle/>
            <a:p>
              <a:pPr>
                <a:lnSpc>
                  <a:spcPct val="90000"/>
                </a:lnSpc>
                <a:spcAft>
                  <a:spcPts val="600"/>
                </a:spcAft>
              </a:pPr>
              <a:r>
                <a:rPr lang="fr-FR" sz="2400" b="1">
                  <a:gradFill>
                    <a:gsLst>
                      <a:gs pos="2917">
                        <a:schemeClr val="tx1"/>
                      </a:gs>
                      <a:gs pos="30000">
                        <a:schemeClr val="tx1"/>
                      </a:gs>
                    </a:gsLst>
                    <a:lin ang="5400000" scaled="0"/>
                  </a:gradFill>
                </a:rPr>
                <a:t>Azure Bot Service : </a:t>
              </a:r>
              <a:r>
                <a:rPr lang="fr-FR" sz="2400">
                  <a:gradFill>
                    <a:gsLst>
                      <a:gs pos="2917">
                        <a:schemeClr val="tx1"/>
                      </a:gs>
                      <a:gs pos="30000">
                        <a:schemeClr val="tx1"/>
                      </a:gs>
                    </a:gsLst>
                    <a:lin ang="5400000" scaled="0"/>
                  </a:gradFill>
                </a:rPr>
                <a:t>développez des bots intelligents de classe Entreprise.</a:t>
              </a:r>
            </a:p>
          </p:txBody>
        </p:sp>
      </p:grpSp>
      <p:pic>
        <p:nvPicPr>
          <p:cNvPr id="2" name="Picture 1">
            <a:extLst>
              <a:ext uri="{FF2B5EF4-FFF2-40B4-BE49-F238E27FC236}">
                <a16:creationId xmlns:a16="http://schemas.microsoft.com/office/drawing/2014/main" id="{A0FB79CA-8F73-44D7-B306-640C85B7621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264213850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Informatique serverless</a:t>
            </a:r>
          </a:p>
        </p:txBody>
      </p:sp>
      <p:grpSp>
        <p:nvGrpSpPr>
          <p:cNvPr id="10" name="Group 9" descr="Icône Azure Functions - éclair entre des crochets de programmation.">
            <a:extLst>
              <a:ext uri="{FF2B5EF4-FFF2-40B4-BE49-F238E27FC236}">
                <a16:creationId xmlns:a16="http://schemas.microsoft.com/office/drawing/2014/main" id="{E1AD1EA8-2A22-41A7-989F-D1905D424BE4}"/>
              </a:ext>
            </a:extLst>
          </p:cNvPr>
          <p:cNvGrpSpPr/>
          <p:nvPr/>
        </p:nvGrpSpPr>
        <p:grpSpPr>
          <a:xfrm>
            <a:off x="422175" y="1802443"/>
            <a:ext cx="5486400" cy="3844320"/>
            <a:chOff x="-227913" y="2230606"/>
            <a:chExt cx="5486400" cy="3844320"/>
          </a:xfrm>
        </p:grpSpPr>
        <p:pic>
          <p:nvPicPr>
            <p:cNvPr id="11" name="Graphic 10">
              <a:extLst>
                <a:ext uri="{FF2B5EF4-FFF2-40B4-BE49-F238E27FC236}">
                  <a16:creationId xmlns:a16="http://schemas.microsoft.com/office/drawing/2014/main" id="{493B6F76-CD65-40B7-87EA-29AC4733E7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80743" y="2885823"/>
              <a:ext cx="1869088" cy="1869088"/>
            </a:xfrm>
            <a:prstGeom prst="rect">
              <a:avLst/>
            </a:prstGeom>
          </p:spPr>
        </p:pic>
        <p:sp>
          <p:nvSpPr>
            <p:cNvPr id="13" name="TextBox 12">
              <a:extLst>
                <a:ext uri="{FF2B5EF4-FFF2-40B4-BE49-F238E27FC236}">
                  <a16:creationId xmlns:a16="http://schemas.microsoft.com/office/drawing/2014/main" id="{EE0F5E29-079F-43EF-9E35-7AD935132F4F}"/>
                </a:ext>
              </a:extLst>
            </p:cNvPr>
            <p:cNvSpPr txBox="1"/>
            <p:nvPr/>
          </p:nvSpPr>
          <p:spPr>
            <a:xfrm>
              <a:off x="617337" y="2230606"/>
              <a:ext cx="379590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Azure Functions</a:t>
              </a:r>
            </a:p>
          </p:txBody>
        </p:sp>
        <p:sp>
          <p:nvSpPr>
            <p:cNvPr id="14" name="TextBox 13">
              <a:extLst>
                <a:ext uri="{FF2B5EF4-FFF2-40B4-BE49-F238E27FC236}">
                  <a16:creationId xmlns:a16="http://schemas.microsoft.com/office/drawing/2014/main" id="{7220FC46-2B31-43E5-9F5E-294ACE7FF742}"/>
                </a:ext>
              </a:extLst>
            </p:cNvPr>
            <p:cNvSpPr txBox="1"/>
            <p:nvPr/>
          </p:nvSpPr>
          <p:spPr>
            <a:xfrm>
              <a:off x="-227913" y="4782264"/>
              <a:ext cx="5486400" cy="1292662"/>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rPr>
                <a:t>Code basé sur l’événement et exécutant votre service et non l’infrastructure sous-jacente.</a:t>
              </a:r>
            </a:p>
          </p:txBody>
        </p:sp>
      </p:grpSp>
      <p:grpSp>
        <p:nvGrpSpPr>
          <p:cNvPr id="15" name="Group 14" descr="Icône Azure Logic Apps - organigramme entre des crochets programmation.">
            <a:extLst>
              <a:ext uri="{FF2B5EF4-FFF2-40B4-BE49-F238E27FC236}">
                <a16:creationId xmlns:a16="http://schemas.microsoft.com/office/drawing/2014/main" id="{33F9FD76-5287-4A5D-9CAA-E5B8A1183FCD}"/>
              </a:ext>
            </a:extLst>
          </p:cNvPr>
          <p:cNvGrpSpPr/>
          <p:nvPr/>
        </p:nvGrpSpPr>
        <p:grpSpPr>
          <a:xfrm>
            <a:off x="6283427" y="1804820"/>
            <a:ext cx="5572181" cy="3841943"/>
            <a:chOff x="3804273" y="2343782"/>
            <a:chExt cx="5572181" cy="3841943"/>
          </a:xfrm>
        </p:grpSpPr>
        <p:pic>
          <p:nvPicPr>
            <p:cNvPr id="16" name="Graphic 15">
              <a:extLst>
                <a:ext uri="{FF2B5EF4-FFF2-40B4-BE49-F238E27FC236}">
                  <a16:creationId xmlns:a16="http://schemas.microsoft.com/office/drawing/2014/main" id="{DAC005F8-E385-467C-AF95-F593077F4C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55819" y="2885823"/>
              <a:ext cx="1869088" cy="1869088"/>
            </a:xfrm>
            <a:prstGeom prst="rect">
              <a:avLst/>
            </a:prstGeom>
          </p:spPr>
        </p:pic>
        <p:sp>
          <p:nvSpPr>
            <p:cNvPr id="18" name="TextBox 17">
              <a:extLst>
                <a:ext uri="{FF2B5EF4-FFF2-40B4-BE49-F238E27FC236}">
                  <a16:creationId xmlns:a16="http://schemas.microsoft.com/office/drawing/2014/main" id="{FA0F78F5-5B15-433E-A293-047A763A7659}"/>
                </a:ext>
              </a:extLst>
            </p:cNvPr>
            <p:cNvSpPr txBox="1"/>
            <p:nvPr/>
          </p:nvSpPr>
          <p:spPr>
            <a:xfrm>
              <a:off x="5141692" y="2343782"/>
              <a:ext cx="2897342"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Azure Logic Apps</a:t>
              </a:r>
            </a:p>
          </p:txBody>
        </p:sp>
        <p:sp>
          <p:nvSpPr>
            <p:cNvPr id="19" name="TextBox 18">
              <a:extLst>
                <a:ext uri="{FF2B5EF4-FFF2-40B4-BE49-F238E27FC236}">
                  <a16:creationId xmlns:a16="http://schemas.microsoft.com/office/drawing/2014/main" id="{6B12A3EF-3661-425E-BB65-DF83912F9E33}"/>
                </a:ext>
              </a:extLst>
            </p:cNvPr>
            <p:cNvSpPr txBox="1"/>
            <p:nvPr/>
          </p:nvSpPr>
          <p:spPr>
            <a:xfrm>
              <a:off x="3804273" y="4782264"/>
              <a:ext cx="5572181" cy="1403461"/>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400"/>
                <a:t>A</a:t>
              </a:r>
              <a:r>
                <a:rPr lang="fr-FR" sz="2400" b="0">
                  <a:solidFill>
                    <a:schemeClr val="tx1"/>
                  </a:solidFill>
                </a:rPr>
                <a:t>utomatisez et orchestrez des tâches, des processus métier et des workflows pour intégrer les applications.</a:t>
              </a:r>
            </a:p>
          </p:txBody>
        </p:sp>
      </p:grpSp>
      <p:pic>
        <p:nvPicPr>
          <p:cNvPr id="2" name="Picture 1">
            <a:extLst>
              <a:ext uri="{FF2B5EF4-FFF2-40B4-BE49-F238E27FC236}">
                <a16:creationId xmlns:a16="http://schemas.microsoft.com/office/drawing/2014/main" id="{0CD51D14-8138-46B6-A9D3-732DEDD665C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591050" y="6453518"/>
            <a:ext cx="3009900" cy="371475"/>
          </a:xfrm>
          <a:prstGeom prst="rect">
            <a:avLst/>
          </a:prstGeom>
        </p:spPr>
      </p:pic>
    </p:spTree>
    <p:extLst>
      <p:ext uri="{BB962C8B-B14F-4D97-AF65-F5344CB8AC3E}">
        <p14:creationId xmlns:p14="http://schemas.microsoft.com/office/powerpoint/2010/main" val="36910738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fr-FR"/>
              <a:t>Cloud public</a:t>
            </a:r>
          </a:p>
        </p:txBody>
      </p:sp>
      <p:sp>
        <p:nvSpPr>
          <p:cNvPr id="6" name="Text Placeholder 5"/>
          <p:cNvSpPr>
            <a:spLocks noGrp="1"/>
          </p:cNvSpPr>
          <p:nvPr>
            <p:ph sz="quarter" idx="10"/>
          </p:nvPr>
        </p:nvSpPr>
        <p:spPr>
          <a:xfrm>
            <a:off x="418642" y="1456897"/>
            <a:ext cx="5394960" cy="4734629"/>
          </a:xfrm>
        </p:spPr>
        <p:txBody>
          <a:bodyPr wrap="square">
            <a:normAutofit/>
          </a:bodyPr>
          <a:lstStyle/>
          <a:p>
            <a:pPr marL="342900" indent="-342900">
              <a:buFont typeface="Arial" panose="020B0604020202020204" pitchFamily="34" charset="0"/>
              <a:buChar char="•"/>
            </a:pPr>
            <a:r>
              <a:rPr lang="fr-FR" dirty="0">
                <a:latin typeface="+mn-lt"/>
              </a:rPr>
              <a:t>Appartient au fournisseur de services cloud ou d’hébergement.</a:t>
            </a:r>
          </a:p>
          <a:p>
            <a:endParaRPr lang="en-US" sz="900" dirty="0">
              <a:latin typeface="+mn-lt"/>
            </a:endParaRPr>
          </a:p>
          <a:p>
            <a:pPr marL="342900" indent="-342900">
              <a:buFont typeface="Arial" panose="020B0604020202020204" pitchFamily="34" charset="0"/>
              <a:buChar char="•"/>
            </a:pPr>
            <a:r>
              <a:rPr lang="fr-FR" dirty="0">
                <a:latin typeface="+mn-lt"/>
              </a:rPr>
              <a:t>Fournit des ressources et des services à plusieurs organisations et utilisateurs.</a:t>
            </a:r>
          </a:p>
          <a:p>
            <a:endParaRPr lang="en-US" sz="1000" dirty="0">
              <a:latin typeface="+mn-lt"/>
            </a:endParaRPr>
          </a:p>
          <a:p>
            <a:pPr marL="342900" indent="-342900">
              <a:buFont typeface="Arial" panose="020B0604020202020204" pitchFamily="34" charset="0"/>
              <a:buChar char="•"/>
            </a:pPr>
            <a:r>
              <a:rPr lang="fr-FR" dirty="0">
                <a:latin typeface="+mn-lt"/>
              </a:rPr>
              <a:t>Accessible via une connexion réseau sécurisée (généralement via Internet).</a:t>
            </a:r>
          </a:p>
        </p:txBody>
      </p:sp>
      <p:pic>
        <p:nvPicPr>
          <p:cNvPr id="5" name="Picture 4" descr="Plusieurs mains contenant des données, montant jusqu’aux serveurs dans les nuage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6428181" y="1860326"/>
            <a:ext cx="5394960" cy="3137348"/>
          </a:xfrm>
          <a:prstGeom prst="rect">
            <a:avLst/>
          </a:prstGeom>
          <a:noFill/>
        </p:spPr>
      </p:pic>
    </p:spTree>
    <p:extLst>
      <p:ext uri="{BB962C8B-B14F-4D97-AF65-F5344CB8AC3E}">
        <p14:creationId xmlns:p14="http://schemas.microsoft.com/office/powerpoint/2010/main" val="30964321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18551"/>
            <a:ext cx="11341268" cy="680196"/>
          </a:xfrm>
        </p:spPr>
        <p:txBody>
          <a:bodyPr/>
          <a:lstStyle/>
          <a:p>
            <a:r>
              <a:rPr lang="fr-FR"/>
              <a:t>Développez vos applications avec DevOps et GitHub</a:t>
            </a:r>
          </a:p>
        </p:txBody>
      </p:sp>
      <p:grpSp>
        <p:nvGrpSpPr>
          <p:cNvPr id="16" name="Group 15" descr="Icône Azure DevOps - logo Azure autour d’une boîte d’opérations.">
            <a:extLst>
              <a:ext uri="{FF2B5EF4-FFF2-40B4-BE49-F238E27FC236}">
                <a16:creationId xmlns:a16="http://schemas.microsoft.com/office/drawing/2014/main" id="{BB5B7098-DCC9-43F2-B9E8-B772BF455BE5}"/>
              </a:ext>
            </a:extLst>
          </p:cNvPr>
          <p:cNvGrpSpPr/>
          <p:nvPr/>
        </p:nvGrpSpPr>
        <p:grpSpPr>
          <a:xfrm>
            <a:off x="314325" y="984530"/>
            <a:ext cx="11445586" cy="1128285"/>
            <a:chOff x="661065" y="1206473"/>
            <a:chExt cx="10770860" cy="1128285"/>
          </a:xfrm>
        </p:grpSpPr>
        <p:pic>
          <p:nvPicPr>
            <p:cNvPr id="8" name="Graphic 7">
              <a:extLst>
                <a:ext uri="{FF2B5EF4-FFF2-40B4-BE49-F238E27FC236}">
                  <a16:creationId xmlns:a16="http://schemas.microsoft.com/office/drawing/2014/main" id="{D76AC99C-AE1C-410E-9BE4-03E32684A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61065" y="1251104"/>
              <a:ext cx="1083945" cy="1083654"/>
            </a:xfrm>
            <a:prstGeom prst="rect">
              <a:avLst/>
            </a:prstGeom>
          </p:spPr>
        </p:pic>
        <p:sp>
          <p:nvSpPr>
            <p:cNvPr id="15" name="TextBox 14">
              <a:extLst>
                <a:ext uri="{FF2B5EF4-FFF2-40B4-BE49-F238E27FC236}">
                  <a16:creationId xmlns:a16="http://schemas.microsoft.com/office/drawing/2014/main" id="{0A81734B-C9E3-4851-A79A-67AE44CF576E}"/>
                </a:ext>
              </a:extLst>
            </p:cNvPr>
            <p:cNvSpPr txBox="1"/>
            <p:nvPr/>
          </p:nvSpPr>
          <p:spPr>
            <a:xfrm>
              <a:off x="1899305" y="1206473"/>
              <a:ext cx="9532620" cy="960263"/>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DevOps :</a:t>
              </a:r>
              <a:r>
                <a:rPr lang="fr-FR" sz="2400" dirty="0">
                  <a:gradFill>
                    <a:gsLst>
                      <a:gs pos="2917">
                        <a:schemeClr val="tx1"/>
                      </a:gs>
                      <a:gs pos="30000">
                        <a:schemeClr val="tx1"/>
                      </a:gs>
                    </a:gsLst>
                    <a:lin ang="5400000" scaled="0"/>
                  </a:gradFill>
                </a:rPr>
                <a:t> outils de collaboration de développement, notamment des pipelines, des tableaux Kanban et des tests de charge étendus automatisés dans le cloud.</a:t>
              </a:r>
            </a:p>
          </p:txBody>
        </p:sp>
      </p:grpSp>
      <p:grpSp>
        <p:nvGrpSpPr>
          <p:cNvPr id="21" name="Group 20" descr="Logo GitHub - ensemble de dossiers avec un organigramme dessus.">
            <a:extLst>
              <a:ext uri="{FF2B5EF4-FFF2-40B4-BE49-F238E27FC236}">
                <a16:creationId xmlns:a16="http://schemas.microsoft.com/office/drawing/2014/main" id="{2348C96D-B55F-4FD5-A584-16F21DD75CA7}"/>
              </a:ext>
            </a:extLst>
          </p:cNvPr>
          <p:cNvGrpSpPr/>
          <p:nvPr/>
        </p:nvGrpSpPr>
        <p:grpSpPr>
          <a:xfrm>
            <a:off x="314325" y="2196806"/>
            <a:ext cx="11019982" cy="1083654"/>
            <a:chOff x="661065" y="2679095"/>
            <a:chExt cx="10370346" cy="1083654"/>
          </a:xfrm>
        </p:grpSpPr>
        <p:pic>
          <p:nvPicPr>
            <p:cNvPr id="10" name="Graphic 9">
              <a:extLst>
                <a:ext uri="{FF2B5EF4-FFF2-40B4-BE49-F238E27FC236}">
                  <a16:creationId xmlns:a16="http://schemas.microsoft.com/office/drawing/2014/main" id="{11260FD4-CCDA-4AE8-B5B4-363E84C3E4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1065" y="2679095"/>
              <a:ext cx="1083945" cy="1083654"/>
            </a:xfrm>
            <a:prstGeom prst="rect">
              <a:avLst/>
            </a:prstGeom>
          </p:spPr>
        </p:pic>
        <p:sp>
          <p:nvSpPr>
            <p:cNvPr id="18" name="TextBox 17">
              <a:extLst>
                <a:ext uri="{FF2B5EF4-FFF2-40B4-BE49-F238E27FC236}">
                  <a16:creationId xmlns:a16="http://schemas.microsoft.com/office/drawing/2014/main" id="{9CE26080-F17B-4A06-8E57-47B04F7DC8FC}"/>
                </a:ext>
              </a:extLst>
            </p:cNvPr>
            <p:cNvSpPr txBox="1"/>
            <p:nvPr/>
          </p:nvSpPr>
          <p:spPr>
            <a:xfrm>
              <a:off x="1899305" y="2740791"/>
              <a:ext cx="9132106" cy="960263"/>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GitHub :</a:t>
              </a:r>
              <a:r>
                <a:rPr lang="fr-FR" sz="2400" dirty="0">
                  <a:gradFill>
                    <a:gsLst>
                      <a:gs pos="2917">
                        <a:schemeClr val="tx1"/>
                      </a:gs>
                      <a:gs pos="30000">
                        <a:schemeClr val="tx1"/>
                      </a:gs>
                    </a:gsLst>
                    <a:lin ang="5400000" scaled="0"/>
                  </a:gradFill>
                </a:rPr>
                <a:t> hébergement de développement de logiciel avec contrôle de version, gestion du code source, et gestion des bogues/tâches.</a:t>
              </a:r>
            </a:p>
          </p:txBody>
        </p:sp>
      </p:grpSp>
      <p:grpSp>
        <p:nvGrpSpPr>
          <p:cNvPr id="22" name="Group 21" descr="Icône GitHub Actions - ensemble de tâches dans un organigramme avec certaines tâches cochées.">
            <a:extLst>
              <a:ext uri="{FF2B5EF4-FFF2-40B4-BE49-F238E27FC236}">
                <a16:creationId xmlns:a16="http://schemas.microsoft.com/office/drawing/2014/main" id="{D08733A0-E944-4170-A6C5-08CCB372876F}"/>
              </a:ext>
            </a:extLst>
          </p:cNvPr>
          <p:cNvGrpSpPr/>
          <p:nvPr/>
        </p:nvGrpSpPr>
        <p:grpSpPr>
          <a:xfrm>
            <a:off x="314325" y="3335876"/>
            <a:ext cx="11445586" cy="1083654"/>
            <a:chOff x="661065" y="4238738"/>
            <a:chExt cx="10770860" cy="1083654"/>
          </a:xfrm>
        </p:grpSpPr>
        <p:pic>
          <p:nvPicPr>
            <p:cNvPr id="12" name="Graphic 11">
              <a:extLst>
                <a:ext uri="{FF2B5EF4-FFF2-40B4-BE49-F238E27FC236}">
                  <a16:creationId xmlns:a16="http://schemas.microsoft.com/office/drawing/2014/main" id="{2FF28343-9BB9-4C71-91C1-D0CED20AA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1065" y="4238738"/>
              <a:ext cx="1083945" cy="1083654"/>
            </a:xfrm>
            <a:prstGeom prst="rect">
              <a:avLst/>
            </a:prstGeom>
          </p:spPr>
        </p:pic>
        <p:sp>
          <p:nvSpPr>
            <p:cNvPr id="19" name="TextBox 18">
              <a:extLst>
                <a:ext uri="{FF2B5EF4-FFF2-40B4-BE49-F238E27FC236}">
                  <a16:creationId xmlns:a16="http://schemas.microsoft.com/office/drawing/2014/main" id="{D77DF5E7-14E7-423E-B840-688ADF6CA324}"/>
                </a:ext>
              </a:extLst>
            </p:cNvPr>
            <p:cNvSpPr txBox="1"/>
            <p:nvPr/>
          </p:nvSpPr>
          <p:spPr>
            <a:xfrm>
              <a:off x="1899305" y="4300434"/>
              <a:ext cx="9532620" cy="960263"/>
            </a:xfrm>
            <a:prstGeom prst="rect">
              <a:avLst/>
            </a:prstGeom>
            <a:noFill/>
          </p:spPr>
          <p:txBody>
            <a:bodyPr wrap="square" lIns="182880" tIns="146304" rIns="182880" bIns="146304" rtlCol="0">
              <a:spAutoFit/>
            </a:bodyPr>
            <a:lstStyle/>
            <a:p>
              <a:pPr>
                <a:lnSpc>
                  <a:spcPct val="90000"/>
                </a:lnSpc>
                <a:spcAft>
                  <a:spcPts val="600"/>
                </a:spcAft>
              </a:pPr>
              <a:r>
                <a:rPr lang="fr-FR" sz="2400" b="1">
                  <a:gradFill>
                    <a:gsLst>
                      <a:gs pos="2917">
                        <a:schemeClr val="tx1"/>
                      </a:gs>
                      <a:gs pos="30000">
                        <a:schemeClr val="tx1"/>
                      </a:gs>
                    </a:gsLst>
                    <a:lin ang="5400000" scaled="0"/>
                  </a:gradFill>
                </a:rPr>
                <a:t>GitHub Actions for Azure : </a:t>
              </a:r>
              <a:r>
                <a:rPr lang="fr-FR" sz="2400">
                  <a:gradFill>
                    <a:gsLst>
                      <a:gs pos="2917">
                        <a:schemeClr val="tx1"/>
                      </a:gs>
                      <a:gs pos="30000">
                        <a:schemeClr val="tx1"/>
                      </a:gs>
                    </a:gsLst>
                    <a:lin ang="5400000" scaled="0"/>
                  </a:gradFill>
                </a:rPr>
                <a:t>a</a:t>
              </a:r>
              <a:r>
                <a:rPr lang="fr-FR" sz="2400" b="0"/>
                <a:t>utomatisez le workflow logiciel pour concevoir, tester et déployer depuis GitHub.</a:t>
              </a:r>
            </a:p>
          </p:txBody>
        </p:sp>
      </p:grpSp>
      <p:grpSp>
        <p:nvGrpSpPr>
          <p:cNvPr id="23" name="Group 22" descr="Icône Azure DevTest Labs - bécher pour expériences de laboratoire installé dans le cloud.">
            <a:extLst>
              <a:ext uri="{FF2B5EF4-FFF2-40B4-BE49-F238E27FC236}">
                <a16:creationId xmlns:a16="http://schemas.microsoft.com/office/drawing/2014/main" id="{82D090D9-AC1B-4C70-98D1-5F92943D81C1}"/>
              </a:ext>
            </a:extLst>
          </p:cNvPr>
          <p:cNvGrpSpPr/>
          <p:nvPr/>
        </p:nvGrpSpPr>
        <p:grpSpPr>
          <a:xfrm>
            <a:off x="314325" y="4493996"/>
            <a:ext cx="11253898" cy="1083655"/>
            <a:chOff x="661064" y="5558521"/>
            <a:chExt cx="10590474" cy="1083655"/>
          </a:xfrm>
        </p:grpSpPr>
        <p:pic>
          <p:nvPicPr>
            <p:cNvPr id="14" name="Graphic 13">
              <a:extLst>
                <a:ext uri="{FF2B5EF4-FFF2-40B4-BE49-F238E27FC236}">
                  <a16:creationId xmlns:a16="http://schemas.microsoft.com/office/drawing/2014/main" id="{606B8AFD-CBE4-4100-AB4F-A1E669C110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1064" y="5558521"/>
              <a:ext cx="1083946" cy="1083655"/>
            </a:xfrm>
            <a:prstGeom prst="rect">
              <a:avLst/>
            </a:prstGeom>
          </p:spPr>
        </p:pic>
        <p:sp>
          <p:nvSpPr>
            <p:cNvPr id="20" name="TextBox 19">
              <a:extLst>
                <a:ext uri="{FF2B5EF4-FFF2-40B4-BE49-F238E27FC236}">
                  <a16:creationId xmlns:a16="http://schemas.microsoft.com/office/drawing/2014/main" id="{2C07F6C7-AC66-4577-A476-E82543BA8AAD}"/>
                </a:ext>
              </a:extLst>
            </p:cNvPr>
            <p:cNvSpPr txBox="1"/>
            <p:nvPr/>
          </p:nvSpPr>
          <p:spPr>
            <a:xfrm>
              <a:off x="1899305" y="5620218"/>
              <a:ext cx="9352233" cy="960263"/>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Azure </a:t>
              </a:r>
              <a:r>
                <a:rPr lang="fr-FR" sz="2400" b="1" dirty="0" err="1">
                  <a:gradFill>
                    <a:gsLst>
                      <a:gs pos="2917">
                        <a:schemeClr val="tx1"/>
                      </a:gs>
                      <a:gs pos="30000">
                        <a:schemeClr val="tx1"/>
                      </a:gs>
                    </a:gsLst>
                    <a:lin ang="5400000" scaled="0"/>
                  </a:gradFill>
                </a:rPr>
                <a:t>DevTest</a:t>
              </a:r>
              <a:r>
                <a:rPr lang="fr-FR" sz="2400" b="1" dirty="0">
                  <a:gradFill>
                    <a:gsLst>
                      <a:gs pos="2917">
                        <a:schemeClr val="tx1"/>
                      </a:gs>
                      <a:gs pos="30000">
                        <a:schemeClr val="tx1"/>
                      </a:gs>
                    </a:gsLst>
                    <a:lin ang="5400000" scaled="0"/>
                  </a:gradFill>
                </a:rPr>
                <a:t> </a:t>
              </a:r>
              <a:r>
                <a:rPr lang="fr-FR" sz="2400" b="1" dirty="0" err="1">
                  <a:gradFill>
                    <a:gsLst>
                      <a:gs pos="2917">
                        <a:schemeClr val="tx1"/>
                      </a:gs>
                      <a:gs pos="30000">
                        <a:schemeClr val="tx1"/>
                      </a:gs>
                    </a:gsLst>
                    <a:lin ang="5400000" scaled="0"/>
                  </a:gradFill>
                </a:rPr>
                <a:t>Labs</a:t>
              </a:r>
              <a:r>
                <a:rPr lang="fr-FR" sz="2400" b="1" dirty="0">
                  <a:gradFill>
                    <a:gsLst>
                      <a:gs pos="2917">
                        <a:schemeClr val="tx1"/>
                      </a:gs>
                      <a:gs pos="30000">
                        <a:schemeClr val="tx1"/>
                      </a:gs>
                    </a:gsLst>
                    <a:lin ang="5400000" scaled="0"/>
                  </a:gradFill>
                </a:rPr>
                <a:t> : </a:t>
              </a:r>
              <a:r>
                <a:rPr lang="fr-FR" sz="2400" dirty="0"/>
                <a:t>créez rapidement des environnements dans Azure tout en minimisant les déchets et en contrôlant les coûts.</a:t>
              </a:r>
            </a:p>
          </p:txBody>
        </p:sp>
      </p:grpSp>
      <p:pic>
        <p:nvPicPr>
          <p:cNvPr id="2" name="Picture 1">
            <a:extLst>
              <a:ext uri="{FF2B5EF4-FFF2-40B4-BE49-F238E27FC236}">
                <a16:creationId xmlns:a16="http://schemas.microsoft.com/office/drawing/2014/main" id="{A0DE1153-0FF5-4E20-8745-305EEAC3978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394126122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fr-FR"/>
              <a:t>Outils de gestion Azure</a:t>
            </a:r>
          </a:p>
        </p:txBody>
      </p:sp>
      <p:pic>
        <p:nvPicPr>
          <p:cNvPr id="5" name="Graphic 4" descr="Outils">
            <a:extLst>
              <a:ext uri="{FF2B5EF4-FFF2-40B4-BE49-F238E27FC236}">
                <a16:creationId xmlns:a16="http://schemas.microsoft.com/office/drawing/2014/main" id="{C4B53E57-6676-4A4D-AB65-F20D2D3F86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0018" y="2841974"/>
            <a:ext cx="1153392" cy="1153392"/>
          </a:xfrm>
          <a:prstGeom prst="rect">
            <a:avLst/>
          </a:prstGeom>
        </p:spPr>
      </p:pic>
    </p:spTree>
    <p:extLst>
      <p:ext uri="{BB962C8B-B14F-4D97-AF65-F5344CB8AC3E}">
        <p14:creationId xmlns:p14="http://schemas.microsoft.com/office/powerpoint/2010/main" val="258299263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193679"/>
            <a:ext cx="11341268" cy="680196"/>
          </a:xfrm>
        </p:spPr>
        <p:txBody>
          <a:bodyPr/>
          <a:lstStyle/>
          <a:p>
            <a:r>
              <a:rPr lang="fr-FR" noProof="0"/>
              <a:t>Outils de gestion disponibles dans Azure</a:t>
            </a:r>
          </a:p>
        </p:txBody>
      </p:sp>
      <p:grpSp>
        <p:nvGrpSpPr>
          <p:cNvPr id="74" name="Group 73" descr="Ensemble de 6 outils de gestion dans Azure :  Portail Azure, PowerShell, Azure Mobile App, Azure CLI, API REST et Azure Cloud Shell.  Chacun de ces outils peut être contrôlé par Azure Resource Manager.">
            <a:extLst>
              <a:ext uri="{FF2B5EF4-FFF2-40B4-BE49-F238E27FC236}">
                <a16:creationId xmlns:a16="http://schemas.microsoft.com/office/drawing/2014/main" id="{324471E5-3E8A-4B46-8F20-DFFB661DDDCD}"/>
              </a:ext>
            </a:extLst>
          </p:cNvPr>
          <p:cNvGrpSpPr/>
          <p:nvPr/>
        </p:nvGrpSpPr>
        <p:grpSpPr>
          <a:xfrm>
            <a:off x="2093343" y="819979"/>
            <a:ext cx="8005313" cy="4807168"/>
            <a:chOff x="1821873" y="1604513"/>
            <a:chExt cx="8005313" cy="4807168"/>
          </a:xfrm>
        </p:grpSpPr>
        <p:grpSp>
          <p:nvGrpSpPr>
            <p:cNvPr id="60" name="Group 59">
              <a:extLst>
                <a:ext uri="{FF2B5EF4-FFF2-40B4-BE49-F238E27FC236}">
                  <a16:creationId xmlns:a16="http://schemas.microsoft.com/office/drawing/2014/main" id="{DAD365CD-FCE8-4DBC-B51F-A8E0F6BCAADB}"/>
                </a:ext>
              </a:extLst>
            </p:cNvPr>
            <p:cNvGrpSpPr/>
            <p:nvPr/>
          </p:nvGrpSpPr>
          <p:grpSpPr>
            <a:xfrm>
              <a:off x="1821873" y="1604513"/>
              <a:ext cx="8005313" cy="3573142"/>
              <a:chOff x="68768" y="1715807"/>
              <a:chExt cx="8005313" cy="3573142"/>
            </a:xfrm>
          </p:grpSpPr>
          <p:sp>
            <p:nvSpPr>
              <p:cNvPr id="58" name="Rectangle 57">
                <a:extLst>
                  <a:ext uri="{FF2B5EF4-FFF2-40B4-BE49-F238E27FC236}">
                    <a16:creationId xmlns:a16="http://schemas.microsoft.com/office/drawing/2014/main" id="{4375CE31-64D8-4B50-8050-487084DA42DA}"/>
                  </a:ext>
                </a:extLst>
              </p:cNvPr>
              <p:cNvSpPr/>
              <p:nvPr/>
            </p:nvSpPr>
            <p:spPr bwMode="auto">
              <a:xfrm>
                <a:off x="68768" y="1715807"/>
                <a:ext cx="8005313" cy="357314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88B05BAD-A613-4F10-A713-184BFD26A54C}"/>
                  </a:ext>
                </a:extLst>
              </p:cNvPr>
              <p:cNvGrpSpPr/>
              <p:nvPr/>
            </p:nvGrpSpPr>
            <p:grpSpPr>
              <a:xfrm>
                <a:off x="460859" y="1861195"/>
                <a:ext cx="7423828" cy="3343156"/>
                <a:chOff x="754157" y="2068229"/>
                <a:chExt cx="7423828" cy="3343156"/>
              </a:xfrm>
            </p:grpSpPr>
            <p:grpSp>
              <p:nvGrpSpPr>
                <p:cNvPr id="33" name="Group 32">
                  <a:extLst>
                    <a:ext uri="{FF2B5EF4-FFF2-40B4-BE49-F238E27FC236}">
                      <a16:creationId xmlns:a16="http://schemas.microsoft.com/office/drawing/2014/main" id="{6730CDC1-F8DD-47AF-9809-B980CE41AE36}"/>
                    </a:ext>
                  </a:extLst>
                </p:cNvPr>
                <p:cNvGrpSpPr/>
                <p:nvPr/>
              </p:nvGrpSpPr>
              <p:grpSpPr>
                <a:xfrm>
                  <a:off x="754157" y="2075609"/>
                  <a:ext cx="3610566" cy="960262"/>
                  <a:chOff x="3790898" y="5423282"/>
                  <a:chExt cx="3610566" cy="960262"/>
                </a:xfrm>
              </p:grpSpPr>
              <p:sp>
                <p:nvSpPr>
                  <p:cNvPr id="19" name="Rectangle: Rounded Corners 18">
                    <a:extLst>
                      <a:ext uri="{FF2B5EF4-FFF2-40B4-BE49-F238E27FC236}">
                        <a16:creationId xmlns:a16="http://schemas.microsoft.com/office/drawing/2014/main" id="{1D3C3C88-54BE-465C-AB55-64867C5DA18F}"/>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8DC1268-EB17-4E65-BDA6-F12DA9E80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20" name="TextBox 19">
                    <a:extLst>
                      <a:ext uri="{FF2B5EF4-FFF2-40B4-BE49-F238E27FC236}">
                        <a16:creationId xmlns:a16="http://schemas.microsoft.com/office/drawing/2014/main" id="{5DC6600A-6A3F-4661-9205-35DFC8C67378}"/>
                      </a:ext>
                    </a:extLst>
                  </p:cNvPr>
                  <p:cNvSpPr txBox="1"/>
                  <p:nvPr/>
                </p:nvSpPr>
                <p:spPr>
                  <a:xfrm>
                    <a:off x="4376469" y="5589481"/>
                    <a:ext cx="3024995" cy="572464"/>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Portail Azure</a:t>
                    </a:r>
                  </a:p>
                </p:txBody>
              </p:sp>
            </p:grpSp>
            <p:grpSp>
              <p:nvGrpSpPr>
                <p:cNvPr id="35" name="Group 34">
                  <a:extLst>
                    <a:ext uri="{FF2B5EF4-FFF2-40B4-BE49-F238E27FC236}">
                      <a16:creationId xmlns:a16="http://schemas.microsoft.com/office/drawing/2014/main" id="{A18D80B7-41DA-4FC3-86DE-684CB54AF0FF}"/>
                    </a:ext>
                  </a:extLst>
                </p:cNvPr>
                <p:cNvGrpSpPr/>
                <p:nvPr/>
              </p:nvGrpSpPr>
              <p:grpSpPr>
                <a:xfrm>
                  <a:off x="4539555" y="3279833"/>
                  <a:ext cx="3638430" cy="960262"/>
                  <a:chOff x="3809041" y="5429178"/>
                  <a:chExt cx="3638430" cy="960262"/>
                </a:xfrm>
              </p:grpSpPr>
              <p:sp>
                <p:nvSpPr>
                  <p:cNvPr id="36" name="Rectangle: Rounded Corners 35">
                    <a:extLst>
                      <a:ext uri="{FF2B5EF4-FFF2-40B4-BE49-F238E27FC236}">
                        <a16:creationId xmlns:a16="http://schemas.microsoft.com/office/drawing/2014/main" id="{0B63F06B-36BD-4B03-A91A-A4911ABF52F5}"/>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37" name="Graphic 36">
                    <a:extLst>
                      <a:ext uri="{FF2B5EF4-FFF2-40B4-BE49-F238E27FC236}">
                        <a16:creationId xmlns:a16="http://schemas.microsoft.com/office/drawing/2014/main" id="{698A36FD-A495-4345-AB6E-8A203D2A94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38" name="TextBox 37">
                    <a:extLst>
                      <a:ext uri="{FF2B5EF4-FFF2-40B4-BE49-F238E27FC236}">
                        <a16:creationId xmlns:a16="http://schemas.microsoft.com/office/drawing/2014/main" id="{EBEDE8DC-D815-4D2F-BE04-CBAE05A5BBAB}"/>
                      </a:ext>
                    </a:extLst>
                  </p:cNvPr>
                  <p:cNvSpPr txBox="1"/>
                  <p:nvPr/>
                </p:nvSpPr>
                <p:spPr>
                  <a:xfrm>
                    <a:off x="4376469" y="5462300"/>
                    <a:ext cx="3071002" cy="849463"/>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Interface de ligne </a:t>
                    </a:r>
                    <a:br>
                      <a:rPr lang="fr-FR" sz="2000" dirty="0">
                        <a:gradFill>
                          <a:gsLst>
                            <a:gs pos="2917">
                              <a:schemeClr val="tx1"/>
                            </a:gs>
                            <a:gs pos="30000">
                              <a:schemeClr val="tx1"/>
                            </a:gs>
                          </a:gsLst>
                          <a:lin ang="5400000" scaled="0"/>
                        </a:gradFill>
                      </a:rPr>
                    </a:br>
                    <a:r>
                      <a:rPr lang="fr-FR" sz="2000" dirty="0">
                        <a:gradFill>
                          <a:gsLst>
                            <a:gs pos="2917">
                              <a:schemeClr val="tx1"/>
                            </a:gs>
                            <a:gs pos="30000">
                              <a:schemeClr val="tx1"/>
                            </a:gs>
                          </a:gsLst>
                          <a:lin ang="5400000" scaled="0"/>
                        </a:gradFill>
                      </a:rPr>
                      <a:t>de commande (CLI) </a:t>
                    </a:r>
                  </a:p>
                </p:txBody>
              </p:sp>
            </p:grpSp>
            <p:grpSp>
              <p:nvGrpSpPr>
                <p:cNvPr id="39" name="Group 38">
                  <a:extLst>
                    <a:ext uri="{FF2B5EF4-FFF2-40B4-BE49-F238E27FC236}">
                      <a16:creationId xmlns:a16="http://schemas.microsoft.com/office/drawing/2014/main" id="{A857370F-0707-4B93-A0BC-6D7DCF7525D3}"/>
                    </a:ext>
                  </a:extLst>
                </p:cNvPr>
                <p:cNvGrpSpPr/>
                <p:nvPr/>
              </p:nvGrpSpPr>
              <p:grpSpPr>
                <a:xfrm>
                  <a:off x="4521413" y="2068229"/>
                  <a:ext cx="3610566" cy="960262"/>
                  <a:chOff x="3790898" y="5423282"/>
                  <a:chExt cx="3610566" cy="960262"/>
                </a:xfrm>
              </p:grpSpPr>
              <p:sp>
                <p:nvSpPr>
                  <p:cNvPr id="40" name="Rectangle: Rounded Corners 39">
                    <a:extLst>
                      <a:ext uri="{FF2B5EF4-FFF2-40B4-BE49-F238E27FC236}">
                        <a16:creationId xmlns:a16="http://schemas.microsoft.com/office/drawing/2014/main" id="{40195766-F6A8-44BF-927B-82F54EA40D2D}"/>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2EA3B29A-C381-4F12-8FBA-8DD901BA49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42" name="TextBox 41">
                    <a:extLst>
                      <a:ext uri="{FF2B5EF4-FFF2-40B4-BE49-F238E27FC236}">
                        <a16:creationId xmlns:a16="http://schemas.microsoft.com/office/drawing/2014/main" id="{3939993E-305E-435B-A393-17804AFA5077}"/>
                      </a:ext>
                    </a:extLst>
                  </p:cNvPr>
                  <p:cNvSpPr txBox="1"/>
                  <p:nvPr/>
                </p:nvSpPr>
                <p:spPr>
                  <a:xfrm>
                    <a:off x="4551437" y="5589481"/>
                    <a:ext cx="2850027" cy="572464"/>
                  </a:xfrm>
                  <a:prstGeom prst="rect">
                    <a:avLst/>
                  </a:prstGeom>
                  <a:noFill/>
                </p:spPr>
                <p:txBody>
                  <a:bodyPr wrap="square" lIns="182880" tIns="146304" rIns="182880" bIns="146304" rtlCol="0">
                    <a:spAutoFit/>
                  </a:bodyPr>
                  <a:lstStyle/>
                  <a:p>
                    <a:pPr algn="ctr">
                      <a:lnSpc>
                        <a:spcPct val="90000"/>
                      </a:lnSpc>
                      <a:spcAft>
                        <a:spcPts val="600"/>
                      </a:spcAft>
                    </a:pPr>
                    <a:r>
                      <a:rPr lang="fr-FR" sz="2000">
                        <a:gradFill>
                          <a:gsLst>
                            <a:gs pos="2917">
                              <a:schemeClr val="tx1"/>
                            </a:gs>
                            <a:gs pos="30000">
                              <a:schemeClr val="tx1"/>
                            </a:gs>
                          </a:gsLst>
                          <a:lin ang="5400000" scaled="0"/>
                        </a:gradFill>
                      </a:rPr>
                      <a:t>Azure PowerShell</a:t>
                    </a:r>
                  </a:p>
                </p:txBody>
              </p:sp>
            </p:grpSp>
            <p:grpSp>
              <p:nvGrpSpPr>
                <p:cNvPr id="45" name="Group 44">
                  <a:extLst>
                    <a:ext uri="{FF2B5EF4-FFF2-40B4-BE49-F238E27FC236}">
                      <a16:creationId xmlns:a16="http://schemas.microsoft.com/office/drawing/2014/main" id="{F27606A3-2E17-4A4A-A99E-632AD85A7E7A}"/>
                    </a:ext>
                  </a:extLst>
                </p:cNvPr>
                <p:cNvGrpSpPr/>
                <p:nvPr/>
              </p:nvGrpSpPr>
              <p:grpSpPr>
                <a:xfrm>
                  <a:off x="4521412" y="4443743"/>
                  <a:ext cx="3610566" cy="960262"/>
                  <a:chOff x="3790898" y="5423282"/>
                  <a:chExt cx="3610566" cy="960262"/>
                </a:xfrm>
              </p:grpSpPr>
              <p:sp>
                <p:nvSpPr>
                  <p:cNvPr id="46" name="Rectangle: Rounded Corners 45">
                    <a:extLst>
                      <a:ext uri="{FF2B5EF4-FFF2-40B4-BE49-F238E27FC236}">
                        <a16:creationId xmlns:a16="http://schemas.microsoft.com/office/drawing/2014/main" id="{E56129BC-8D83-4788-9B0F-24995714A77D}"/>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47" name="Graphic 46">
                    <a:extLst>
                      <a:ext uri="{FF2B5EF4-FFF2-40B4-BE49-F238E27FC236}">
                        <a16:creationId xmlns:a16="http://schemas.microsoft.com/office/drawing/2014/main" id="{9F9F060C-F59F-469D-876D-65E060D541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0346" y="5466459"/>
                    <a:ext cx="859148" cy="859148"/>
                  </a:xfrm>
                  <a:prstGeom prst="rect">
                    <a:avLst/>
                  </a:prstGeom>
                </p:spPr>
              </p:pic>
              <p:sp>
                <p:nvSpPr>
                  <p:cNvPr id="48" name="TextBox 47">
                    <a:extLst>
                      <a:ext uri="{FF2B5EF4-FFF2-40B4-BE49-F238E27FC236}">
                        <a16:creationId xmlns:a16="http://schemas.microsoft.com/office/drawing/2014/main" id="{98688D32-6A2E-489E-960B-7F2C31CCC512}"/>
                      </a:ext>
                    </a:extLst>
                  </p:cNvPr>
                  <p:cNvSpPr txBox="1"/>
                  <p:nvPr/>
                </p:nvSpPr>
                <p:spPr>
                  <a:xfrm>
                    <a:off x="4551437" y="5589481"/>
                    <a:ext cx="2850027" cy="572464"/>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Azure Cloud Shell</a:t>
                    </a:r>
                  </a:p>
                </p:txBody>
              </p:sp>
            </p:grpSp>
            <p:grpSp>
              <p:nvGrpSpPr>
                <p:cNvPr id="50" name="Group 49">
                  <a:extLst>
                    <a:ext uri="{FF2B5EF4-FFF2-40B4-BE49-F238E27FC236}">
                      <a16:creationId xmlns:a16="http://schemas.microsoft.com/office/drawing/2014/main" id="{D0827787-DF8F-44EB-9833-993452FF1CAB}"/>
                    </a:ext>
                  </a:extLst>
                </p:cNvPr>
                <p:cNvGrpSpPr/>
                <p:nvPr/>
              </p:nvGrpSpPr>
              <p:grpSpPr>
                <a:xfrm>
                  <a:off x="754157" y="3263611"/>
                  <a:ext cx="3610566" cy="960262"/>
                  <a:chOff x="3790898" y="5423282"/>
                  <a:chExt cx="3610566" cy="960262"/>
                </a:xfrm>
              </p:grpSpPr>
              <p:sp>
                <p:nvSpPr>
                  <p:cNvPr id="51" name="Rectangle: Rounded Corners 50">
                    <a:extLst>
                      <a:ext uri="{FF2B5EF4-FFF2-40B4-BE49-F238E27FC236}">
                        <a16:creationId xmlns:a16="http://schemas.microsoft.com/office/drawing/2014/main" id="{F5FA1CB2-6944-47B4-9244-083109F05CAA}"/>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320841DF-4877-410C-852E-379E21E7AA11}"/>
                      </a:ext>
                    </a:extLst>
                  </p:cNvPr>
                  <p:cNvPicPr>
                    <a:picLocks noChangeAspect="1"/>
                  </p:cNvPicPr>
                  <p:nvPr/>
                </p:nvPicPr>
                <p:blipFill rotWithShape="1">
                  <a:blip r:embed="rId11">
                    <a:extLst>
                      <a:ext uri="{28A0092B-C50C-407E-A947-70E740481C1C}">
                        <a14:useLocalDpi xmlns:a14="http://schemas.microsoft.com/office/drawing/2010/main" val="0"/>
                      </a:ext>
                    </a:extLst>
                  </a:blip>
                  <a:srcRect l="16020" r="13695"/>
                  <a:stretch/>
                </p:blipFill>
                <p:spPr>
                  <a:xfrm>
                    <a:off x="3947587" y="5519865"/>
                    <a:ext cx="603850" cy="767096"/>
                  </a:xfrm>
                  <a:prstGeom prst="rect">
                    <a:avLst/>
                  </a:prstGeom>
                </p:spPr>
              </p:pic>
              <p:sp>
                <p:nvSpPr>
                  <p:cNvPr id="53" name="TextBox 52">
                    <a:extLst>
                      <a:ext uri="{FF2B5EF4-FFF2-40B4-BE49-F238E27FC236}">
                        <a16:creationId xmlns:a16="http://schemas.microsoft.com/office/drawing/2014/main" id="{013F7441-F319-4E92-B9BC-485CC95ABE62}"/>
                      </a:ext>
                    </a:extLst>
                  </p:cNvPr>
                  <p:cNvSpPr txBox="1"/>
                  <p:nvPr/>
                </p:nvSpPr>
                <p:spPr>
                  <a:xfrm>
                    <a:off x="4551437" y="5589481"/>
                    <a:ext cx="2850027" cy="572464"/>
                  </a:xfrm>
                  <a:prstGeom prst="rect">
                    <a:avLst/>
                  </a:prstGeom>
                  <a:noFill/>
                </p:spPr>
                <p:txBody>
                  <a:bodyPr wrap="square" lIns="182880" tIns="146304" rIns="182880" bIns="146304" rtlCol="0">
                    <a:spAutoFit/>
                  </a:bodyPr>
                  <a:lstStyle/>
                  <a:p>
                    <a:pPr algn="ctr">
                      <a:lnSpc>
                        <a:spcPct val="90000"/>
                      </a:lnSpc>
                      <a:spcAft>
                        <a:spcPts val="600"/>
                      </a:spcAft>
                    </a:pPr>
                    <a:r>
                      <a:rPr lang="fr-FR" sz="2000">
                        <a:gradFill>
                          <a:gsLst>
                            <a:gs pos="2917">
                              <a:schemeClr val="tx1"/>
                            </a:gs>
                            <a:gs pos="30000">
                              <a:schemeClr val="tx1"/>
                            </a:gs>
                          </a:gsLst>
                          <a:lin ang="5400000" scaled="0"/>
                        </a:gradFill>
                      </a:rPr>
                      <a:t>Azure mobile app</a:t>
                    </a:r>
                  </a:p>
                </p:txBody>
              </p:sp>
            </p:grpSp>
            <p:grpSp>
              <p:nvGrpSpPr>
                <p:cNvPr id="54" name="Group 53">
                  <a:extLst>
                    <a:ext uri="{FF2B5EF4-FFF2-40B4-BE49-F238E27FC236}">
                      <a16:creationId xmlns:a16="http://schemas.microsoft.com/office/drawing/2014/main" id="{75D837DB-F902-4558-A799-2578938F3803}"/>
                    </a:ext>
                  </a:extLst>
                </p:cNvPr>
                <p:cNvGrpSpPr/>
                <p:nvPr/>
              </p:nvGrpSpPr>
              <p:grpSpPr>
                <a:xfrm>
                  <a:off x="754157" y="4451123"/>
                  <a:ext cx="3610566" cy="960262"/>
                  <a:chOff x="3790898" y="5423282"/>
                  <a:chExt cx="3610566" cy="960262"/>
                </a:xfrm>
              </p:grpSpPr>
              <p:sp>
                <p:nvSpPr>
                  <p:cNvPr id="55" name="Rectangle: Rounded Corners 54">
                    <a:extLst>
                      <a:ext uri="{FF2B5EF4-FFF2-40B4-BE49-F238E27FC236}">
                        <a16:creationId xmlns:a16="http://schemas.microsoft.com/office/drawing/2014/main" id="{7975503E-7D19-45DA-8636-46D9123A74A1}"/>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D731D8F5-AEBF-4D00-82FB-6C4186E460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32870" y="5473839"/>
                    <a:ext cx="814096" cy="814096"/>
                  </a:xfrm>
                  <a:prstGeom prst="rect">
                    <a:avLst/>
                  </a:prstGeom>
                </p:spPr>
              </p:pic>
              <p:sp>
                <p:nvSpPr>
                  <p:cNvPr id="57" name="TextBox 56">
                    <a:extLst>
                      <a:ext uri="{FF2B5EF4-FFF2-40B4-BE49-F238E27FC236}">
                        <a16:creationId xmlns:a16="http://schemas.microsoft.com/office/drawing/2014/main" id="{560CDE64-BC6D-460D-9A2D-734D70050A89}"/>
                      </a:ext>
                    </a:extLst>
                  </p:cNvPr>
                  <p:cNvSpPr txBox="1"/>
                  <p:nvPr/>
                </p:nvSpPr>
                <p:spPr>
                  <a:xfrm>
                    <a:off x="4267020" y="5596861"/>
                    <a:ext cx="3024995" cy="572464"/>
                  </a:xfrm>
                  <a:prstGeom prst="rect">
                    <a:avLst/>
                  </a:prstGeom>
                  <a:noFill/>
                </p:spPr>
                <p:txBody>
                  <a:bodyPr wrap="square" lIns="182880" tIns="146304" rIns="182880" bIns="146304" rtlCol="0">
                    <a:spAutoFit/>
                  </a:bodyPr>
                  <a:lstStyle/>
                  <a:p>
                    <a:pPr algn="ctr">
                      <a:lnSpc>
                        <a:spcPct val="90000"/>
                      </a:lnSpc>
                      <a:spcAft>
                        <a:spcPts val="600"/>
                      </a:spcAft>
                    </a:pPr>
                    <a:r>
                      <a:rPr lang="fr-FR" sz="2000">
                        <a:gradFill>
                          <a:gsLst>
                            <a:gs pos="2917">
                              <a:schemeClr val="tx1"/>
                            </a:gs>
                            <a:gs pos="30000">
                              <a:schemeClr val="tx1"/>
                            </a:gs>
                          </a:gsLst>
                          <a:lin ang="5400000" scaled="0"/>
                        </a:gradFill>
                      </a:rPr>
                      <a:t>API REST Azure</a:t>
                    </a:r>
                  </a:p>
                </p:txBody>
              </p:sp>
            </p:grpSp>
          </p:grpSp>
        </p:grpSp>
        <p:sp>
          <p:nvSpPr>
            <p:cNvPr id="63" name="Arrow: Right 62">
              <a:extLst>
                <a:ext uri="{FF2B5EF4-FFF2-40B4-BE49-F238E27FC236}">
                  <a16:creationId xmlns:a16="http://schemas.microsoft.com/office/drawing/2014/main" id="{8F1E8D2A-2F4E-4C1A-9D99-7588882FCEF8}"/>
                </a:ext>
              </a:extLst>
            </p:cNvPr>
            <p:cNvSpPr/>
            <p:nvPr/>
          </p:nvSpPr>
          <p:spPr bwMode="auto">
            <a:xfrm rot="5400000" flipV="1">
              <a:off x="5698970" y="5206765"/>
              <a:ext cx="343272" cy="3110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BE46648E-5D88-4307-8F3C-20936004759D}"/>
                </a:ext>
              </a:extLst>
            </p:cNvPr>
            <p:cNvGrpSpPr/>
            <p:nvPr/>
          </p:nvGrpSpPr>
          <p:grpSpPr>
            <a:xfrm>
              <a:off x="3935785" y="5550330"/>
              <a:ext cx="3777505" cy="861351"/>
              <a:chOff x="3388177" y="5567133"/>
              <a:chExt cx="3777505" cy="861351"/>
            </a:xfrm>
          </p:grpSpPr>
          <p:grpSp>
            <p:nvGrpSpPr>
              <p:cNvPr id="69" name="Group 68">
                <a:extLst>
                  <a:ext uri="{FF2B5EF4-FFF2-40B4-BE49-F238E27FC236}">
                    <a16:creationId xmlns:a16="http://schemas.microsoft.com/office/drawing/2014/main" id="{54FE7E7E-A594-404A-A35C-5229C8516F26}"/>
                  </a:ext>
                </a:extLst>
              </p:cNvPr>
              <p:cNvGrpSpPr/>
              <p:nvPr/>
            </p:nvGrpSpPr>
            <p:grpSpPr>
              <a:xfrm rot="5400000">
                <a:off x="4846254" y="4109056"/>
                <a:ext cx="861351" cy="3777505"/>
                <a:chOff x="9288191" y="1566894"/>
                <a:chExt cx="1232874" cy="4294755"/>
              </a:xfrm>
            </p:grpSpPr>
            <p:sp>
              <p:nvSpPr>
                <p:cNvPr id="64" name="Rectangle 63">
                  <a:extLst>
                    <a:ext uri="{FF2B5EF4-FFF2-40B4-BE49-F238E27FC236}">
                      <a16:creationId xmlns:a16="http://schemas.microsoft.com/office/drawing/2014/main" id="{68F91B03-A3B1-44A4-BE32-997EC2D3FF42}"/>
                    </a:ext>
                  </a:extLst>
                </p:cNvPr>
                <p:cNvSpPr/>
                <p:nvPr/>
              </p:nvSpPr>
              <p:spPr bwMode="auto">
                <a:xfrm>
                  <a:off x="9288191" y="1571451"/>
                  <a:ext cx="1208284" cy="429019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896A6962-045A-4E85-BE26-437D1D580E0A}"/>
                    </a:ext>
                  </a:extLst>
                </p:cNvPr>
                <p:cNvSpPr txBox="1"/>
                <p:nvPr/>
              </p:nvSpPr>
              <p:spPr>
                <a:xfrm rot="16200000">
                  <a:off x="8028744" y="2843355"/>
                  <a:ext cx="3768781" cy="1215860"/>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latin typeface="+mj-lt"/>
                    </a:rPr>
                    <a:t>Azure Resource </a:t>
                  </a:r>
                  <a:br>
                    <a:rPr lang="fr-FR" sz="2000" dirty="0">
                      <a:gradFill>
                        <a:gsLst>
                          <a:gs pos="2917">
                            <a:schemeClr val="tx1"/>
                          </a:gs>
                          <a:gs pos="30000">
                            <a:schemeClr val="tx1"/>
                          </a:gs>
                        </a:gsLst>
                        <a:lin ang="5400000" scaled="0"/>
                      </a:gradFill>
                      <a:latin typeface="+mj-lt"/>
                    </a:rPr>
                  </a:br>
                  <a:r>
                    <a:rPr lang="fr-FR" sz="2000" dirty="0">
                      <a:gradFill>
                        <a:gsLst>
                          <a:gs pos="2917">
                            <a:schemeClr val="tx1"/>
                          </a:gs>
                          <a:gs pos="30000">
                            <a:schemeClr val="tx1"/>
                          </a:gs>
                        </a:gsLst>
                        <a:lin ang="5400000" scaled="0"/>
                      </a:gradFill>
                      <a:latin typeface="+mj-lt"/>
                    </a:rPr>
                    <a:t>Manager (ARM)</a:t>
                  </a:r>
                </a:p>
              </p:txBody>
            </p:sp>
          </p:grpSp>
          <p:pic>
            <p:nvPicPr>
              <p:cNvPr id="68" name="Graphic 67">
                <a:extLst>
                  <a:ext uri="{FF2B5EF4-FFF2-40B4-BE49-F238E27FC236}">
                    <a16:creationId xmlns:a16="http://schemas.microsoft.com/office/drawing/2014/main" id="{01AC7F80-C584-44A1-B063-0BBA6FC9CE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4155" y="5682585"/>
                <a:ext cx="613282" cy="613282"/>
              </a:xfrm>
              <a:prstGeom prst="rect">
                <a:avLst/>
              </a:prstGeom>
            </p:spPr>
          </p:pic>
        </p:grpSp>
      </p:grpSp>
      <p:pic>
        <p:nvPicPr>
          <p:cNvPr id="2" name="Picture 1">
            <a:extLst>
              <a:ext uri="{FF2B5EF4-FFF2-40B4-BE49-F238E27FC236}">
                <a16:creationId xmlns:a16="http://schemas.microsoft.com/office/drawing/2014/main" id="{48243F0C-6F88-42C7-93EC-B717100BA5CC}"/>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292539508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Advisor</a:t>
            </a:r>
          </a:p>
        </p:txBody>
      </p:sp>
      <p:sp>
        <p:nvSpPr>
          <p:cNvPr id="3" name="Text Placeholder 2">
            <a:extLst>
              <a:ext uri="{FF2B5EF4-FFF2-40B4-BE49-F238E27FC236}">
                <a16:creationId xmlns:a16="http://schemas.microsoft.com/office/drawing/2014/main" id="{61305E9E-589A-43A1-9A16-D0BA79D9C4B6}"/>
              </a:ext>
            </a:extLst>
          </p:cNvPr>
          <p:cNvSpPr>
            <a:spLocks noGrp="1"/>
          </p:cNvSpPr>
          <p:nvPr>
            <p:ph sz="quarter" idx="10"/>
          </p:nvPr>
        </p:nvSpPr>
        <p:spPr>
          <a:xfrm>
            <a:off x="462447" y="1236939"/>
            <a:ext cx="11424753" cy="1422377"/>
          </a:xfrm>
        </p:spPr>
        <p:txBody>
          <a:bodyPr/>
          <a:lstStyle/>
          <a:p>
            <a:pPr marL="1588">
              <a:lnSpc>
                <a:spcPct val="115000"/>
              </a:lnSpc>
              <a:spcBef>
                <a:spcPts val="567"/>
              </a:spcBef>
              <a:buClr>
                <a:srgbClr val="1A1A1A"/>
              </a:buClr>
            </a:pPr>
            <a:r>
              <a:rPr lang="fr-FR" b="1" dirty="0"/>
              <a:t>Azure Advisor </a:t>
            </a:r>
            <a:r>
              <a:rPr lang="fr-FR" dirty="0"/>
              <a:t>analyse les ressources Azure déployées et formule des recommandations basées sur les meilleures pratiques en vue d’optimiser les déploiements Azure. </a:t>
            </a:r>
          </a:p>
        </p:txBody>
      </p:sp>
      <p:sp>
        <p:nvSpPr>
          <p:cNvPr id="7" name="Text Placeholder 2">
            <a:extLst>
              <a:ext uri="{FF2B5EF4-FFF2-40B4-BE49-F238E27FC236}">
                <a16:creationId xmlns:a16="http://schemas.microsoft.com/office/drawing/2014/main" id="{8211F619-94DC-46FD-8301-A1DC5F93625D}"/>
              </a:ext>
            </a:extLst>
          </p:cNvPr>
          <p:cNvSpPr txBox="1">
            <a:spLocks/>
          </p:cNvSpPr>
          <p:nvPr/>
        </p:nvSpPr>
        <p:spPr>
          <a:xfrm>
            <a:off x="1074785" y="2642393"/>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fr-FR">
                <a:solidFill>
                  <a:srgbClr val="171717"/>
                </a:solidFill>
                <a:latin typeface="Segoe UI" panose="020B0502040204020203" pitchFamily="34" charset="0"/>
              </a:rPr>
              <a:t>Fiabilité</a:t>
            </a:r>
          </a:p>
          <a:p>
            <a:pPr marL="342900" indent="-342900">
              <a:buFont typeface="Arial" panose="020B0604020202020204" pitchFamily="34" charset="0"/>
              <a:buChar char="•"/>
            </a:pPr>
            <a:r>
              <a:rPr lang="fr-FR">
                <a:solidFill>
                  <a:srgbClr val="171717"/>
                </a:solidFill>
                <a:latin typeface="Segoe UI" panose="020B0502040204020203" pitchFamily="34" charset="0"/>
              </a:rPr>
              <a:t>Sécurité</a:t>
            </a:r>
          </a:p>
          <a:p>
            <a:pPr marL="342900" indent="-342900">
              <a:buFont typeface="Arial" panose="020B0604020202020204" pitchFamily="34" charset="0"/>
              <a:buChar char="•"/>
            </a:pPr>
            <a:r>
              <a:rPr lang="fr-FR">
                <a:solidFill>
                  <a:srgbClr val="171717"/>
                </a:solidFill>
                <a:latin typeface="Segoe UI" panose="020B0502040204020203" pitchFamily="34" charset="0"/>
              </a:rPr>
              <a:t>Performances</a:t>
            </a:r>
          </a:p>
          <a:p>
            <a:pPr marL="342900" indent="-342900">
              <a:buFont typeface="Arial" panose="020B0604020202020204" pitchFamily="34" charset="0"/>
              <a:buChar char="•"/>
            </a:pPr>
            <a:r>
              <a:rPr lang="fr-FR">
                <a:solidFill>
                  <a:srgbClr val="171717"/>
                </a:solidFill>
                <a:latin typeface="Segoe UI" panose="020B0502040204020203" pitchFamily="34" charset="0"/>
              </a:rPr>
              <a:t>Coût</a:t>
            </a:r>
          </a:p>
          <a:p>
            <a:pPr marL="342900" indent="-342900">
              <a:buFont typeface="Arial" panose="020B0604020202020204" pitchFamily="34" charset="0"/>
              <a:buChar char="•"/>
            </a:pPr>
            <a:r>
              <a:rPr lang="fr-FR">
                <a:solidFill>
                  <a:srgbClr val="171717"/>
                </a:solidFill>
                <a:latin typeface="Segoe UI" panose="020B0502040204020203" pitchFamily="34" charset="0"/>
              </a:rPr>
              <a:t>Excellence opérationnelle</a:t>
            </a:r>
          </a:p>
        </p:txBody>
      </p:sp>
      <p:pic>
        <p:nvPicPr>
          <p:cNvPr id="4" name="Graphic 3">
            <a:extLst>
              <a:ext uri="{FF2B5EF4-FFF2-40B4-BE49-F238E27FC236}">
                <a16:creationId xmlns:a16="http://schemas.microsoft.com/office/drawing/2014/main" id="{20DDA732-3832-48FC-BD76-D6B11216319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7175" y="0"/>
            <a:ext cx="1422378" cy="1422378"/>
          </a:xfrm>
          <a:prstGeom prst="rect">
            <a:avLst/>
          </a:prstGeom>
        </p:spPr>
      </p:pic>
      <p:pic>
        <p:nvPicPr>
          <p:cNvPr id="9" name="Picture 8">
            <a:extLst>
              <a:ext uri="{FF2B5EF4-FFF2-40B4-BE49-F238E27FC236}">
                <a16:creationId xmlns:a16="http://schemas.microsoft.com/office/drawing/2014/main" id="{6C5AB806-BA5A-4198-BDBC-996D120069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25513" y="2687250"/>
            <a:ext cx="5095875" cy="2864905"/>
          </a:xfrm>
          <a:prstGeom prst="rect">
            <a:avLst/>
          </a:prstGeom>
        </p:spPr>
      </p:pic>
      <p:sp>
        <p:nvSpPr>
          <p:cNvPr id="2" name="Footer Placeholder 1">
            <a:extLst>
              <a:ext uri="{FF2B5EF4-FFF2-40B4-BE49-F238E27FC236}">
                <a16:creationId xmlns:a16="http://schemas.microsoft.com/office/drawing/2014/main" id="{D214BF27-303B-4C79-A29C-4298223950B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fr-FR"/>
              <a:t>© Copyright Microsoft Corporation. Tous droits réservés.</a:t>
            </a:r>
          </a:p>
        </p:txBody>
      </p:sp>
    </p:spTree>
    <p:extLst>
      <p:ext uri="{BB962C8B-B14F-4D97-AF65-F5344CB8AC3E}">
        <p14:creationId xmlns:p14="http://schemas.microsoft.com/office/powerpoint/2010/main" val="296861908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Monitor</a:t>
            </a:r>
          </a:p>
        </p:txBody>
      </p:sp>
      <p:sp>
        <p:nvSpPr>
          <p:cNvPr id="2" name="Content Placeholder 1">
            <a:extLst>
              <a:ext uri="{FF2B5EF4-FFF2-40B4-BE49-F238E27FC236}">
                <a16:creationId xmlns:a16="http://schemas.microsoft.com/office/drawing/2014/main" id="{B651D040-F18F-4BC8-B269-1B007C84FF33}"/>
              </a:ext>
            </a:extLst>
          </p:cNvPr>
          <p:cNvSpPr>
            <a:spLocks noGrp="1"/>
          </p:cNvSpPr>
          <p:nvPr>
            <p:ph sz="quarter" idx="10"/>
          </p:nvPr>
        </p:nvSpPr>
        <p:spPr>
          <a:xfrm>
            <a:off x="418643" y="1291692"/>
            <a:ext cx="11096417" cy="1292662"/>
          </a:xfrm>
        </p:spPr>
        <p:txBody>
          <a:bodyPr vert="horz" wrap="square" lIns="0" tIns="91440" rIns="146304" bIns="91440" rtlCol="0" anchor="t">
            <a:spAutoFit/>
          </a:bodyPr>
          <a:lstStyle/>
          <a:p>
            <a:r>
              <a:rPr lang="fr-FR" b="1" dirty="0"/>
              <a:t>Azure Monitor</a:t>
            </a:r>
            <a:r>
              <a:rPr lang="fr-FR" dirty="0"/>
              <a:t> optimise la disponibilité et les performances des applications et des services en collectant, analysant et utilisant la télémétrie de vos environnements cloud et locaux.</a:t>
            </a:r>
            <a:r>
              <a:rPr lang="fr-FR" dirty="0">
                <a:solidFill>
                  <a:srgbClr val="171717"/>
                </a:solidFill>
                <a:latin typeface="Segoe UI"/>
                <a:cs typeface="Segoe UI"/>
              </a:rPr>
              <a:t> </a:t>
            </a:r>
          </a:p>
        </p:txBody>
      </p:sp>
      <p:sp>
        <p:nvSpPr>
          <p:cNvPr id="6" name="Text Placeholder 2">
            <a:extLst>
              <a:ext uri="{FF2B5EF4-FFF2-40B4-BE49-F238E27FC236}">
                <a16:creationId xmlns:a16="http://schemas.microsoft.com/office/drawing/2014/main" id="{8663E32C-DF10-4033-BCA2-825E74F48432}"/>
              </a:ext>
            </a:extLst>
          </p:cNvPr>
          <p:cNvSpPr txBox="1">
            <a:spLocks/>
          </p:cNvSpPr>
          <p:nvPr/>
        </p:nvSpPr>
        <p:spPr>
          <a:xfrm>
            <a:off x="1074785" y="2582983"/>
            <a:ext cx="4428041" cy="291361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fr-FR" dirty="0">
                <a:solidFill>
                  <a:srgbClr val="171717"/>
                </a:solidFill>
                <a:latin typeface="Segoe UI" panose="020B0502040204020203" pitchFamily="34" charset="0"/>
              </a:rPr>
              <a:t>Application Insights</a:t>
            </a:r>
          </a:p>
          <a:p>
            <a:pPr marL="342900" indent="-342900">
              <a:buFont typeface="Arial" panose="020B0604020202020204" pitchFamily="34" charset="0"/>
              <a:buChar char="•"/>
            </a:pPr>
            <a:r>
              <a:rPr lang="fr-FR" dirty="0">
                <a:solidFill>
                  <a:srgbClr val="171717"/>
                </a:solidFill>
                <a:latin typeface="Segoe UI" panose="020B0502040204020203" pitchFamily="34" charset="0"/>
              </a:rPr>
              <a:t>Log Analytics</a:t>
            </a:r>
          </a:p>
          <a:p>
            <a:pPr marL="342900" indent="-342900">
              <a:buFont typeface="Arial" panose="020B0604020202020204" pitchFamily="34" charset="0"/>
              <a:buChar char="•"/>
            </a:pPr>
            <a:r>
              <a:rPr lang="fr-FR" dirty="0">
                <a:solidFill>
                  <a:srgbClr val="171717"/>
                </a:solidFill>
                <a:latin typeface="Segoe UI" panose="020B0502040204020203" pitchFamily="34" charset="0"/>
              </a:rPr>
              <a:t>Alertes intelligentes</a:t>
            </a:r>
          </a:p>
          <a:p>
            <a:pPr marL="342900" indent="-342900">
              <a:buFont typeface="Arial" panose="020B0604020202020204" pitchFamily="34" charset="0"/>
              <a:buChar char="•"/>
            </a:pPr>
            <a:r>
              <a:rPr lang="fr-FR" dirty="0">
                <a:solidFill>
                  <a:srgbClr val="171717"/>
                </a:solidFill>
                <a:latin typeface="Segoe UI" panose="020B0502040204020203" pitchFamily="34" charset="0"/>
              </a:rPr>
              <a:t>Action d’automatisation</a:t>
            </a:r>
          </a:p>
          <a:p>
            <a:pPr marL="342900" indent="-342900">
              <a:buFont typeface="Arial" panose="020B0604020202020204" pitchFamily="34" charset="0"/>
              <a:buChar char="•"/>
            </a:pPr>
            <a:r>
              <a:rPr lang="fr-FR" dirty="0">
                <a:solidFill>
                  <a:srgbClr val="171717"/>
                </a:solidFill>
                <a:latin typeface="Segoe UI" panose="020B0502040204020203" pitchFamily="34" charset="0"/>
              </a:rPr>
              <a:t>Tableaux de bord personnalisés</a:t>
            </a:r>
          </a:p>
        </p:txBody>
      </p:sp>
      <p:pic>
        <p:nvPicPr>
          <p:cNvPr id="9" name="Graphic 8">
            <a:extLst>
              <a:ext uri="{FF2B5EF4-FFF2-40B4-BE49-F238E27FC236}">
                <a16:creationId xmlns:a16="http://schemas.microsoft.com/office/drawing/2014/main" id="{99E5DF5D-DA24-4B0D-9466-AE576BD76C6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3065" y="2582983"/>
            <a:ext cx="2816149" cy="2816149"/>
          </a:xfrm>
          <a:prstGeom prst="rect">
            <a:avLst/>
          </a:prstGeom>
        </p:spPr>
      </p:pic>
    </p:spTree>
    <p:extLst>
      <p:ext uri="{BB962C8B-B14F-4D97-AF65-F5344CB8AC3E}">
        <p14:creationId xmlns:p14="http://schemas.microsoft.com/office/powerpoint/2010/main" val="142744162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0697"/>
            <a:ext cx="11341268" cy="680196"/>
          </a:xfrm>
        </p:spPr>
        <p:txBody>
          <a:bodyPr/>
          <a:lstStyle/>
          <a:p>
            <a:r>
              <a:rPr lang="fr-FR" noProof="0"/>
              <a:t>Azure Service </a:t>
            </a:r>
            <a:r>
              <a:rPr lang="fr-FR"/>
              <a:t>Health</a:t>
            </a:r>
          </a:p>
        </p:txBody>
      </p:sp>
      <p:pic>
        <p:nvPicPr>
          <p:cNvPr id="1026" name="Picture 2">
            <a:extLst>
              <a:ext uri="{FF2B5EF4-FFF2-40B4-BE49-F238E27FC236}">
                <a16:creationId xmlns:a16="http://schemas.microsoft.com/office/drawing/2014/main" id="{C1FD750E-1B8D-4AA2-B122-AD194BB38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54001" y="860238"/>
            <a:ext cx="7944492" cy="457890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sz="quarter" idx="10"/>
          </p:nvPr>
        </p:nvSpPr>
        <p:spPr>
          <a:xfrm>
            <a:off x="8305454" y="2764416"/>
            <a:ext cx="3773132" cy="2769989"/>
          </a:xfrm>
        </p:spPr>
        <p:txBody>
          <a:bodyPr/>
          <a:lstStyle/>
          <a:p>
            <a:r>
              <a:rPr lang="fr-FR" dirty="0">
                <a:latin typeface="+mn-lt"/>
              </a:rPr>
              <a:t>Évaluez l’impact des problèmes de service Azure avec des conseils et une assistance personnalisés, des notifications et des mises à jour de résolution des problèmes.</a:t>
            </a:r>
          </a:p>
        </p:txBody>
      </p:sp>
      <p:pic>
        <p:nvPicPr>
          <p:cNvPr id="4" name="Picture 3" descr="Icône Azure Service Health. ">
            <a:extLst>
              <a:ext uri="{FF2B5EF4-FFF2-40B4-BE49-F238E27FC236}">
                <a16:creationId xmlns:a16="http://schemas.microsoft.com/office/drawing/2014/main" id="{548EF610-4EC2-460A-85DE-77190BE1F20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881" y="1296653"/>
            <a:ext cx="1438967" cy="1291800"/>
          </a:xfrm>
          <a:prstGeom prst="rect">
            <a:avLst/>
          </a:prstGeom>
        </p:spPr>
      </p:pic>
    </p:spTree>
    <p:extLst>
      <p:ext uri="{BB962C8B-B14F-4D97-AF65-F5344CB8AC3E}">
        <p14:creationId xmlns:p14="http://schemas.microsoft.com/office/powerpoint/2010/main" val="522340289"/>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62935"/>
            <a:ext cx="11341268" cy="680196"/>
          </a:xfrm>
        </p:spPr>
        <p:txBody>
          <a:bodyPr/>
          <a:lstStyle/>
          <a:p>
            <a:r>
              <a:rPr lang="fr-FR" noProof="0"/>
              <a:t>Azure Service </a:t>
            </a:r>
            <a:r>
              <a:rPr lang="fr-FR"/>
              <a:t>Health </a:t>
            </a:r>
            <a:r>
              <a:rPr lang="fr-FR" sz="1800"/>
              <a:t>(suite)</a:t>
            </a:r>
          </a:p>
        </p:txBody>
      </p:sp>
      <p:sp>
        <p:nvSpPr>
          <p:cNvPr id="5" name="Content Placeholder 4">
            <a:extLst>
              <a:ext uri="{FF2B5EF4-FFF2-40B4-BE49-F238E27FC236}">
                <a16:creationId xmlns:a16="http://schemas.microsoft.com/office/drawing/2014/main" id="{73383DDD-C51A-44C9-85B2-777B81897618}"/>
              </a:ext>
            </a:extLst>
          </p:cNvPr>
          <p:cNvSpPr>
            <a:spLocks noGrp="1"/>
          </p:cNvSpPr>
          <p:nvPr>
            <p:ph sz="quarter" idx="10"/>
          </p:nvPr>
        </p:nvSpPr>
        <p:spPr>
          <a:xfrm>
            <a:off x="418643" y="1114134"/>
            <a:ext cx="11340811" cy="923330"/>
          </a:xfrm>
        </p:spPr>
        <p:txBody>
          <a:bodyPr/>
          <a:lstStyle/>
          <a:p>
            <a:r>
              <a:rPr lang="fr-FR" b="1" dirty="0"/>
              <a:t>Azure Service </a:t>
            </a:r>
            <a:r>
              <a:rPr lang="fr-FR" b="1" dirty="0" err="1"/>
              <a:t>Health</a:t>
            </a:r>
            <a:r>
              <a:rPr lang="fr-FR" dirty="0"/>
              <a:t> fournit une vue personnalisée des l’intégrité des services Azure et des régions utilisées.</a:t>
            </a:r>
          </a:p>
        </p:txBody>
      </p:sp>
      <p:sp>
        <p:nvSpPr>
          <p:cNvPr id="10" name="Text Placeholder 2">
            <a:extLst>
              <a:ext uri="{FF2B5EF4-FFF2-40B4-BE49-F238E27FC236}">
                <a16:creationId xmlns:a16="http://schemas.microsoft.com/office/drawing/2014/main" id="{E6AA95A4-F6B2-4057-B42C-3ABE13E45E59}"/>
              </a:ext>
            </a:extLst>
          </p:cNvPr>
          <p:cNvSpPr txBox="1">
            <a:spLocks/>
          </p:cNvSpPr>
          <p:nvPr/>
        </p:nvSpPr>
        <p:spPr>
          <a:xfrm>
            <a:off x="992653" y="2037464"/>
            <a:ext cx="4731212" cy="1918474"/>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fr-FR" dirty="0">
                <a:solidFill>
                  <a:srgbClr val="171717"/>
                </a:solidFill>
                <a:latin typeface="Segoe UI" panose="020B0502040204020203" pitchFamily="34" charset="0"/>
              </a:rPr>
              <a:t>Communication concernant les pannes</a:t>
            </a:r>
          </a:p>
          <a:p>
            <a:pPr marL="342900" indent="-342900">
              <a:buFont typeface="Arial" panose="020B0604020202020204" pitchFamily="34" charset="0"/>
              <a:buChar char="•"/>
            </a:pPr>
            <a:r>
              <a:rPr lang="fr-FR" dirty="0">
                <a:solidFill>
                  <a:srgbClr val="171717"/>
                </a:solidFill>
                <a:latin typeface="Segoe UI" panose="020B0502040204020203" pitchFamily="34" charset="0"/>
              </a:rPr>
              <a:t>Maintenance planifiée</a:t>
            </a:r>
          </a:p>
          <a:p>
            <a:pPr marL="342900" indent="-342900">
              <a:buFont typeface="Arial" panose="020B0604020202020204" pitchFamily="34" charset="0"/>
              <a:buChar char="•"/>
            </a:pPr>
            <a:r>
              <a:rPr lang="fr-FR" dirty="0">
                <a:solidFill>
                  <a:srgbClr val="171717"/>
                </a:solidFill>
                <a:latin typeface="Segoe UI" panose="020B0502040204020203" pitchFamily="34" charset="0"/>
              </a:rPr>
              <a:t>Autres conseils d’intégrité</a:t>
            </a:r>
          </a:p>
        </p:txBody>
      </p:sp>
      <p:pic>
        <p:nvPicPr>
          <p:cNvPr id="6" name="Picture 5">
            <a:extLst>
              <a:ext uri="{FF2B5EF4-FFF2-40B4-BE49-F238E27FC236}">
                <a16:creationId xmlns:a16="http://schemas.microsoft.com/office/drawing/2014/main" id="{425B84BF-32F6-49BA-A1EF-011125A871DB}"/>
              </a:ext>
            </a:extLst>
          </p:cNvPr>
          <p:cNvPicPr>
            <a:picLocks noChangeAspect="1"/>
          </p:cNvPicPr>
          <p:nvPr/>
        </p:nvPicPr>
        <p:blipFill>
          <a:blip r:embed="rId3"/>
          <a:stretch>
            <a:fillRect/>
          </a:stretch>
        </p:blipFill>
        <p:spPr>
          <a:xfrm>
            <a:off x="6029325" y="1890634"/>
            <a:ext cx="6035589" cy="3747062"/>
          </a:xfrm>
          <a:prstGeom prst="rect">
            <a:avLst/>
          </a:prstGeom>
          <a:ln>
            <a:solidFill>
              <a:schemeClr val="tx1"/>
            </a:solidFill>
          </a:ln>
        </p:spPr>
      </p:pic>
    </p:spTree>
    <p:extLst>
      <p:ext uri="{BB962C8B-B14F-4D97-AF65-F5344CB8AC3E}">
        <p14:creationId xmlns:p14="http://schemas.microsoft.com/office/powerpoint/2010/main" val="362731725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576-F320-4CE8-97FA-ADDBD108391E}"/>
              </a:ext>
            </a:extLst>
          </p:cNvPr>
          <p:cNvSpPr>
            <a:spLocks noGrp="1"/>
          </p:cNvSpPr>
          <p:nvPr>
            <p:ph type="title"/>
          </p:nvPr>
        </p:nvSpPr>
        <p:spPr>
          <a:xfrm>
            <a:off x="418643" y="351714"/>
            <a:ext cx="11341268" cy="680196"/>
          </a:xfrm>
        </p:spPr>
        <p:txBody>
          <a:bodyPr/>
          <a:lstStyle/>
          <a:p>
            <a:r>
              <a:rPr lang="fr-FR"/>
              <a:t>Modèles Azure Resource Manager (ARM)</a:t>
            </a:r>
          </a:p>
        </p:txBody>
      </p:sp>
      <p:sp>
        <p:nvSpPr>
          <p:cNvPr id="3" name="Content Placeholder 2">
            <a:extLst>
              <a:ext uri="{FF2B5EF4-FFF2-40B4-BE49-F238E27FC236}">
                <a16:creationId xmlns:a16="http://schemas.microsoft.com/office/drawing/2014/main" id="{326ABB9F-383D-40D6-A0F9-F2642D189D31}"/>
              </a:ext>
            </a:extLst>
          </p:cNvPr>
          <p:cNvSpPr>
            <a:spLocks noGrp="1"/>
          </p:cNvSpPr>
          <p:nvPr>
            <p:ph sz="quarter" idx="10"/>
          </p:nvPr>
        </p:nvSpPr>
        <p:spPr>
          <a:xfrm>
            <a:off x="418643" y="1202912"/>
            <a:ext cx="11341268" cy="4278094"/>
          </a:xfrm>
        </p:spPr>
        <p:txBody>
          <a:bodyPr/>
          <a:lstStyle/>
          <a:p>
            <a:r>
              <a:rPr lang="fr-FR" dirty="0">
                <a:solidFill>
                  <a:srgbClr val="171717"/>
                </a:solidFill>
              </a:rPr>
              <a:t>Les modèles </a:t>
            </a:r>
            <a:r>
              <a:rPr lang="fr-FR" b="1" i="0" dirty="0">
                <a:solidFill>
                  <a:srgbClr val="171717"/>
                </a:solidFill>
                <a:latin typeface="Segoe UI Semibold" panose="020B0702040204020203" pitchFamily="34" charset="0"/>
                <a:cs typeface="Segoe UI Semibold" panose="020B0702040204020203" pitchFamily="34" charset="0"/>
              </a:rPr>
              <a:t>Azure Resource Manager (ARM) </a:t>
            </a:r>
            <a:r>
              <a:rPr lang="fr-FR" dirty="0">
                <a:solidFill>
                  <a:srgbClr val="171717"/>
                </a:solidFill>
                <a:latin typeface="Segoe UI" panose="020B0502040204020203" pitchFamily="34" charset="0"/>
              </a:rPr>
              <a:t>sont des fichiers JSON (JavaScript Object Notation) utilisés pour créer et déployer une infrastructure Azure sans avoir à écrire des commandes de programmation.</a:t>
            </a:r>
          </a:p>
          <a:p>
            <a:pPr marL="342900" indent="-342900">
              <a:buFont typeface="Arial" panose="020B0604020202020204" pitchFamily="34" charset="0"/>
              <a:buChar char="•"/>
            </a:pPr>
            <a:r>
              <a:rPr lang="fr-FR" dirty="0">
                <a:solidFill>
                  <a:srgbClr val="171717"/>
                </a:solidFill>
                <a:latin typeface="Segoe UI" panose="020B0502040204020203" pitchFamily="34" charset="0"/>
              </a:rPr>
              <a:t>Syntaxe déclarative</a:t>
            </a:r>
          </a:p>
          <a:p>
            <a:pPr marL="342900" indent="-342900">
              <a:buFont typeface="Arial" panose="020B0604020202020204" pitchFamily="34" charset="0"/>
              <a:buChar char="•"/>
            </a:pPr>
            <a:r>
              <a:rPr lang="fr-FR" dirty="0">
                <a:solidFill>
                  <a:srgbClr val="171717"/>
                </a:solidFill>
                <a:latin typeface="Segoe UI" panose="020B0502040204020203" pitchFamily="34" charset="0"/>
              </a:rPr>
              <a:t>Résultats reproductibles</a:t>
            </a:r>
          </a:p>
          <a:p>
            <a:pPr marL="342900" indent="-342900">
              <a:buFont typeface="Arial" panose="020B0604020202020204" pitchFamily="34" charset="0"/>
              <a:buChar char="•"/>
            </a:pPr>
            <a:r>
              <a:rPr lang="fr-FR" dirty="0">
                <a:solidFill>
                  <a:srgbClr val="171717"/>
                </a:solidFill>
                <a:latin typeface="Segoe UI" panose="020B0502040204020203" pitchFamily="34" charset="0"/>
              </a:rPr>
              <a:t>Orchestration</a:t>
            </a:r>
          </a:p>
          <a:p>
            <a:pPr marL="342900" indent="-342900">
              <a:buFont typeface="Arial" panose="020B0604020202020204" pitchFamily="34" charset="0"/>
              <a:buChar char="•"/>
            </a:pPr>
            <a:r>
              <a:rPr lang="fr-FR" dirty="0">
                <a:solidFill>
                  <a:srgbClr val="171717"/>
                </a:solidFill>
                <a:latin typeface="Segoe UI" panose="020B0502040204020203" pitchFamily="34" charset="0"/>
              </a:rPr>
              <a:t>Fichiers modulaires</a:t>
            </a:r>
          </a:p>
          <a:p>
            <a:pPr marL="342900" indent="-342900">
              <a:buFont typeface="Arial" panose="020B0604020202020204" pitchFamily="34" charset="0"/>
              <a:buChar char="•"/>
            </a:pPr>
            <a:r>
              <a:rPr lang="fr-FR" dirty="0">
                <a:solidFill>
                  <a:srgbClr val="171717"/>
                </a:solidFill>
                <a:latin typeface="Segoe UI" panose="020B0502040204020203" pitchFamily="34" charset="0"/>
              </a:rPr>
              <a:t>Validation intégrée</a:t>
            </a:r>
          </a:p>
          <a:p>
            <a:pPr marL="342900" indent="-342900">
              <a:buFont typeface="Arial" panose="020B0604020202020204" pitchFamily="34" charset="0"/>
              <a:buChar char="•"/>
            </a:pPr>
            <a:r>
              <a:rPr lang="fr-FR" dirty="0">
                <a:solidFill>
                  <a:srgbClr val="171717"/>
                </a:solidFill>
                <a:latin typeface="Segoe UI" panose="020B0502040204020203" pitchFamily="34" charset="0"/>
              </a:rPr>
              <a:t>Code exportable</a:t>
            </a:r>
          </a:p>
        </p:txBody>
      </p:sp>
      <p:pic>
        <p:nvPicPr>
          <p:cNvPr id="1026" name="Picture 2">
            <a:extLst>
              <a:ext uri="{FF2B5EF4-FFF2-40B4-BE49-F238E27FC236}">
                <a16:creationId xmlns:a16="http://schemas.microsoft.com/office/drawing/2014/main" id="{68AAA998-FDAD-4A33-B25E-1F1E19015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765527" y="2612283"/>
            <a:ext cx="7007830" cy="323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7932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020186"/>
            <a:ext cx="3888138" cy="2305366"/>
          </a:xfrm>
        </p:spPr>
        <p:txBody>
          <a:bodyPr/>
          <a:lstStyle/>
          <a:p>
            <a:r>
              <a:rPr lang="fr-FR" dirty="0">
                <a:solidFill>
                  <a:schemeClr val="tx1"/>
                </a:solidFill>
                <a:latin typeface="Segoe UI Semibold (Headings)"/>
              </a:rPr>
              <a:t>AZ-900T0x</a:t>
            </a:r>
            <a:br>
              <a:rPr lang="fr-FR" dirty="0">
                <a:solidFill>
                  <a:schemeClr val="tx1"/>
                </a:solidFill>
                <a:latin typeface="Segoe UI Semibold (Headings)"/>
              </a:rPr>
            </a:br>
            <a:r>
              <a:rPr lang="fr-FR" dirty="0">
                <a:solidFill>
                  <a:schemeClr val="tx1"/>
                </a:solidFill>
                <a:latin typeface="Segoe UI Semibold (Headings)"/>
              </a:rPr>
              <a:t>Module 04 : </a:t>
            </a:r>
            <a:br>
              <a:rPr lang="fr-FR" dirty="0">
                <a:solidFill>
                  <a:schemeClr val="tx1"/>
                </a:solidFill>
                <a:latin typeface="Segoe UI Semibold (Headings)"/>
              </a:rPr>
            </a:br>
            <a:r>
              <a:rPr lang="fr-FR" dirty="0">
                <a:solidFill>
                  <a:schemeClr val="tx1"/>
                </a:solidFill>
                <a:latin typeface="Segoe UI Semibold (Headings)"/>
              </a:rPr>
              <a:t>Sécurité</a:t>
            </a:r>
          </a:p>
        </p:txBody>
      </p:sp>
    </p:spTree>
    <p:extLst>
      <p:ext uri="{BB962C8B-B14F-4D97-AF65-F5344CB8AC3E}">
        <p14:creationId xmlns:p14="http://schemas.microsoft.com/office/powerpoint/2010/main" val="3790331082"/>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UI Semibold (Headings)"/>
              </a:rPr>
              <a:t>Outils et fonctionnalités de sécurité</a:t>
            </a:r>
          </a:p>
        </p:txBody>
      </p:sp>
      <p:pic>
        <p:nvPicPr>
          <p:cNvPr id="5" name="Graphic 4" descr="Bouclier coché">
            <a:extLst>
              <a:ext uri="{FF2B5EF4-FFF2-40B4-BE49-F238E27FC236}">
                <a16:creationId xmlns:a16="http://schemas.microsoft.com/office/drawing/2014/main" id="{ED15557A-7D37-4374-A200-1D0CFE4EC5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1530" y="2804491"/>
            <a:ext cx="1249018" cy="1249018"/>
          </a:xfrm>
          <a:prstGeom prst="rect">
            <a:avLst/>
          </a:prstGeom>
        </p:spPr>
      </p:pic>
    </p:spTree>
    <p:extLst>
      <p:ext uri="{BB962C8B-B14F-4D97-AF65-F5344CB8AC3E}">
        <p14:creationId xmlns:p14="http://schemas.microsoft.com/office/powerpoint/2010/main" val="424789309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fr-FR"/>
              <a:t>Cloud privé</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699222"/>
            <a:ext cx="2580372" cy="4734629"/>
          </a:xfrm>
          <a:prstGeom prst="rect">
            <a:avLst/>
          </a:prstGeom>
          <a:noFill/>
        </p:spPr>
      </p:pic>
      <p:sp>
        <p:nvSpPr>
          <p:cNvPr id="6" name="Text Placeholder 5"/>
          <p:cNvSpPr>
            <a:spLocks noGrp="1"/>
          </p:cNvSpPr>
          <p:nvPr>
            <p:ph sz="quarter" idx="12"/>
          </p:nvPr>
        </p:nvSpPr>
        <p:spPr>
          <a:xfrm>
            <a:off x="307744" y="1682877"/>
            <a:ext cx="5394960" cy="4734629"/>
          </a:xfrm>
        </p:spPr>
        <p:txBody>
          <a:bodyPr wrap="square">
            <a:normAutofit/>
          </a:bodyPr>
          <a:lstStyle/>
          <a:p>
            <a:pPr marL="342900" indent="-342900">
              <a:buFont typeface="Arial" panose="020B0604020202020204" pitchFamily="34" charset="0"/>
              <a:buChar char="•"/>
            </a:pPr>
            <a:r>
              <a:rPr lang="fr-FR" dirty="0">
                <a:latin typeface="+mn-lt"/>
              </a:rPr>
              <a:t>Une organisation crée un environnement cloud dans son centre de données.</a:t>
            </a:r>
          </a:p>
          <a:p>
            <a:pPr marL="342900" indent="-342900">
              <a:buFont typeface="Arial" panose="020B0604020202020204" pitchFamily="34" charset="0"/>
              <a:buChar char="•"/>
            </a:pPr>
            <a:endParaRPr lang="en-US" sz="1000" dirty="0">
              <a:latin typeface="+mn-lt"/>
            </a:endParaRPr>
          </a:p>
          <a:p>
            <a:pPr marL="342900" indent="-342900">
              <a:buFont typeface="Arial" panose="020B0604020202020204" pitchFamily="34" charset="0"/>
              <a:buChar char="•"/>
            </a:pPr>
            <a:r>
              <a:rPr lang="fr-FR" dirty="0">
                <a:latin typeface="+mn-lt"/>
              </a:rPr>
              <a:t>L’organisation est responsable de l’exploitation des services qu’elle fournit.</a:t>
            </a:r>
          </a:p>
          <a:p>
            <a:endParaRPr lang="en-US" sz="1000" dirty="0">
              <a:latin typeface="+mn-lt"/>
            </a:endParaRPr>
          </a:p>
          <a:p>
            <a:pPr marL="342900" indent="-342900">
              <a:buFont typeface="Arial" panose="020B0604020202020204" pitchFamily="34" charset="0"/>
              <a:buChar char="•"/>
            </a:pPr>
            <a:r>
              <a:rPr lang="fr-FR" dirty="0">
                <a:latin typeface="+mn-lt"/>
              </a:rPr>
              <a:t>Ne fournit pas d’accès aux utilisateurs extérieurs à l’organisation. </a:t>
            </a:r>
          </a:p>
        </p:txBody>
      </p:sp>
    </p:spTree>
    <p:extLst>
      <p:ext uri="{BB962C8B-B14F-4D97-AF65-F5344CB8AC3E}">
        <p14:creationId xmlns:p14="http://schemas.microsoft.com/office/powerpoint/2010/main" val="234882303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Security Center</a:t>
            </a:r>
          </a:p>
        </p:txBody>
      </p:sp>
      <p:sp>
        <p:nvSpPr>
          <p:cNvPr id="6" name="Text Placeholder 5"/>
          <p:cNvSpPr>
            <a:spLocks noGrp="1"/>
          </p:cNvSpPr>
          <p:nvPr>
            <p:ph sz="quarter" idx="4294967295"/>
          </p:nvPr>
        </p:nvSpPr>
        <p:spPr>
          <a:xfrm>
            <a:off x="419100" y="1456897"/>
            <a:ext cx="11340811" cy="724173"/>
          </a:xfrm>
        </p:spPr>
        <p:txBody>
          <a:bodyPr vert="horz" wrap="square" lIns="0" tIns="0" rIns="0" bIns="0" rtlCol="0" anchor="t">
            <a:spAutoFit/>
          </a:bodyPr>
          <a:lstStyle/>
          <a:p>
            <a:r>
              <a:rPr lang="fr-FR" b="0" i="0">
                <a:solidFill>
                  <a:srgbClr val="171717"/>
                </a:solidFill>
                <a:latin typeface="Segoe UI" panose="020B0502040204020203" pitchFamily="34" charset="0"/>
              </a:rPr>
              <a:t>Azure Security Center est un service de surveillance qui offre une protection contre les menaces dans tous vos centres de données, à la fois dans Azure et en local. </a:t>
            </a:r>
          </a:p>
        </p:txBody>
      </p:sp>
      <p:sp>
        <p:nvSpPr>
          <p:cNvPr id="2" name="TextBox 1">
            <a:extLst>
              <a:ext uri="{FF2B5EF4-FFF2-40B4-BE49-F238E27FC236}">
                <a16:creationId xmlns:a16="http://schemas.microsoft.com/office/drawing/2014/main" id="{7E6F8004-514A-4639-9F04-B80EC2085751}"/>
              </a:ext>
            </a:extLst>
          </p:cNvPr>
          <p:cNvSpPr txBox="1"/>
          <p:nvPr/>
        </p:nvSpPr>
        <p:spPr>
          <a:xfrm>
            <a:off x="418643" y="2310318"/>
            <a:ext cx="5780138" cy="2880789"/>
          </a:xfrm>
          <a:prstGeom prst="rect">
            <a:avLst/>
          </a:prstGeom>
          <a:noFill/>
        </p:spPr>
        <p:txBody>
          <a:bodyPr wrap="square" lIns="182880" tIns="146304" rIns="182880" bIns="146304" rtlCol="0">
            <a:spAutoFit/>
          </a:bodyPr>
          <a:lstStyle/>
          <a:p>
            <a:pPr marL="342900" indent="-342900" algn="l">
              <a:buFont typeface="Arial" panose="020B0604020202020204" pitchFamily="34" charset="0"/>
              <a:buChar char="•"/>
            </a:pPr>
            <a:r>
              <a:rPr lang="fr-FR" sz="2400" dirty="0">
                <a:solidFill>
                  <a:srgbClr val="171717"/>
                </a:solidFill>
                <a:latin typeface="Segoe UI" panose="020B0502040204020203" pitchFamily="34" charset="0"/>
              </a:rPr>
              <a:t>Suggestions en matière de sécurité</a:t>
            </a:r>
          </a:p>
          <a:p>
            <a:pPr marL="342900" indent="-342900" algn="l">
              <a:buFont typeface="Arial" panose="020B0604020202020204" pitchFamily="34" charset="0"/>
              <a:buChar char="•"/>
            </a:pPr>
            <a:r>
              <a:rPr lang="fr-FR" sz="2400" dirty="0">
                <a:solidFill>
                  <a:srgbClr val="171717"/>
                </a:solidFill>
                <a:latin typeface="Segoe UI" panose="020B0502040204020203" pitchFamily="34" charset="0"/>
              </a:rPr>
              <a:t>Détection et blocage des programmes malveillants</a:t>
            </a:r>
          </a:p>
          <a:p>
            <a:pPr marL="342900" indent="-342900" algn="l">
              <a:buFont typeface="Arial" panose="020B0604020202020204" pitchFamily="34" charset="0"/>
              <a:buChar char="•"/>
            </a:pPr>
            <a:r>
              <a:rPr lang="fr-FR" sz="2400" dirty="0">
                <a:solidFill>
                  <a:srgbClr val="171717"/>
                </a:solidFill>
                <a:latin typeface="Segoe UI" panose="020B0502040204020203" pitchFamily="34" charset="0"/>
              </a:rPr>
              <a:t>Analyse et identification des attaques potentielles</a:t>
            </a:r>
          </a:p>
          <a:p>
            <a:pPr marL="342900" indent="-342900" algn="l">
              <a:buFont typeface="Arial" panose="020B0604020202020204" pitchFamily="34" charset="0"/>
              <a:buChar char="•"/>
            </a:pPr>
            <a:r>
              <a:rPr lang="fr-FR" sz="2400" dirty="0">
                <a:solidFill>
                  <a:srgbClr val="171717"/>
                </a:solidFill>
                <a:latin typeface="Segoe UI" panose="020B0502040204020203" pitchFamily="34" charset="0"/>
              </a:rPr>
              <a:t>Contrôle des accès en flux tendus pour les ports</a:t>
            </a:r>
          </a:p>
        </p:txBody>
      </p:sp>
      <p:pic>
        <p:nvPicPr>
          <p:cNvPr id="7" name="Picture 6">
            <a:extLst>
              <a:ext uri="{FF2B5EF4-FFF2-40B4-BE49-F238E27FC236}">
                <a16:creationId xmlns:a16="http://schemas.microsoft.com/office/drawing/2014/main" id="{D4ED1C8D-5D2B-40E8-A1A5-D6C899D3A3E5}"/>
              </a:ext>
            </a:extLst>
          </p:cNvPr>
          <p:cNvPicPr>
            <a:picLocks noChangeAspect="1"/>
          </p:cNvPicPr>
          <p:nvPr/>
        </p:nvPicPr>
        <p:blipFill>
          <a:blip r:embed="rId3"/>
          <a:stretch>
            <a:fillRect/>
          </a:stretch>
        </p:blipFill>
        <p:spPr>
          <a:xfrm>
            <a:off x="6274340" y="2310318"/>
            <a:ext cx="5422962" cy="2597286"/>
          </a:xfrm>
          <a:prstGeom prst="rect">
            <a:avLst/>
          </a:prstGeom>
          <a:ln>
            <a:solidFill>
              <a:schemeClr val="tx1"/>
            </a:solidFill>
          </a:ln>
        </p:spPr>
      </p:pic>
    </p:spTree>
    <p:extLst>
      <p:ext uri="{BB962C8B-B14F-4D97-AF65-F5344CB8AC3E}">
        <p14:creationId xmlns:p14="http://schemas.microsoft.com/office/powerpoint/2010/main" val="897710116"/>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184462"/>
            <a:ext cx="11341268" cy="680196"/>
          </a:xfrm>
        </p:spPr>
        <p:txBody>
          <a:bodyPr/>
          <a:lstStyle/>
          <a:p>
            <a:r>
              <a:rPr lang="fr-FR" noProof="0"/>
              <a:t>Azure Security Center - fonctionnalités </a:t>
            </a:r>
          </a:p>
        </p:txBody>
      </p:sp>
      <p:graphicFrame>
        <p:nvGraphicFramePr>
          <p:cNvPr id="9" name="Table 9">
            <a:extLst>
              <a:ext uri="{FF2B5EF4-FFF2-40B4-BE49-F238E27FC236}">
                <a16:creationId xmlns:a16="http://schemas.microsoft.com/office/drawing/2014/main" id="{9A5DAA41-1C1C-42A4-B8CD-A1ADFFAD59B4}"/>
              </a:ext>
            </a:extLst>
          </p:cNvPr>
          <p:cNvGraphicFramePr>
            <a:graphicFrameLocks noGrp="1"/>
          </p:cNvGraphicFramePr>
          <p:nvPr/>
        </p:nvGraphicFramePr>
        <p:xfrm>
          <a:off x="301487" y="1219008"/>
          <a:ext cx="11589026" cy="4286599"/>
        </p:xfrm>
        <a:graphic>
          <a:graphicData uri="http://schemas.openxmlformats.org/drawingml/2006/table">
            <a:tbl>
              <a:tblPr firstRow="1" bandRow="1">
                <a:tableStyleId>{5C22544A-7EE6-4342-B048-85BDC9FD1C3A}</a:tableStyleId>
              </a:tblPr>
              <a:tblGrid>
                <a:gridCol w="5794513">
                  <a:extLst>
                    <a:ext uri="{9D8B030D-6E8A-4147-A177-3AD203B41FA5}">
                      <a16:colId xmlns:a16="http://schemas.microsoft.com/office/drawing/2014/main" val="2519877831"/>
                    </a:ext>
                  </a:extLst>
                </a:gridCol>
                <a:gridCol w="5794513">
                  <a:extLst>
                    <a:ext uri="{9D8B030D-6E8A-4147-A177-3AD203B41FA5}">
                      <a16:colId xmlns:a16="http://schemas.microsoft.com/office/drawing/2014/main" val="3993310095"/>
                    </a:ext>
                  </a:extLst>
                </a:gridCol>
              </a:tblGrid>
              <a:tr h="2391282">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mn-lt"/>
                          <a:cs typeface="Segoe UI Semilight"/>
                        </a:rPr>
                        <a:t>Conformité à la stratégie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b="0" dirty="0">
                        <a:solidFill>
                          <a:schemeClr val="tx1"/>
                        </a:solidFill>
                        <a:latin typeface="+mn-l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fr-FR" sz="1600" b="0" dirty="0">
                          <a:solidFill>
                            <a:schemeClr val="tx1"/>
                          </a:solidFill>
                          <a:latin typeface="+mn-lt"/>
                          <a:cs typeface="Segoe UI Semilight"/>
                        </a:rPr>
                        <a:t>Security Center est intégré avec les contrôles de stratégie Azure afin que vous puissiez </a:t>
                      </a:r>
                      <a:r>
                        <a:rPr lang="fr-FR" sz="1600" b="1" dirty="0">
                          <a:solidFill>
                            <a:schemeClr val="tx1"/>
                          </a:solidFill>
                          <a:latin typeface="+mn-lt"/>
                          <a:cs typeface="Segoe UI Semilight"/>
                        </a:rPr>
                        <a:t>configurer et surveiller</a:t>
                      </a:r>
                      <a:r>
                        <a:rPr lang="fr-FR" sz="1600" b="0" dirty="0">
                          <a:solidFill>
                            <a:schemeClr val="tx1"/>
                          </a:solidFill>
                          <a:latin typeface="+mn-lt"/>
                          <a:cs typeface="Segoe UI Semilight"/>
                        </a:rPr>
                        <a:t> l’exécution de vos stratégies sur les groupes d’administration, les abonnements et même un client tout entier.</a:t>
                      </a:r>
                    </a:p>
                  </a:txBody>
                  <a:tcPr>
                    <a:solidFill>
                      <a:schemeClr val="accent2">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mn-lt"/>
                          <a:cs typeface="Segoe UI Semilight"/>
                        </a:rPr>
                        <a:t>Alertes de sécurité</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b="0" dirty="0">
                        <a:solidFill>
                          <a:schemeClr val="tx1"/>
                        </a:solidFill>
                        <a:latin typeface="+mn-l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fr-FR" sz="1600" b="0" dirty="0">
                          <a:solidFill>
                            <a:schemeClr val="tx1"/>
                          </a:solidFill>
                          <a:latin typeface="+mn-lt"/>
                          <a:cs typeface="Segoe UI Semilight"/>
                        </a:rPr>
                        <a:t>Security Center collecte, analyse et intègre automatiquement les données des journaux de vos ressources Azure, par exemple la protection par pare-feu et point de terminaison afin de détecter les menaces réelles. La liste des alertes de sécurité hiérarchisées s’affiche dans le Security Center avec les informations nécessaires à l’analyse et la correction rapides d’une attaque.</a:t>
                      </a:r>
                    </a:p>
                  </a:txBody>
                  <a:tcPr>
                    <a:solidFill>
                      <a:schemeClr val="accent2">
                        <a:lumMod val="20000"/>
                        <a:lumOff val="80000"/>
                      </a:schemeClr>
                    </a:solidFill>
                  </a:tcPr>
                </a:tc>
                <a:extLst>
                  <a:ext uri="{0D108BD9-81ED-4DB2-BD59-A6C34878D82A}">
                    <a16:rowId xmlns:a16="http://schemas.microsoft.com/office/drawing/2014/main" val="2325249282"/>
                  </a:ext>
                </a:extLst>
              </a:tr>
              <a:tr h="189531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mn-lt"/>
                          <a:cs typeface="Segoe UI Semilight"/>
                        </a:rPr>
                        <a:t>Degré de sécurisation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b="1" dirty="0">
                        <a:solidFill>
                          <a:schemeClr val="tx1"/>
                        </a:solidFill>
                        <a:latin typeface="+mn-l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fr-FR" sz="1600" b="0" dirty="0">
                          <a:solidFill>
                            <a:schemeClr val="tx1"/>
                          </a:solidFill>
                          <a:latin typeface="+mn-lt"/>
                          <a:cs typeface="Segoe UI Semilight"/>
                        </a:rPr>
                        <a:t>Security Center évalue continuellement vos ressources pour rechercher d’éventuels problèmes de sécurité. Il agrège ensuite toutes ses découvertes sous forme d’un score qui vous permet de déterminer votre niveau de sécurité actuel.</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mn-lt"/>
                          <a:cs typeface="Segoe UI Semilight"/>
                        </a:rPr>
                        <a:t>Hygiène de sécurité des ressources</a:t>
                      </a:r>
                    </a:p>
                    <a:p>
                      <a:pPr marL="0" marR="0" lvl="0" indent="0" algn="ctr" defTabSz="914367" rtl="0" eaLnBrk="1" fontAlgn="auto" latinLnBrk="0" hangingPunct="1">
                        <a:lnSpc>
                          <a:spcPct val="100000"/>
                        </a:lnSpc>
                        <a:spcBef>
                          <a:spcPts val="0"/>
                        </a:spcBef>
                        <a:spcAft>
                          <a:spcPts val="0"/>
                        </a:spcAft>
                        <a:buClrTx/>
                        <a:buSzTx/>
                        <a:buFontTx/>
                        <a:buNone/>
                        <a:tabLst/>
                        <a:defRPr/>
                      </a:pPr>
                      <a:r>
                        <a:rPr lang="fr-FR" sz="1600" b="0" dirty="0">
                          <a:solidFill>
                            <a:schemeClr val="tx1"/>
                          </a:solidFill>
                          <a:latin typeface="+mn-lt"/>
                          <a:cs typeface="Segoe UI Semilight"/>
                        </a:rPr>
                        <a:t>Visibilité de la sécurité et recommandations par ressource.</a:t>
                      </a:r>
                    </a:p>
                  </a:txBody>
                  <a:tcPr/>
                </a:tc>
                <a:extLst>
                  <a:ext uri="{0D108BD9-81ED-4DB2-BD59-A6C34878D82A}">
                    <a16:rowId xmlns:a16="http://schemas.microsoft.com/office/drawing/2014/main" val="2481572178"/>
                  </a:ext>
                </a:extLst>
              </a:tr>
            </a:tbl>
          </a:graphicData>
        </a:graphic>
      </p:graphicFrame>
      <p:pic>
        <p:nvPicPr>
          <p:cNvPr id="4" name="Picture 3" descr="Icône d’Azure Security Center">
            <a:extLst>
              <a:ext uri="{FF2B5EF4-FFF2-40B4-BE49-F238E27FC236}">
                <a16:creationId xmlns:a16="http://schemas.microsoft.com/office/drawing/2014/main" id="{DCC03043-BD46-4F9F-AF26-68C5A9D2719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580" y="114240"/>
            <a:ext cx="1331933" cy="1452178"/>
          </a:xfrm>
          <a:prstGeom prst="rect">
            <a:avLst/>
          </a:prstGeom>
        </p:spPr>
      </p:pic>
      <p:sp>
        <p:nvSpPr>
          <p:cNvPr id="2" name="TextBox 1">
            <a:extLst>
              <a:ext uri="{FF2B5EF4-FFF2-40B4-BE49-F238E27FC236}">
                <a16:creationId xmlns:a16="http://schemas.microsoft.com/office/drawing/2014/main" id="{CEA4346A-6B57-4448-8595-0971E27B1C96}"/>
              </a:ext>
            </a:extLst>
          </p:cNvPr>
          <p:cNvSpPr txBox="1"/>
          <p:nvPr/>
        </p:nvSpPr>
        <p:spPr>
          <a:xfrm>
            <a:off x="3417712" y="5638992"/>
            <a:ext cx="6380703" cy="877163"/>
          </a:xfrm>
          <a:prstGeom prst="rect">
            <a:avLst/>
          </a:prstGeom>
          <a:noFill/>
        </p:spPr>
        <p:txBody>
          <a:bodyPr wrap="square" lIns="182880" tIns="146304" rIns="182880" bIns="146304" rtlCol="0">
            <a:spAutoFit/>
          </a:bodyPr>
          <a:lstStyle/>
          <a:p>
            <a:pPr>
              <a:lnSpc>
                <a:spcPct val="90000"/>
              </a:lnSpc>
              <a:spcAft>
                <a:spcPts val="600"/>
              </a:spcAft>
            </a:pPr>
            <a:r>
              <a:rPr lang="fr-FR" sz="1400" dirty="0">
                <a:solidFill>
                  <a:srgbClr val="FF0000"/>
                </a:solidFill>
              </a:rPr>
              <a:t>Diapositive masquée FACULTATIVE. Vous pouvez présenter son contenu sous forme de démo/procédure pas à pas.  Vous pouvez aussi en expliquer chaque point aux étudiants.</a:t>
            </a:r>
          </a:p>
        </p:txBody>
      </p:sp>
      <p:pic>
        <p:nvPicPr>
          <p:cNvPr id="7" name="Picture 6">
            <a:extLst>
              <a:ext uri="{FF2B5EF4-FFF2-40B4-BE49-F238E27FC236}">
                <a16:creationId xmlns:a16="http://schemas.microsoft.com/office/drawing/2014/main" id="{DD927CC3-01F8-4854-A365-D8288DB9220F}"/>
              </a:ext>
            </a:extLst>
          </p:cNvPr>
          <p:cNvPicPr>
            <a:picLocks noChangeAspect="1"/>
          </p:cNvPicPr>
          <p:nvPr/>
        </p:nvPicPr>
        <p:blipFill>
          <a:blip r:embed="rId4"/>
          <a:stretch>
            <a:fillRect/>
          </a:stretch>
        </p:blipFill>
        <p:spPr>
          <a:xfrm>
            <a:off x="7965350" y="4324507"/>
            <a:ext cx="2057400" cy="1181100"/>
          </a:xfrm>
          <a:prstGeom prst="rect">
            <a:avLst/>
          </a:prstGeom>
        </p:spPr>
      </p:pic>
    </p:spTree>
    <p:extLst>
      <p:ext uri="{BB962C8B-B14F-4D97-AF65-F5344CB8AC3E}">
        <p14:creationId xmlns:p14="http://schemas.microsoft.com/office/powerpoint/2010/main" val="4155824470"/>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Security Center - fonctionnalités</a:t>
            </a:r>
          </a:p>
        </p:txBody>
      </p:sp>
      <p:grpSp>
        <p:nvGrpSpPr>
          <p:cNvPr id="23" name="Group 22">
            <a:extLst>
              <a:ext uri="{FF2B5EF4-FFF2-40B4-BE49-F238E27FC236}">
                <a16:creationId xmlns:a16="http://schemas.microsoft.com/office/drawing/2014/main" id="{F9E1F50D-FBB4-496D-99D2-4A20CDB3E8B0}"/>
              </a:ext>
              <a:ext uri="{C183D7F6-B498-43B3-948B-1728B52AA6E4}">
                <adec:decorative xmlns:adec="http://schemas.microsoft.com/office/drawing/2017/decorative" val="1"/>
              </a:ext>
            </a:extLst>
          </p:cNvPr>
          <p:cNvGrpSpPr/>
          <p:nvPr/>
        </p:nvGrpSpPr>
        <p:grpSpPr>
          <a:xfrm>
            <a:off x="788632" y="1292896"/>
            <a:ext cx="10601289" cy="4146308"/>
            <a:chOff x="818745" y="1355846"/>
            <a:chExt cx="10601289" cy="4146308"/>
          </a:xfrm>
        </p:grpSpPr>
        <p:sp>
          <p:nvSpPr>
            <p:cNvPr id="6" name="Rectangle: Rounded Corners 5">
              <a:extLst>
                <a:ext uri="{FF2B5EF4-FFF2-40B4-BE49-F238E27FC236}">
                  <a16:creationId xmlns:a16="http://schemas.microsoft.com/office/drawing/2014/main" id="{CCA35B26-8640-4D2D-90E9-3B044C798C03}"/>
                </a:ext>
              </a:extLst>
            </p:cNvPr>
            <p:cNvSpPr/>
            <p:nvPr/>
          </p:nvSpPr>
          <p:spPr bwMode="auto">
            <a:xfrm>
              <a:off x="818745" y="1355846"/>
              <a:ext cx="5277255" cy="204767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39BE854-F13D-4CF3-8C77-2D9995611A3C}"/>
                </a:ext>
              </a:extLst>
            </p:cNvPr>
            <p:cNvSpPr/>
            <p:nvPr/>
          </p:nvSpPr>
          <p:spPr bwMode="auto">
            <a:xfrm>
              <a:off x="6142778" y="1355846"/>
              <a:ext cx="5277255" cy="204767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C3334160-4241-4B1B-A944-0E77612D05CF}"/>
                </a:ext>
              </a:extLst>
            </p:cNvPr>
            <p:cNvSpPr/>
            <p:nvPr/>
          </p:nvSpPr>
          <p:spPr bwMode="auto">
            <a:xfrm>
              <a:off x="825468" y="3454482"/>
              <a:ext cx="5277255" cy="204767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64863C7F-3945-478A-A1C0-4F8A48F5BB8B}"/>
                </a:ext>
              </a:extLst>
            </p:cNvPr>
            <p:cNvSpPr/>
            <p:nvPr/>
          </p:nvSpPr>
          <p:spPr bwMode="auto">
            <a:xfrm>
              <a:off x="6142779" y="3454482"/>
              <a:ext cx="5277255" cy="204767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A1DAD022-6BDC-4DCB-BD99-2B990DA75565}"/>
                </a:ext>
              </a:extLst>
            </p:cNvPr>
            <p:cNvSpPr/>
            <p:nvPr/>
          </p:nvSpPr>
          <p:spPr bwMode="auto">
            <a:xfrm>
              <a:off x="5428892" y="2745579"/>
              <a:ext cx="1427772" cy="1417806"/>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709FE9AD-B0A8-4201-90C7-7ED0BF9CA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291" y="2829315"/>
              <a:ext cx="1298974" cy="1298974"/>
            </a:xfrm>
            <a:prstGeom prst="rect">
              <a:avLst/>
            </a:prstGeom>
          </p:spPr>
        </p:pic>
        <p:sp>
          <p:nvSpPr>
            <p:cNvPr id="14" name="TextBox 13">
              <a:extLst>
                <a:ext uri="{FF2B5EF4-FFF2-40B4-BE49-F238E27FC236}">
                  <a16:creationId xmlns:a16="http://schemas.microsoft.com/office/drawing/2014/main" id="{F7BE81D1-C055-4E5F-BAD9-FB7BDC47C86A}"/>
                </a:ext>
              </a:extLst>
            </p:cNvPr>
            <p:cNvSpPr txBox="1"/>
            <p:nvPr/>
          </p:nvSpPr>
          <p:spPr>
            <a:xfrm>
              <a:off x="1230549" y="1468877"/>
              <a:ext cx="4362855"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Conformité à la stratégie</a:t>
              </a:r>
            </a:p>
          </p:txBody>
        </p:sp>
        <p:sp>
          <p:nvSpPr>
            <p:cNvPr id="16" name="TextBox 15">
              <a:extLst>
                <a:ext uri="{FF2B5EF4-FFF2-40B4-BE49-F238E27FC236}">
                  <a16:creationId xmlns:a16="http://schemas.microsoft.com/office/drawing/2014/main" id="{005F4D8D-7E2A-49B2-A508-040F49B1014D}"/>
                </a:ext>
              </a:extLst>
            </p:cNvPr>
            <p:cNvSpPr txBox="1"/>
            <p:nvPr/>
          </p:nvSpPr>
          <p:spPr>
            <a:xfrm>
              <a:off x="6598596" y="1456622"/>
              <a:ext cx="4362855"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Évaluations continues</a:t>
              </a:r>
            </a:p>
          </p:txBody>
        </p:sp>
        <p:sp>
          <p:nvSpPr>
            <p:cNvPr id="18" name="TextBox 17">
              <a:extLst>
                <a:ext uri="{FF2B5EF4-FFF2-40B4-BE49-F238E27FC236}">
                  <a16:creationId xmlns:a16="http://schemas.microsoft.com/office/drawing/2014/main" id="{4E23F94D-9D83-497B-BE50-032CE59899F4}"/>
                </a:ext>
              </a:extLst>
            </p:cNvPr>
            <p:cNvSpPr txBox="1"/>
            <p:nvPr/>
          </p:nvSpPr>
          <p:spPr>
            <a:xfrm>
              <a:off x="1284757" y="3479819"/>
              <a:ext cx="4510667" cy="960263"/>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latin typeface="+mj-lt"/>
                </a:rPr>
                <a:t>Recommandations personnalisées</a:t>
              </a:r>
            </a:p>
          </p:txBody>
        </p:sp>
        <p:sp>
          <p:nvSpPr>
            <p:cNvPr id="19" name="TextBox 18">
              <a:extLst>
                <a:ext uri="{FF2B5EF4-FFF2-40B4-BE49-F238E27FC236}">
                  <a16:creationId xmlns:a16="http://schemas.microsoft.com/office/drawing/2014/main" id="{4156FFA0-F7E7-430E-B6B9-094BD3C2C60D}"/>
                </a:ext>
              </a:extLst>
            </p:cNvPr>
            <p:cNvSpPr txBox="1"/>
            <p:nvPr/>
          </p:nvSpPr>
          <p:spPr>
            <a:xfrm>
              <a:off x="6598596" y="3461093"/>
              <a:ext cx="4362855" cy="960263"/>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latin typeface="+mj-lt"/>
                </a:rPr>
                <a:t>Protection contre </a:t>
              </a:r>
              <a:br>
                <a:rPr lang="fr-FR" sz="2400" dirty="0">
                  <a:gradFill>
                    <a:gsLst>
                      <a:gs pos="2917">
                        <a:schemeClr val="tx1"/>
                      </a:gs>
                      <a:gs pos="30000">
                        <a:schemeClr val="tx1"/>
                      </a:gs>
                    </a:gsLst>
                    <a:lin ang="5400000" scaled="0"/>
                  </a:gradFill>
                  <a:latin typeface="+mj-lt"/>
                </a:rPr>
              </a:br>
              <a:r>
                <a:rPr lang="fr-FR" sz="2400" dirty="0">
                  <a:gradFill>
                    <a:gsLst>
                      <a:gs pos="2917">
                        <a:schemeClr val="tx1"/>
                      </a:gs>
                      <a:gs pos="30000">
                        <a:schemeClr val="tx1"/>
                      </a:gs>
                    </a:gsLst>
                    <a:lin ang="5400000" scaled="0"/>
                  </a:gradFill>
                  <a:latin typeface="+mj-lt"/>
                </a:rPr>
                <a:t>les menaces</a:t>
              </a:r>
            </a:p>
          </p:txBody>
        </p:sp>
        <p:sp>
          <p:nvSpPr>
            <p:cNvPr id="15" name="TextBox 14">
              <a:extLst>
                <a:ext uri="{FF2B5EF4-FFF2-40B4-BE49-F238E27FC236}">
                  <a16:creationId xmlns:a16="http://schemas.microsoft.com/office/drawing/2014/main" id="{C10100F7-E0F1-452B-B8AA-40A0492CB3E9}"/>
                </a:ext>
              </a:extLst>
            </p:cNvPr>
            <p:cNvSpPr txBox="1"/>
            <p:nvPr/>
          </p:nvSpPr>
          <p:spPr>
            <a:xfrm>
              <a:off x="825468" y="2001799"/>
              <a:ext cx="5252911" cy="849463"/>
            </a:xfrm>
            <a:prstGeom prst="rect">
              <a:avLst/>
            </a:prstGeom>
            <a:noFill/>
          </p:spPr>
          <p:txBody>
            <a:bodyPr wrap="square" lIns="182880" tIns="146304" rIns="182880" bIns="146304" rtlCol="0">
              <a:spAutoFit/>
            </a:bodyPr>
            <a:lstStyle/>
            <a:p>
              <a:pPr algn="ctr">
                <a:lnSpc>
                  <a:spcPct val="90000"/>
                </a:lnSpc>
                <a:spcAft>
                  <a:spcPts val="600"/>
                </a:spcAft>
              </a:pPr>
              <a:r>
                <a:rPr lang="fr-FR" sz="2000">
                  <a:gradFill>
                    <a:gsLst>
                      <a:gs pos="2917">
                        <a:schemeClr val="tx1"/>
                      </a:gs>
                      <a:gs pos="30000">
                        <a:schemeClr val="tx1"/>
                      </a:gs>
                    </a:gsLst>
                    <a:lin ang="5400000" scaled="0"/>
                  </a:gradFill>
                </a:rPr>
                <a:t>Exécutez des stratégies à travers des groupes de gestion, abonnements ou locataires. </a:t>
              </a:r>
            </a:p>
          </p:txBody>
        </p:sp>
        <p:sp>
          <p:nvSpPr>
            <p:cNvPr id="20" name="TextBox 19">
              <a:extLst>
                <a:ext uri="{FF2B5EF4-FFF2-40B4-BE49-F238E27FC236}">
                  <a16:creationId xmlns:a16="http://schemas.microsoft.com/office/drawing/2014/main" id="{490D6176-2F78-4C28-A12A-0D194D8A6B85}"/>
                </a:ext>
              </a:extLst>
            </p:cNvPr>
            <p:cNvSpPr txBox="1"/>
            <p:nvPr/>
          </p:nvSpPr>
          <p:spPr>
            <a:xfrm>
              <a:off x="818745" y="4226358"/>
              <a:ext cx="5252911" cy="1126462"/>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Recommandations basées sur la charge de travail existante avec des instructions sur leur implémentation. </a:t>
              </a:r>
            </a:p>
          </p:txBody>
        </p:sp>
        <p:sp>
          <p:nvSpPr>
            <p:cNvPr id="21" name="TextBox 20">
              <a:extLst>
                <a:ext uri="{FF2B5EF4-FFF2-40B4-BE49-F238E27FC236}">
                  <a16:creationId xmlns:a16="http://schemas.microsoft.com/office/drawing/2014/main" id="{6896D8A2-05D5-40D2-8AEB-8532D490DE43}"/>
                </a:ext>
              </a:extLst>
            </p:cNvPr>
            <p:cNvSpPr txBox="1"/>
            <p:nvPr/>
          </p:nvSpPr>
          <p:spPr>
            <a:xfrm>
              <a:off x="6127067" y="2001799"/>
              <a:ext cx="5252911" cy="1126462"/>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Évaluez les ressources nouvelles et déjà déployées pur vous assurer qu’elles sont correctement configurées.  </a:t>
              </a:r>
            </a:p>
          </p:txBody>
        </p:sp>
        <p:sp>
          <p:nvSpPr>
            <p:cNvPr id="22" name="TextBox 21">
              <a:extLst>
                <a:ext uri="{FF2B5EF4-FFF2-40B4-BE49-F238E27FC236}">
                  <a16:creationId xmlns:a16="http://schemas.microsoft.com/office/drawing/2014/main" id="{CBE922E9-C1E6-4F2B-87D5-59E512047ED6}"/>
                </a:ext>
              </a:extLst>
            </p:cNvPr>
            <p:cNvSpPr txBox="1"/>
            <p:nvPr/>
          </p:nvSpPr>
          <p:spPr>
            <a:xfrm>
              <a:off x="6418056" y="4215720"/>
              <a:ext cx="4712448" cy="1126462"/>
            </a:xfrm>
            <a:prstGeom prst="rect">
              <a:avLst/>
            </a:prstGeom>
            <a:noFill/>
          </p:spPr>
          <p:txBody>
            <a:bodyPr wrap="square" lIns="182880" tIns="146304" rIns="182880" bIns="146304" rtlCol="0">
              <a:spAutoFit/>
            </a:bodyPr>
            <a:lstStyle/>
            <a:p>
              <a:pPr algn="ctr">
                <a:lnSpc>
                  <a:spcPct val="90000"/>
                </a:lnSpc>
                <a:spcAft>
                  <a:spcPts val="600"/>
                </a:spcAft>
              </a:pPr>
              <a:r>
                <a:rPr lang="fr-FR" sz="2000" dirty="0">
                  <a:gradFill>
                    <a:gsLst>
                      <a:gs pos="2917">
                        <a:schemeClr val="tx1"/>
                      </a:gs>
                      <a:gs pos="30000">
                        <a:schemeClr val="tx1"/>
                      </a:gs>
                    </a:gsLst>
                    <a:lin ang="5400000" scaled="0"/>
                  </a:gradFill>
                </a:rPr>
                <a:t>Analyse des tentatives de violation via des alertes et rapports sur les ressources affectées. </a:t>
              </a:r>
            </a:p>
          </p:txBody>
        </p:sp>
      </p:grpSp>
    </p:spTree>
    <p:extLst>
      <p:ext uri="{BB962C8B-B14F-4D97-AF65-F5344CB8AC3E}">
        <p14:creationId xmlns:p14="http://schemas.microsoft.com/office/powerpoint/2010/main" val="2045157293"/>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11AA-28E3-4E52-A440-DF48E1ED17A0}"/>
              </a:ext>
            </a:extLst>
          </p:cNvPr>
          <p:cNvSpPr>
            <a:spLocks noGrp="1"/>
          </p:cNvSpPr>
          <p:nvPr>
            <p:ph type="title"/>
          </p:nvPr>
        </p:nvSpPr>
        <p:spPr>
          <a:xfrm>
            <a:off x="418643" y="147886"/>
            <a:ext cx="11341268" cy="680196"/>
          </a:xfrm>
        </p:spPr>
        <p:txBody>
          <a:bodyPr/>
          <a:lstStyle/>
          <a:p>
            <a:r>
              <a:rPr lang="fr-FR">
                <a:solidFill>
                  <a:schemeClr val="tx1"/>
                </a:solidFill>
              </a:rPr>
              <a:t>Azure Sentinel</a:t>
            </a:r>
          </a:p>
        </p:txBody>
      </p:sp>
      <p:sp>
        <p:nvSpPr>
          <p:cNvPr id="3" name="Content Placeholder 2">
            <a:extLst>
              <a:ext uri="{FF2B5EF4-FFF2-40B4-BE49-F238E27FC236}">
                <a16:creationId xmlns:a16="http://schemas.microsoft.com/office/drawing/2014/main" id="{421CC58C-FA06-4E18-BA7D-C933043EE2BC}"/>
              </a:ext>
            </a:extLst>
          </p:cNvPr>
          <p:cNvSpPr>
            <a:spLocks noGrp="1"/>
          </p:cNvSpPr>
          <p:nvPr>
            <p:ph sz="quarter" idx="4294967295"/>
          </p:nvPr>
        </p:nvSpPr>
        <p:spPr>
          <a:xfrm>
            <a:off x="419100" y="734225"/>
            <a:ext cx="11340811" cy="1270925"/>
          </a:xfrm>
        </p:spPr>
        <p:txBody>
          <a:bodyPr/>
          <a:lstStyle/>
          <a:p>
            <a:r>
              <a:rPr lang="fr-FR" b="1" dirty="0">
                <a:latin typeface="+mn-lt"/>
              </a:rPr>
              <a:t>Azure Sentinel</a:t>
            </a:r>
            <a:r>
              <a:rPr lang="fr-FR" dirty="0">
                <a:latin typeface="+mn-lt"/>
              </a:rPr>
              <a:t> est une solution SIEM (gestion des informations de sécurité) et SOAR (réponse automatisée de sécurité) qui fournit des analyses de sécurité une intelligence des menaces à l’échelle d’une entreprise. </a:t>
            </a:r>
          </a:p>
        </p:txBody>
      </p:sp>
      <p:pic>
        <p:nvPicPr>
          <p:cNvPr id="1026" name="Picture 2">
            <a:extLst>
              <a:ext uri="{FF2B5EF4-FFF2-40B4-BE49-F238E27FC236}">
                <a16:creationId xmlns:a16="http://schemas.microsoft.com/office/drawing/2014/main" id="{09AD6316-8A24-4BE4-9537-EA4690FD8455}"/>
              </a:ext>
            </a:extLst>
          </p:cNvPr>
          <p:cNvPicPr>
            <a:picLocks noChangeAspect="1" noChangeArrowheads="1"/>
          </p:cNvPicPr>
          <p:nvPr/>
        </p:nvPicPr>
        <p:blipFill>
          <a:blip r:embed="rId3"/>
          <a:srcRect/>
          <a:stretch/>
        </p:blipFill>
        <p:spPr bwMode="auto">
          <a:xfrm>
            <a:off x="1871800" y="1992722"/>
            <a:ext cx="3910374" cy="40443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0AD0195-8D8C-4ED2-86F4-F273A41F698F}"/>
              </a:ext>
            </a:extLst>
          </p:cNvPr>
          <p:cNvSpPr txBox="1">
            <a:spLocks/>
          </p:cNvSpPr>
          <p:nvPr/>
        </p:nvSpPr>
        <p:spPr>
          <a:xfrm>
            <a:off x="6326237" y="2498802"/>
            <a:ext cx="5333190" cy="206601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a:t>Connecteur et intégrations :</a:t>
            </a:r>
          </a:p>
          <a:p>
            <a:pPr marL="342900" indent="-342900">
              <a:buFont typeface="Arial" panose="020B0604020202020204" pitchFamily="34" charset="0"/>
              <a:buChar char="•"/>
            </a:pPr>
            <a:r>
              <a:rPr lang="fr-FR">
                <a:latin typeface="+mn-lt"/>
              </a:rPr>
              <a:t>Office 365</a:t>
            </a:r>
          </a:p>
          <a:p>
            <a:pPr marL="342900" indent="-342900">
              <a:buFont typeface="Arial" panose="020B0604020202020204" pitchFamily="34" charset="0"/>
              <a:buChar char="•"/>
            </a:pPr>
            <a:r>
              <a:rPr lang="fr-FR">
                <a:latin typeface="+mn-lt"/>
              </a:rPr>
              <a:t>Azure Active Directory</a:t>
            </a:r>
          </a:p>
          <a:p>
            <a:pPr marL="342900" indent="-342900">
              <a:buFont typeface="Arial" panose="020B0604020202020204" pitchFamily="34" charset="0"/>
              <a:buChar char="•"/>
            </a:pPr>
            <a:r>
              <a:rPr lang="fr-FR">
                <a:latin typeface="+mn-lt"/>
              </a:rPr>
              <a:t>Azure Advanced Threat Protection</a:t>
            </a:r>
          </a:p>
          <a:p>
            <a:pPr marL="342900" indent="-342900">
              <a:buFont typeface="Arial" panose="020B0604020202020204" pitchFamily="34" charset="0"/>
              <a:buChar char="•"/>
            </a:pPr>
            <a:r>
              <a:rPr lang="fr-FR">
                <a:latin typeface="+mn-lt"/>
              </a:rPr>
              <a:t>Microsoft Cloud App Security</a:t>
            </a:r>
          </a:p>
        </p:txBody>
      </p:sp>
    </p:spTree>
    <p:extLst>
      <p:ext uri="{BB962C8B-B14F-4D97-AF65-F5344CB8AC3E}">
        <p14:creationId xmlns:p14="http://schemas.microsoft.com/office/powerpoint/2010/main" val="236458670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Key Vault</a:t>
            </a:r>
          </a:p>
        </p:txBody>
      </p:sp>
      <p:sp>
        <p:nvSpPr>
          <p:cNvPr id="3" name="Text Placeholder 2">
            <a:extLst>
              <a:ext uri="{FF2B5EF4-FFF2-40B4-BE49-F238E27FC236}">
                <a16:creationId xmlns:a16="http://schemas.microsoft.com/office/drawing/2014/main" id="{E178A79C-9AAE-4B8D-AA74-7285B8DC1294}"/>
              </a:ext>
            </a:extLst>
          </p:cNvPr>
          <p:cNvSpPr>
            <a:spLocks noGrp="1"/>
          </p:cNvSpPr>
          <p:nvPr>
            <p:ph sz="quarter" idx="10"/>
          </p:nvPr>
        </p:nvSpPr>
        <p:spPr>
          <a:xfrm>
            <a:off x="419100" y="1456896"/>
            <a:ext cx="7151281" cy="4390946"/>
          </a:xfrm>
        </p:spPr>
        <p:txBody>
          <a:bodyPr/>
          <a:lstStyle/>
          <a:p>
            <a:r>
              <a:rPr lang="fr-FR" b="1" dirty="0"/>
              <a:t>Azure Key Vault </a:t>
            </a:r>
            <a:r>
              <a:rPr lang="fr-FR" dirty="0"/>
              <a:t>stocke les secrets d’application dans un emplacement cloud centralisé pour contrôler en toute sécurité les autorisations d’accès et la journalisation des accès.</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secrets.</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clés.</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certificats.</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Stockage de secrets soutenus par des modules de sécurité matérielle ou HSM (Hardware Security Modules).</a:t>
            </a:r>
          </a:p>
        </p:txBody>
      </p:sp>
      <p:pic>
        <p:nvPicPr>
          <p:cNvPr id="5" name="Graphic 4">
            <a:extLst>
              <a:ext uri="{FF2B5EF4-FFF2-40B4-BE49-F238E27FC236}">
                <a16:creationId xmlns:a16="http://schemas.microsoft.com/office/drawing/2014/main" id="{2A81C54A-C245-45C6-8754-9E31524A00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9379" y="1456897"/>
            <a:ext cx="3715842" cy="3715842"/>
          </a:xfrm>
          <a:prstGeom prst="rect">
            <a:avLst/>
          </a:prstGeom>
        </p:spPr>
      </p:pic>
    </p:spTree>
    <p:extLst>
      <p:ext uri="{BB962C8B-B14F-4D97-AF65-F5344CB8AC3E}">
        <p14:creationId xmlns:p14="http://schemas.microsoft.com/office/powerpoint/2010/main" val="2119241175"/>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DB865-4513-45EE-90E6-218E9DAB541F}"/>
              </a:ext>
            </a:extLst>
          </p:cNvPr>
          <p:cNvSpPr>
            <a:spLocks noGrp="1"/>
          </p:cNvSpPr>
          <p:nvPr>
            <p:ph type="title"/>
          </p:nvPr>
        </p:nvSpPr>
        <p:spPr/>
        <p:txBody>
          <a:bodyPr/>
          <a:lstStyle/>
          <a:p>
            <a:r>
              <a:rPr lang="fr-FR"/>
              <a:t>Azure Dedicated Host</a:t>
            </a:r>
          </a:p>
        </p:txBody>
      </p:sp>
      <p:sp>
        <p:nvSpPr>
          <p:cNvPr id="3" name="Content Placeholder 2">
            <a:extLst>
              <a:ext uri="{FF2B5EF4-FFF2-40B4-BE49-F238E27FC236}">
                <a16:creationId xmlns:a16="http://schemas.microsoft.com/office/drawing/2014/main" id="{C8F7BD72-C561-4FAA-BADB-079C2EFD7409}"/>
              </a:ext>
            </a:extLst>
          </p:cNvPr>
          <p:cNvSpPr>
            <a:spLocks noGrp="1"/>
          </p:cNvSpPr>
          <p:nvPr>
            <p:ph sz="quarter" idx="10"/>
          </p:nvPr>
        </p:nvSpPr>
        <p:spPr>
          <a:xfrm>
            <a:off x="419100" y="1456897"/>
            <a:ext cx="11340811" cy="923330"/>
          </a:xfrm>
        </p:spPr>
        <p:txBody>
          <a:bodyPr/>
          <a:lstStyle/>
          <a:p>
            <a:r>
              <a:rPr lang="fr-FR" dirty="0">
                <a:latin typeface="+mn-lt"/>
              </a:rPr>
              <a:t>Un </a:t>
            </a:r>
            <a:r>
              <a:rPr lang="fr-FR" b="1" dirty="0">
                <a:latin typeface="+mn-lt"/>
              </a:rPr>
              <a:t>Hôte dédié Azure </a:t>
            </a:r>
            <a:r>
              <a:rPr lang="fr-FR" dirty="0">
                <a:latin typeface="+mn-lt"/>
              </a:rPr>
              <a:t>fournit des serveurs physiques qui hébergent une ou plusieurs machines virtuelles Azure dédiée(s) à la charge de travail d’une seule organisation.</a:t>
            </a:r>
          </a:p>
        </p:txBody>
      </p:sp>
      <p:grpSp>
        <p:nvGrpSpPr>
          <p:cNvPr id="9" name="Group 8" descr="Icône d’hôte dédié Azure - clé apposée sur le devant d’un serveur cloud.">
            <a:extLst>
              <a:ext uri="{FF2B5EF4-FFF2-40B4-BE49-F238E27FC236}">
                <a16:creationId xmlns:a16="http://schemas.microsoft.com/office/drawing/2014/main" id="{CB9E6AE9-55F1-48E0-88E6-39BF70B3D9CE}"/>
              </a:ext>
            </a:extLst>
          </p:cNvPr>
          <p:cNvGrpSpPr/>
          <p:nvPr/>
        </p:nvGrpSpPr>
        <p:grpSpPr>
          <a:xfrm>
            <a:off x="1419604" y="2518944"/>
            <a:ext cx="9574460" cy="2760925"/>
            <a:chOff x="1478957" y="2593895"/>
            <a:chExt cx="9574460" cy="2760925"/>
          </a:xfrm>
        </p:grpSpPr>
        <p:pic>
          <p:nvPicPr>
            <p:cNvPr id="7" name="Graphic 6">
              <a:extLst>
                <a:ext uri="{FF2B5EF4-FFF2-40B4-BE49-F238E27FC236}">
                  <a16:creationId xmlns:a16="http://schemas.microsoft.com/office/drawing/2014/main" id="{43DCD69C-4F21-4A4A-8DA8-71ACA213B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8957" y="2593895"/>
              <a:ext cx="2760831" cy="2760831"/>
            </a:xfrm>
            <a:prstGeom prst="rect">
              <a:avLst/>
            </a:prstGeom>
          </p:spPr>
        </p:pic>
        <p:sp>
          <p:nvSpPr>
            <p:cNvPr id="8" name="TextBox 7">
              <a:extLst>
                <a:ext uri="{FF2B5EF4-FFF2-40B4-BE49-F238E27FC236}">
                  <a16:creationId xmlns:a16="http://schemas.microsoft.com/office/drawing/2014/main" id="{17F318FD-E0EA-42B9-8FD1-0D818DE44E09}"/>
                </a:ext>
              </a:extLst>
            </p:cNvPr>
            <p:cNvSpPr txBox="1"/>
            <p:nvPr/>
          </p:nvSpPr>
          <p:spPr>
            <a:xfrm>
              <a:off x="4888148" y="2843363"/>
              <a:ext cx="6165269" cy="2511457"/>
            </a:xfrm>
            <a:prstGeom prst="rect">
              <a:avLst/>
            </a:prstGeom>
            <a:noFill/>
          </p:spPr>
          <p:txBody>
            <a:bodyPr wrap="square" lIns="182880" tIns="146304" rIns="182880" bIns="146304" rtlCol="0">
              <a:spAutoFit/>
            </a:bodyPr>
            <a:lstStyle/>
            <a:p>
              <a:r>
                <a:rPr lang="fr-FR" sz="2400" dirty="0">
                  <a:latin typeface="+mj-lt"/>
                </a:rPr>
                <a:t>Avantages</a:t>
              </a:r>
            </a:p>
            <a:p>
              <a:pPr marL="285750" indent="-285750">
                <a:buFont typeface="Arial" panose="020B0604020202020204" pitchFamily="34" charset="0"/>
                <a:buChar char="•"/>
              </a:pPr>
              <a:r>
                <a:rPr lang="fr-FR" sz="2400" dirty="0"/>
                <a:t>Isolement matériel au niveau du serveur</a:t>
              </a:r>
            </a:p>
            <a:p>
              <a:pPr marL="285750" indent="-285750">
                <a:buFont typeface="Arial" panose="020B0604020202020204" pitchFamily="34" charset="0"/>
                <a:buChar char="•"/>
              </a:pPr>
              <a:r>
                <a:rPr lang="fr-FR" sz="2400" dirty="0"/>
                <a:t>Contrôle de la périodicité des événements de maintenance</a:t>
              </a:r>
            </a:p>
            <a:p>
              <a:pPr marL="285750" indent="-285750">
                <a:buFont typeface="Arial" panose="020B0604020202020204" pitchFamily="34" charset="0"/>
                <a:buChar char="•"/>
              </a:pPr>
              <a:r>
                <a:rPr lang="fr-FR" sz="2400" dirty="0"/>
                <a:t>Aligné sur les avantages de l’utilisation hybride d’Azure</a:t>
              </a:r>
            </a:p>
          </p:txBody>
        </p:sp>
      </p:grpSp>
    </p:spTree>
    <p:extLst>
      <p:ext uri="{BB962C8B-B14F-4D97-AF65-F5344CB8AC3E}">
        <p14:creationId xmlns:p14="http://schemas.microsoft.com/office/powerpoint/2010/main" val="3518428019"/>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UI Semibold (Headings)"/>
              </a:rPr>
              <a:t>Sécuriser la connectivité réseau</a:t>
            </a:r>
          </a:p>
        </p:txBody>
      </p:sp>
      <p:pic>
        <p:nvPicPr>
          <p:cNvPr id="5" name="Graphic 4" descr="Serveur">
            <a:extLst>
              <a:ext uri="{FF2B5EF4-FFF2-40B4-BE49-F238E27FC236}">
                <a16:creationId xmlns:a16="http://schemas.microsoft.com/office/drawing/2014/main" id="{C73CA47A-986C-42B2-8A19-0B46A3390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6047" y="2764055"/>
            <a:ext cx="1329890" cy="1329890"/>
          </a:xfrm>
          <a:prstGeom prst="rect">
            <a:avLst/>
          </a:prstGeom>
        </p:spPr>
      </p:pic>
      <p:pic>
        <p:nvPicPr>
          <p:cNvPr id="7" name="Graphic 6" descr="Bouclier coché">
            <a:extLst>
              <a:ext uri="{FF2B5EF4-FFF2-40B4-BE49-F238E27FC236}">
                <a16:creationId xmlns:a16="http://schemas.microsoft.com/office/drawing/2014/main" id="{51D96BD7-ACFB-44A2-91DE-90596E3B4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0709" y="3418670"/>
            <a:ext cx="630455" cy="630455"/>
          </a:xfrm>
          <a:prstGeom prst="rect">
            <a:avLst/>
          </a:prstGeom>
        </p:spPr>
      </p:pic>
    </p:spTree>
    <p:extLst>
      <p:ext uri="{BB962C8B-B14F-4D97-AF65-F5344CB8AC3E}">
        <p14:creationId xmlns:p14="http://schemas.microsoft.com/office/powerpoint/2010/main" val="260570379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solidFill>
                  <a:schemeClr val="tx1"/>
                </a:solidFill>
              </a:rPr>
              <a:t>Défense en profondeur</a:t>
            </a:r>
          </a:p>
        </p:txBody>
      </p:sp>
      <p:sp>
        <p:nvSpPr>
          <p:cNvPr id="6" name="Text Placeholder 5"/>
          <p:cNvSpPr>
            <a:spLocks noGrp="1"/>
          </p:cNvSpPr>
          <p:nvPr>
            <p:ph sz="quarter" idx="10"/>
          </p:nvPr>
        </p:nvSpPr>
        <p:spPr>
          <a:xfrm>
            <a:off x="333867" y="1639288"/>
            <a:ext cx="6125194" cy="3880213"/>
          </a:xfrm>
        </p:spPr>
        <p:txBody>
          <a:bodyPr/>
          <a:lstStyle/>
          <a:p>
            <a:pPr marL="342900" indent="-342900">
              <a:buFont typeface="Arial" panose="020B0604020202020204" pitchFamily="34" charset="0"/>
              <a:buChar char="•"/>
            </a:pPr>
            <a:r>
              <a:rPr lang="fr-FR" sz="2400">
                <a:solidFill>
                  <a:schemeClr val="tx1"/>
                </a:solidFill>
                <a:latin typeface="+mn-lt"/>
              </a:rPr>
              <a:t>Une approche en couches pour sécuriser les systèmes informatiques.</a:t>
            </a:r>
          </a:p>
          <a:p>
            <a:pPr marL="342900" indent="-342900">
              <a:lnSpc>
                <a:spcPct val="114000"/>
              </a:lnSpc>
              <a:buFont typeface="Arial" panose="020B0604020202020204" pitchFamily="34" charset="0"/>
              <a:buChar char="•"/>
            </a:pPr>
            <a:r>
              <a:rPr lang="fr-FR" sz="2400">
                <a:solidFill>
                  <a:schemeClr val="tx1"/>
                </a:solidFill>
                <a:latin typeface="+mn-lt"/>
              </a:rPr>
              <a:t>Fournit plusieurs niveaux de protection. </a:t>
            </a:r>
          </a:p>
          <a:p>
            <a:pPr marL="342900" indent="-342900">
              <a:lnSpc>
                <a:spcPct val="114000"/>
              </a:lnSpc>
              <a:buFont typeface="Arial" panose="020B0604020202020204" pitchFamily="34" charset="0"/>
              <a:buChar char="•"/>
            </a:pPr>
            <a:r>
              <a:rPr lang="fr-FR" sz="2400">
                <a:solidFill>
                  <a:schemeClr val="tx1"/>
                </a:solidFill>
                <a:latin typeface="+mn-lt"/>
              </a:rPr>
              <a:t>Les attaques contre une couche sont isolées des couches suivantes. </a:t>
            </a:r>
          </a:p>
        </p:txBody>
      </p:sp>
      <p:grpSp>
        <p:nvGrpSpPr>
          <p:cNvPr id="2" name="Group 1" descr="Graphique de défense en profondeur : données, application, calcul, réseau, périmètre, identité et accès et sécurité physique. ">
            <a:extLst>
              <a:ext uri="{FF2B5EF4-FFF2-40B4-BE49-F238E27FC236}">
                <a16:creationId xmlns:a16="http://schemas.microsoft.com/office/drawing/2014/main" id="{4ABAE1CC-1670-41D7-8E1D-B479809CA2A0}"/>
              </a:ext>
            </a:extLst>
          </p:cNvPr>
          <p:cNvGrpSpPr/>
          <p:nvPr/>
        </p:nvGrpSpPr>
        <p:grpSpPr>
          <a:xfrm>
            <a:off x="6951111" y="1165144"/>
            <a:ext cx="4595859" cy="3955980"/>
            <a:chOff x="6366893" y="1369646"/>
            <a:chExt cx="2568045" cy="2816227"/>
          </a:xfrm>
        </p:grpSpPr>
        <p:sp>
          <p:nvSpPr>
            <p:cNvPr id="7" name="Rectangle 6">
              <a:extLst>
                <a:ext uri="{FF2B5EF4-FFF2-40B4-BE49-F238E27FC236}">
                  <a16:creationId xmlns:a16="http://schemas.microsoft.com/office/drawing/2014/main" id="{E021DC50-183E-4228-9571-6552551463F8}"/>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Sécurité physique</a:t>
              </a:r>
            </a:p>
          </p:txBody>
        </p:sp>
        <p:sp>
          <p:nvSpPr>
            <p:cNvPr id="8" name="Rectangle 7">
              <a:extLst>
                <a:ext uri="{FF2B5EF4-FFF2-40B4-BE49-F238E27FC236}">
                  <a16:creationId xmlns:a16="http://schemas.microsoft.com/office/drawing/2014/main" id="{DA288C81-4E58-4574-9C32-E681CEF391EC}"/>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Identité et accès</a:t>
              </a:r>
            </a:p>
          </p:txBody>
        </p:sp>
        <p:sp>
          <p:nvSpPr>
            <p:cNvPr id="9" name="Rectangle 8">
              <a:extLst>
                <a:ext uri="{FF2B5EF4-FFF2-40B4-BE49-F238E27FC236}">
                  <a16:creationId xmlns:a16="http://schemas.microsoft.com/office/drawing/2014/main" id="{B13FFE2C-9D39-413C-95CA-C5754F20D5E1}"/>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Périmètre</a:t>
              </a:r>
            </a:p>
          </p:txBody>
        </p:sp>
        <p:sp>
          <p:nvSpPr>
            <p:cNvPr id="10" name="Rectangle 9">
              <a:extLst>
                <a:ext uri="{FF2B5EF4-FFF2-40B4-BE49-F238E27FC236}">
                  <a16:creationId xmlns:a16="http://schemas.microsoft.com/office/drawing/2014/main" id="{CCABB243-6E30-45CE-A128-0A8CDCDF635E}"/>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Réseau</a:t>
              </a:r>
            </a:p>
          </p:txBody>
        </p:sp>
        <p:sp>
          <p:nvSpPr>
            <p:cNvPr id="11" name="Rectangle 10">
              <a:extLst>
                <a:ext uri="{FF2B5EF4-FFF2-40B4-BE49-F238E27FC236}">
                  <a16:creationId xmlns:a16="http://schemas.microsoft.com/office/drawing/2014/main" id="{EBC38335-51D1-429D-8378-450D3F99D260}"/>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Calcul</a:t>
              </a:r>
            </a:p>
          </p:txBody>
        </p:sp>
        <p:sp>
          <p:nvSpPr>
            <p:cNvPr id="12" name="Rectangle 11">
              <a:extLst>
                <a:ext uri="{FF2B5EF4-FFF2-40B4-BE49-F238E27FC236}">
                  <a16:creationId xmlns:a16="http://schemas.microsoft.com/office/drawing/2014/main" id="{B0ABBDC1-E5FF-4478-9DB8-634C73006990}"/>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Application</a:t>
              </a:r>
            </a:p>
          </p:txBody>
        </p:sp>
        <p:sp>
          <p:nvSpPr>
            <p:cNvPr id="13" name="Rectangle 12">
              <a:extLst>
                <a:ext uri="{FF2B5EF4-FFF2-40B4-BE49-F238E27FC236}">
                  <a16:creationId xmlns:a16="http://schemas.microsoft.com/office/drawing/2014/main" id="{F0830FD7-83F2-4621-83EE-0A82ADCA2CC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Données</a:t>
              </a:r>
            </a:p>
          </p:txBody>
        </p:sp>
      </p:grpSp>
    </p:spTree>
    <p:extLst>
      <p:ext uri="{BB962C8B-B14F-4D97-AF65-F5344CB8AC3E}">
        <p14:creationId xmlns:p14="http://schemas.microsoft.com/office/powerpoint/2010/main" val="2673095024"/>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b="1">
                <a:solidFill>
                  <a:schemeClr val="tx1"/>
                </a:solidFill>
                <a:cs typeface="Segoe UI"/>
              </a:rPr>
              <a:t>Sécurité partagée</a:t>
            </a:r>
          </a:p>
        </p:txBody>
      </p:sp>
      <p:sp>
        <p:nvSpPr>
          <p:cNvPr id="6" name="Text Placeholder 5"/>
          <p:cNvSpPr>
            <a:spLocks noGrp="1"/>
          </p:cNvSpPr>
          <p:nvPr>
            <p:ph sz="quarter" idx="10"/>
          </p:nvPr>
        </p:nvSpPr>
        <p:spPr>
          <a:xfrm>
            <a:off x="419101" y="1393100"/>
            <a:ext cx="4259225" cy="4428862"/>
          </a:xfrm>
        </p:spPr>
        <p:txBody>
          <a:bodyPr/>
          <a:lstStyle/>
          <a:p>
            <a:pPr marL="342900" indent="-342900">
              <a:buFont typeface="Arial" panose="020B0604020202020204" pitchFamily="34" charset="0"/>
              <a:buChar char="•"/>
            </a:pPr>
            <a:r>
              <a:rPr lang="fr-FR" dirty="0">
                <a:solidFill>
                  <a:schemeClr val="tx1"/>
                </a:solidFill>
                <a:latin typeface="+mn-lt"/>
              </a:rPr>
              <a:t>La migration de centres de données contrôlés par le client vers des centres de données dans le cloud déplace la responsabilité de la sécurité.</a:t>
            </a:r>
          </a:p>
          <a:p>
            <a:pPr marL="342900" indent="-342900">
              <a:buFont typeface="Arial" panose="020B0604020202020204" pitchFamily="34" charset="0"/>
              <a:buChar char="•"/>
            </a:pPr>
            <a:endParaRPr lang="en-US" dirty="0">
              <a:solidFill>
                <a:schemeClr val="tx1"/>
              </a:solidFill>
              <a:latin typeface="+mn-lt"/>
            </a:endParaRPr>
          </a:p>
          <a:p>
            <a:pPr marL="342900" indent="-342900">
              <a:buFont typeface="Arial" panose="020B0604020202020204" pitchFamily="34" charset="0"/>
              <a:buChar char="•"/>
            </a:pPr>
            <a:r>
              <a:rPr lang="fr-FR" dirty="0">
                <a:solidFill>
                  <a:schemeClr val="tx1"/>
                </a:solidFill>
                <a:latin typeface="+mn-lt"/>
              </a:rPr>
              <a:t>La sécurité devient une responsabilité partagée entre les fournisseurs de cloud et les clients.</a:t>
            </a:r>
          </a:p>
        </p:txBody>
      </p:sp>
      <p:graphicFrame>
        <p:nvGraphicFramePr>
          <p:cNvPr id="5" name="Table 3">
            <a:extLst>
              <a:ext uri="{FF2B5EF4-FFF2-40B4-BE49-F238E27FC236}">
                <a16:creationId xmlns:a16="http://schemas.microsoft.com/office/drawing/2014/main" id="{B52B1D42-FD12-4852-BCE3-48EA64F82FC8}"/>
              </a:ext>
            </a:extLst>
          </p:cNvPr>
          <p:cNvGraphicFramePr>
            <a:graphicFrameLocks noGrp="1"/>
          </p:cNvGraphicFramePr>
          <p:nvPr/>
        </p:nvGraphicFramePr>
        <p:xfrm>
          <a:off x="4982038" y="440494"/>
          <a:ext cx="6777873" cy="5381468"/>
        </p:xfrm>
        <a:graphic>
          <a:graphicData uri="http://schemas.openxmlformats.org/drawingml/2006/table">
            <a:tbl>
              <a:tblPr firstRow="1" bandRow="1">
                <a:tableStyleId>{5C22544A-7EE6-4342-B048-85BDC9FD1C3A}</a:tableStyleId>
              </a:tblPr>
              <a:tblGrid>
                <a:gridCol w="2121031">
                  <a:extLst>
                    <a:ext uri="{9D8B030D-6E8A-4147-A177-3AD203B41FA5}">
                      <a16:colId xmlns:a16="http://schemas.microsoft.com/office/drawing/2014/main" val="2492553837"/>
                    </a:ext>
                  </a:extLst>
                </a:gridCol>
                <a:gridCol w="1244338">
                  <a:extLst>
                    <a:ext uri="{9D8B030D-6E8A-4147-A177-3AD203B41FA5}">
                      <a16:colId xmlns:a16="http://schemas.microsoft.com/office/drawing/2014/main" val="491487378"/>
                    </a:ext>
                  </a:extLst>
                </a:gridCol>
                <a:gridCol w="1055802">
                  <a:extLst>
                    <a:ext uri="{9D8B030D-6E8A-4147-A177-3AD203B41FA5}">
                      <a16:colId xmlns:a16="http://schemas.microsoft.com/office/drawing/2014/main" val="2169151038"/>
                    </a:ext>
                  </a:extLst>
                </a:gridCol>
                <a:gridCol w="1140643">
                  <a:extLst>
                    <a:ext uri="{9D8B030D-6E8A-4147-A177-3AD203B41FA5}">
                      <a16:colId xmlns:a16="http://schemas.microsoft.com/office/drawing/2014/main" val="2048577238"/>
                    </a:ext>
                  </a:extLst>
                </a:gridCol>
                <a:gridCol w="1216059">
                  <a:extLst>
                    <a:ext uri="{9D8B030D-6E8A-4147-A177-3AD203B41FA5}">
                      <a16:colId xmlns:a16="http://schemas.microsoft.com/office/drawing/2014/main" val="2063440402"/>
                    </a:ext>
                  </a:extLst>
                </a:gridCol>
              </a:tblGrid>
              <a:tr h="385247">
                <a:tc>
                  <a:txBody>
                    <a:bodyPr/>
                    <a:lstStyle/>
                    <a:p>
                      <a:pPr algn="ctr"/>
                      <a:r>
                        <a:rPr lang="fr-FR" sz="1400" dirty="0">
                          <a:solidFill>
                            <a:schemeClr val="tx1"/>
                          </a:solidFill>
                          <a:latin typeface="+mj-lt"/>
                        </a:rPr>
                        <a:t>Responsabilité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400">
                          <a:solidFill>
                            <a:schemeClr val="tx1"/>
                          </a:solidFill>
                          <a:latin typeface="+mj-lt"/>
                        </a:rPr>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400">
                          <a:solidFill>
                            <a:schemeClr val="tx1"/>
                          </a:solidFill>
                          <a:latin typeface="+mj-lt"/>
                        </a:rPr>
                        <a:t>IaaS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400">
                          <a:solidFill>
                            <a:schemeClr val="tx1"/>
                          </a:solidFill>
                          <a:latin typeface="+mj-lt"/>
                        </a:rPr>
                        <a:t>PaaS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400">
                          <a:solidFill>
                            <a:schemeClr val="tx1"/>
                          </a:solidFill>
                          <a:latin typeface="+mj-lt"/>
                        </a:rPr>
                        <a:t>SaaS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566429"/>
                  </a:ext>
                </a:extLst>
              </a:tr>
              <a:tr h="474962">
                <a:tc>
                  <a:txBody>
                    <a:bodyPr/>
                    <a:lstStyle/>
                    <a:p>
                      <a:r>
                        <a:rPr lang="fr-FR" sz="1400">
                          <a:solidFill>
                            <a:schemeClr val="tx1"/>
                          </a:solidFill>
                          <a:latin typeface="+mj-lt"/>
                        </a:rPr>
                        <a:t>Gouvernance des données et Rights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fr-FR" sz="1400">
                          <a:solidFill>
                            <a:schemeClr val="tx1"/>
                          </a:solidFill>
                          <a:latin typeface="+mj-lt"/>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1863667499"/>
                  </a:ext>
                </a:extLst>
              </a:tr>
              <a:tr h="385247">
                <a:tc>
                  <a:txBody>
                    <a:bodyPr/>
                    <a:lstStyle/>
                    <a:p>
                      <a:r>
                        <a:rPr lang="fr-FR" sz="1400">
                          <a:solidFill>
                            <a:schemeClr val="tx1"/>
                          </a:solidFill>
                          <a:latin typeface="+mj-lt"/>
                        </a:rPr>
                        <a:t>Points de terminaison 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4050954191"/>
                  </a:ext>
                </a:extLst>
              </a:tr>
              <a:tr h="474962">
                <a:tc>
                  <a:txBody>
                    <a:bodyPr/>
                    <a:lstStyle/>
                    <a:p>
                      <a:r>
                        <a:rPr lang="fr-FR" sz="1400">
                          <a:solidFill>
                            <a:schemeClr val="tx1"/>
                          </a:solidFill>
                          <a:latin typeface="+mj-lt"/>
                        </a:rPr>
                        <a:t>Gestion des comptes et des accès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extLst>
                  <a:ext uri="{0D108BD9-81ED-4DB2-BD59-A6C34878D82A}">
                    <a16:rowId xmlns:a16="http://schemas.microsoft.com/office/drawing/2014/main" val="1269630258"/>
                  </a:ext>
                </a:extLst>
              </a:tr>
              <a:tr h="474962">
                <a:tc>
                  <a:txBody>
                    <a:bodyPr/>
                    <a:lstStyle/>
                    <a:p>
                      <a:r>
                        <a:rPr lang="fr-FR" sz="1400" dirty="0">
                          <a:solidFill>
                            <a:schemeClr val="tx1"/>
                          </a:solidFill>
                          <a:latin typeface="+mj-lt"/>
                        </a:rPr>
                        <a:t>Infrastructure d’identité et d’annuaire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36489739"/>
                  </a:ext>
                </a:extLst>
              </a:tr>
              <a:tr h="474962">
                <a:tc>
                  <a:txBody>
                    <a:bodyPr/>
                    <a:lstStyle/>
                    <a:p>
                      <a:r>
                        <a:rPr lang="fr-FR" sz="1400">
                          <a:solidFill>
                            <a:schemeClr val="tx1"/>
                          </a:solidFill>
                          <a:latin typeface="+mj-lt"/>
                        </a:rPr>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59470329"/>
                  </a:ext>
                </a:extLst>
              </a:tr>
              <a:tr h="474962">
                <a:tc>
                  <a:txBody>
                    <a:bodyPr/>
                    <a:lstStyle/>
                    <a:p>
                      <a:r>
                        <a:rPr lang="fr-FR" sz="1400">
                          <a:solidFill>
                            <a:schemeClr val="tx1"/>
                          </a:solidFill>
                          <a:latin typeface="+mj-lt"/>
                        </a:rPr>
                        <a:t>Contrôles de réseau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Microsoft/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24286487"/>
                  </a:ext>
                </a:extLst>
              </a:tr>
              <a:tr h="385247">
                <a:tc>
                  <a:txBody>
                    <a:bodyPr/>
                    <a:lstStyle/>
                    <a:p>
                      <a:r>
                        <a:rPr lang="fr-FR" sz="1400" dirty="0">
                          <a:solidFill>
                            <a:schemeClr val="tx1"/>
                          </a:solidFill>
                          <a:latin typeface="+mj-lt"/>
                        </a:rPr>
                        <a:t>Système d’exploitation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lang="fr-FR" sz="1400">
                          <a:solidFill>
                            <a:schemeClr val="tx1"/>
                          </a:solidFill>
                          <a:latin typeface="+mj-lt"/>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53248286"/>
                  </a:ext>
                </a:extLst>
              </a:tr>
              <a:tr h="385247">
                <a:tc>
                  <a:txBody>
                    <a:bodyPr/>
                    <a:lstStyle/>
                    <a:p>
                      <a:r>
                        <a:rPr lang="fr-FR" sz="1400">
                          <a:solidFill>
                            <a:schemeClr val="tx1"/>
                          </a:solidFill>
                          <a:latin typeface="+mj-lt"/>
                        </a:rPr>
                        <a:t>Hôtes physiques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138695883"/>
                  </a:ext>
                </a:extLst>
              </a:tr>
              <a:tr h="385247">
                <a:tc>
                  <a:txBody>
                    <a:bodyPr/>
                    <a:lstStyle/>
                    <a:p>
                      <a:r>
                        <a:rPr lang="fr-FR" sz="1400">
                          <a:solidFill>
                            <a:schemeClr val="tx1"/>
                          </a:solidFill>
                          <a:latin typeface="+mj-lt"/>
                        </a:rPr>
                        <a:t>Réseau physique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37528356"/>
                  </a:ext>
                </a:extLst>
              </a:tr>
              <a:tr h="385247">
                <a:tc>
                  <a:txBody>
                    <a:bodyPr/>
                    <a:lstStyle/>
                    <a:p>
                      <a:r>
                        <a:rPr lang="fr-FR" sz="1400">
                          <a:solidFill>
                            <a:schemeClr val="tx1"/>
                          </a:solidFill>
                          <a:latin typeface="+mj-lt"/>
                        </a:rPr>
                        <a:t>Centre de données physique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fr-FR" sz="1400" b="0" i="0" u="none" strike="noStrike" cap="none" normalizeH="0" baseline="0" noProof="0">
                          <a:ln>
                            <a:noFill/>
                          </a:ln>
                          <a:solidFill>
                            <a:schemeClr val="tx1"/>
                          </a:solidFill>
                          <a:uLnTx/>
                          <a:uFillTx/>
                          <a:latin typeface="+mj-lt"/>
                          <a:ea typeface="+mn-ea"/>
                          <a:cs typeface="+mn-cs"/>
                        </a:rPr>
                        <a:t>Client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5000"/>
                        <a:lumOff val="75000"/>
                      </a:schemeClr>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kumimoji="0" lang="fr-FR" sz="1400" b="0" i="0" u="none" strike="noStrike" cap="none" normalizeH="0" baseline="0" noProof="0">
                          <a:ln>
                            <a:noFill/>
                          </a:ln>
                          <a:solidFill>
                            <a:schemeClr val="tx1"/>
                          </a:solidFill>
                          <a:uLnTx/>
                          <a:uFillTx/>
                          <a:latin typeface="+mj-lt"/>
                          <a:ea typeface="+mn-ea"/>
                          <a:cs typeface="+mn-cs"/>
                        </a:rPr>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09506587"/>
                  </a:ext>
                </a:extLst>
              </a:tr>
            </a:tbl>
          </a:graphicData>
        </a:graphic>
      </p:graphicFrame>
    </p:spTree>
    <p:extLst>
      <p:ext uri="{BB962C8B-B14F-4D97-AF65-F5344CB8AC3E}">
        <p14:creationId xmlns:p14="http://schemas.microsoft.com/office/powerpoint/2010/main" val="482162406"/>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Groupes de sécurité réseau (NSG)</a:t>
            </a:r>
          </a:p>
        </p:txBody>
      </p:sp>
      <p:sp>
        <p:nvSpPr>
          <p:cNvPr id="6" name="Text Placeholder 5"/>
          <p:cNvSpPr>
            <a:spLocks noGrp="1"/>
          </p:cNvSpPr>
          <p:nvPr>
            <p:ph sz="quarter" idx="4294967295"/>
          </p:nvPr>
        </p:nvSpPr>
        <p:spPr>
          <a:xfrm>
            <a:off x="419100" y="1456896"/>
            <a:ext cx="11340811" cy="4625241"/>
          </a:xfrm>
        </p:spPr>
        <p:txBody>
          <a:bodyPr/>
          <a:lstStyle/>
          <a:p>
            <a:pPr marL="0" indent="0">
              <a:buNone/>
            </a:pPr>
            <a:r>
              <a:rPr lang="fr-FR" sz="2400" noProof="0" dirty="0">
                <a:latin typeface="+mn-lt"/>
              </a:rPr>
              <a:t>Les </a:t>
            </a:r>
            <a:r>
              <a:rPr lang="fr-FR" sz="2400" b="1" noProof="0" dirty="0">
                <a:latin typeface="+mn-lt"/>
              </a:rPr>
              <a:t>Groupes de sécurité réseau (NSG) </a:t>
            </a:r>
            <a:r>
              <a:rPr lang="fr-FR" sz="2400" noProof="0" dirty="0">
                <a:latin typeface="+mn-lt"/>
              </a:rPr>
              <a:t>permettent de filtrer le trafic réseau vers et depuis les ressources Azure dans les réseaux virtuels Azure.</a:t>
            </a:r>
          </a:p>
          <a:p>
            <a:pPr marL="0" indent="0">
              <a:buNone/>
            </a:pPr>
            <a:endParaRPr lang="en-US" sz="2400" noProof="0" dirty="0">
              <a:latin typeface="+mn-lt"/>
            </a:endParaRPr>
          </a:p>
          <a:p>
            <a:pPr marL="285750" indent="-285750">
              <a:lnSpc>
                <a:spcPct val="114000"/>
              </a:lnSpc>
              <a:buFont typeface="Arial" panose="020B0604020202020204" pitchFamily="34" charset="0"/>
              <a:buChar char="•"/>
            </a:pPr>
            <a:r>
              <a:rPr lang="fr-FR" sz="2400" dirty="0">
                <a:latin typeface="+mn-lt"/>
              </a:rPr>
              <a:t>Définissent des règles entrantes et sortantes pour filtrer par adresse IP source et destination, port et protocole.</a:t>
            </a:r>
          </a:p>
          <a:p>
            <a:pPr marL="285750" indent="-285750">
              <a:lnSpc>
                <a:spcPct val="114000"/>
              </a:lnSpc>
              <a:buFont typeface="Arial" panose="020B0604020202020204" pitchFamily="34" charset="0"/>
              <a:buChar char="•"/>
            </a:pPr>
            <a:r>
              <a:rPr lang="fr-FR" sz="2400" dirty="0">
                <a:latin typeface="+mn-lt"/>
              </a:rPr>
              <a:t>Ajoutez plusieurs règles, si nécessaire, dans les limites de </a:t>
            </a:r>
            <a:br>
              <a:rPr lang="fr-FR" sz="2400" dirty="0">
                <a:latin typeface="+mn-lt"/>
              </a:rPr>
            </a:br>
            <a:r>
              <a:rPr lang="fr-FR" sz="2400" dirty="0">
                <a:latin typeface="+mn-lt"/>
              </a:rPr>
              <a:t>l’abonnement. </a:t>
            </a:r>
          </a:p>
          <a:p>
            <a:pPr marL="285750" indent="-285750">
              <a:lnSpc>
                <a:spcPct val="114000"/>
              </a:lnSpc>
              <a:buFont typeface="Arial" panose="020B0604020202020204" pitchFamily="34" charset="0"/>
              <a:buChar char="•"/>
            </a:pPr>
            <a:r>
              <a:rPr lang="fr-FR" sz="2400" dirty="0">
                <a:latin typeface="+mn-lt"/>
              </a:rPr>
              <a:t>Azure applique des règles de sécurité de base par défaut aux </a:t>
            </a:r>
            <a:br>
              <a:rPr lang="fr-FR" sz="2400" dirty="0">
                <a:latin typeface="+mn-lt"/>
              </a:rPr>
            </a:br>
            <a:r>
              <a:rPr lang="fr-FR" sz="2400" dirty="0">
                <a:latin typeface="+mn-lt"/>
              </a:rPr>
              <a:t>nouveaux groupes de sécurité réseau.</a:t>
            </a:r>
          </a:p>
          <a:p>
            <a:pPr marL="285750" indent="-285750">
              <a:lnSpc>
                <a:spcPct val="114000"/>
              </a:lnSpc>
              <a:buFont typeface="Arial" panose="020B0604020202020204" pitchFamily="34" charset="0"/>
              <a:buChar char="•"/>
            </a:pPr>
            <a:r>
              <a:rPr lang="fr-FR" sz="2400" dirty="0">
                <a:latin typeface="+mn-lt"/>
              </a:rPr>
              <a:t>Remplacez les règles par défaut par de nouvelles règles de priorité </a:t>
            </a:r>
            <a:br>
              <a:rPr lang="fr-FR" sz="2400" dirty="0">
                <a:latin typeface="+mn-lt"/>
              </a:rPr>
            </a:br>
            <a:r>
              <a:rPr lang="fr-FR" sz="2400" dirty="0">
                <a:latin typeface="+mn-lt"/>
              </a:rPr>
              <a:t>plus élevée.</a:t>
            </a:r>
          </a:p>
        </p:txBody>
      </p:sp>
      <p:pic>
        <p:nvPicPr>
          <p:cNvPr id="4" name="Picture 3" descr="Image représentant le groupe de sécurité réseau (Network Security Group ou NSG)">
            <a:extLst>
              <a:ext uri="{FF2B5EF4-FFF2-40B4-BE49-F238E27FC236}">
                <a16:creationId xmlns:a16="http://schemas.microsoft.com/office/drawing/2014/main" id="{AB314C1E-84BC-469E-95BE-241BC8902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7544" y="3258698"/>
            <a:ext cx="2236064" cy="2142406"/>
          </a:xfrm>
          <a:prstGeom prst="rect">
            <a:avLst/>
          </a:prstGeom>
        </p:spPr>
      </p:pic>
    </p:spTree>
    <p:extLst>
      <p:ext uri="{BB962C8B-B14F-4D97-AF65-F5344CB8AC3E}">
        <p14:creationId xmlns:p14="http://schemas.microsoft.com/office/powerpoint/2010/main" val="29702384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dirty="0">
                <a:solidFill>
                  <a:srgbClr val="303030"/>
                </a:solidFill>
                <a:latin typeface="Segoe UI Semibold (Headings)"/>
              </a:rPr>
              <a:t>Cloud hybride</a:t>
            </a:r>
          </a:p>
        </p:txBody>
      </p:sp>
      <p:pic>
        <p:nvPicPr>
          <p:cNvPr id="5" name="Picture 4" descr="L’image de cloud public et l’image de cloud privé sont connectées avec un signe plus pour illustrer le fait qu’un cloud hybride est une combinaison des deux.">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98" y="966114"/>
            <a:ext cx="7517223" cy="3984128"/>
          </a:xfrm>
          <a:prstGeom prst="rect">
            <a:avLst/>
          </a:prstGeom>
        </p:spPr>
      </p:pic>
      <p:sp>
        <p:nvSpPr>
          <p:cNvPr id="6" name="Text Placeholder 5"/>
          <p:cNvSpPr>
            <a:spLocks noGrp="1"/>
          </p:cNvSpPr>
          <p:nvPr>
            <p:ph sz="quarter" idx="10"/>
          </p:nvPr>
        </p:nvSpPr>
        <p:spPr>
          <a:xfrm>
            <a:off x="418643" y="4793377"/>
            <a:ext cx="11340811" cy="923330"/>
          </a:xfrm>
        </p:spPr>
        <p:txBody>
          <a:bodyPr vert="horz" wrap="square" lIns="0" tIns="91440" rIns="146304" bIns="91440" rtlCol="0" anchor="t">
            <a:spAutoFit/>
          </a:bodyPr>
          <a:lstStyle/>
          <a:p>
            <a:pPr algn="ctr"/>
            <a:r>
              <a:rPr lang="fr-FR" dirty="0"/>
              <a:t>Combinaison de </a:t>
            </a:r>
            <a:r>
              <a:rPr lang="fr-FR" dirty="0" err="1"/>
              <a:t>clouds</a:t>
            </a:r>
            <a:r>
              <a:rPr lang="fr-FR" dirty="0"/>
              <a:t> </a:t>
            </a:r>
            <a:r>
              <a:rPr lang="fr-FR" b="1" dirty="0"/>
              <a:t>publics</a:t>
            </a:r>
            <a:r>
              <a:rPr lang="fr-FR" dirty="0"/>
              <a:t> et </a:t>
            </a:r>
            <a:r>
              <a:rPr lang="fr-FR" b="1" dirty="0"/>
              <a:t>privés</a:t>
            </a:r>
            <a:r>
              <a:rPr lang="fr-FR" dirty="0"/>
              <a:t> pour permettre l’exécution </a:t>
            </a:r>
            <a:br>
              <a:rPr lang="fr-FR" dirty="0"/>
            </a:br>
            <a:r>
              <a:rPr lang="fr-FR" dirty="0"/>
              <a:t>des applications à l’emplacement le plus approprié.</a:t>
            </a:r>
          </a:p>
        </p:txBody>
      </p:sp>
    </p:spTree>
    <p:extLst>
      <p:ext uri="{BB962C8B-B14F-4D97-AF65-F5344CB8AC3E}">
        <p14:creationId xmlns:p14="http://schemas.microsoft.com/office/powerpoint/2010/main" val="338216765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Pare-feu Azure</a:t>
            </a:r>
          </a:p>
        </p:txBody>
      </p:sp>
      <p:sp>
        <p:nvSpPr>
          <p:cNvPr id="6" name="Text Placeholder 5"/>
          <p:cNvSpPr>
            <a:spLocks noGrp="1"/>
          </p:cNvSpPr>
          <p:nvPr>
            <p:ph sz="quarter" idx="10"/>
          </p:nvPr>
        </p:nvSpPr>
        <p:spPr>
          <a:xfrm>
            <a:off x="419100" y="1350568"/>
            <a:ext cx="11340811" cy="3188180"/>
          </a:xfrm>
        </p:spPr>
        <p:txBody>
          <a:bodyPr/>
          <a:lstStyle/>
          <a:p>
            <a:pPr marL="0" indent="0">
              <a:lnSpc>
                <a:spcPct val="114000"/>
              </a:lnSpc>
              <a:buNone/>
            </a:pPr>
            <a:r>
              <a:rPr lang="fr-FR" dirty="0"/>
              <a:t>Pare-feu géré et avec état (Firewall as a Service ou </a:t>
            </a:r>
            <a:r>
              <a:rPr lang="fr-FR" dirty="0" err="1"/>
              <a:t>FaaS</a:t>
            </a:r>
            <a:r>
              <a:rPr lang="fr-FR" dirty="0"/>
              <a:t>) qui accorde ou refuse l’accès au serveur en fonction de l’adresse IP d’origine pour protéger les ressources du réseau.</a:t>
            </a:r>
          </a:p>
          <a:p>
            <a:pPr marL="342900" indent="-342900">
              <a:lnSpc>
                <a:spcPct val="114000"/>
              </a:lnSpc>
              <a:buFont typeface="Arial" panose="020B0604020202020204" pitchFamily="34" charset="0"/>
              <a:buChar char="•"/>
            </a:pPr>
            <a:r>
              <a:rPr lang="fr-FR" dirty="0"/>
              <a:t>Applique les règles de filtrage du trafic entrant et sortant</a:t>
            </a:r>
          </a:p>
          <a:p>
            <a:pPr marL="342900" indent="-342900">
              <a:lnSpc>
                <a:spcPct val="114000"/>
              </a:lnSpc>
              <a:buFont typeface="Arial" panose="020B0604020202020204" pitchFamily="34" charset="0"/>
              <a:buChar char="•"/>
            </a:pPr>
            <a:r>
              <a:rPr lang="fr-FR" noProof="0" dirty="0"/>
              <a:t>Haute disponibilité intégrée</a:t>
            </a:r>
          </a:p>
          <a:p>
            <a:pPr marL="342900" indent="-342900">
              <a:lnSpc>
                <a:spcPct val="114000"/>
              </a:lnSpc>
              <a:buFont typeface="Arial" panose="020B0604020202020204" pitchFamily="34" charset="0"/>
              <a:buChar char="•"/>
            </a:pPr>
            <a:r>
              <a:rPr lang="fr-FR" dirty="0"/>
              <a:t>Extensibilité du cloud sans limites</a:t>
            </a:r>
          </a:p>
          <a:p>
            <a:pPr marL="342900" indent="-342900">
              <a:lnSpc>
                <a:spcPct val="114000"/>
              </a:lnSpc>
              <a:buFont typeface="Arial" panose="020B0604020202020204" pitchFamily="34" charset="0"/>
              <a:buChar char="•"/>
            </a:pPr>
            <a:r>
              <a:rPr lang="fr-FR" dirty="0"/>
              <a:t>Utilise les journaux Azure Monitor</a:t>
            </a:r>
          </a:p>
        </p:txBody>
      </p:sp>
      <p:pic>
        <p:nvPicPr>
          <p:cNvPr id="8" name="Graphic 7">
            <a:extLst>
              <a:ext uri="{FF2B5EF4-FFF2-40B4-BE49-F238E27FC236}">
                <a16:creationId xmlns:a16="http://schemas.microsoft.com/office/drawing/2014/main" id="{699A1371-042B-4BD4-A880-2D0C6A6512B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3977" y="2112459"/>
            <a:ext cx="2642478" cy="2642478"/>
          </a:xfrm>
          <a:prstGeom prst="rect">
            <a:avLst/>
          </a:prstGeom>
        </p:spPr>
      </p:pic>
      <p:grpSp>
        <p:nvGrpSpPr>
          <p:cNvPr id="3" name="Group 2" descr="Icône Azure Application Gateway - mur de brique devant les applications dans le cloud.">
            <a:extLst>
              <a:ext uri="{FF2B5EF4-FFF2-40B4-BE49-F238E27FC236}">
                <a16:creationId xmlns:a16="http://schemas.microsoft.com/office/drawing/2014/main" id="{5CB9A4C7-ABA6-4B21-9F30-6312FFD3F391}"/>
              </a:ext>
            </a:extLst>
          </p:cNvPr>
          <p:cNvGrpSpPr/>
          <p:nvPr/>
        </p:nvGrpSpPr>
        <p:grpSpPr>
          <a:xfrm>
            <a:off x="418643" y="4823241"/>
            <a:ext cx="11617413" cy="646331"/>
            <a:chOff x="418643" y="4786537"/>
            <a:chExt cx="11617413" cy="646331"/>
          </a:xfrm>
        </p:grpSpPr>
        <p:sp>
          <p:nvSpPr>
            <p:cNvPr id="2" name="Rectangle 1">
              <a:extLst>
                <a:ext uri="{FF2B5EF4-FFF2-40B4-BE49-F238E27FC236}">
                  <a16:creationId xmlns:a16="http://schemas.microsoft.com/office/drawing/2014/main" id="{FC351924-337F-4BF9-AB0F-C284E0A75DDA}"/>
                </a:ext>
              </a:extLst>
            </p:cNvPr>
            <p:cNvSpPr/>
            <p:nvPr/>
          </p:nvSpPr>
          <p:spPr>
            <a:xfrm>
              <a:off x="1091270" y="4786537"/>
              <a:ext cx="10944786" cy="646331"/>
            </a:xfrm>
            <a:prstGeom prst="rect">
              <a:avLst/>
            </a:prstGeom>
          </p:spPr>
          <p:txBody>
            <a:bodyPr wrap="square">
              <a:spAutoFit/>
            </a:bodyPr>
            <a:lstStyle/>
            <a:p>
              <a:r>
                <a:rPr lang="fr-FR" sz="1800" b="1" dirty="0">
                  <a:gradFill>
                    <a:gsLst>
                      <a:gs pos="1250">
                        <a:schemeClr val="tx1"/>
                      </a:gs>
                      <a:gs pos="100000">
                        <a:schemeClr val="tx1"/>
                      </a:gs>
                    </a:gsLst>
                    <a:lin ang="5400000" scaled="0"/>
                  </a:gradFill>
                  <a:cs typeface="Segoe UI Semilight" panose="020B0402040204020203" pitchFamily="34" charset="0"/>
                </a:rPr>
                <a:t>Azure Application Gateway </a:t>
              </a:r>
              <a:r>
                <a:rPr lang="fr-FR" sz="1800" dirty="0">
                  <a:gradFill>
                    <a:gsLst>
                      <a:gs pos="1250">
                        <a:schemeClr val="tx1"/>
                      </a:gs>
                      <a:gs pos="100000">
                        <a:schemeClr val="tx1"/>
                      </a:gs>
                    </a:gsLst>
                    <a:lin ang="5400000" scaled="0"/>
                  </a:gradFill>
                  <a:cs typeface="Segoe UI Semilight" panose="020B0402040204020203" pitchFamily="34" charset="0"/>
                </a:rPr>
                <a:t>fournit également un pare-feu d’applications Web, le WAF </a:t>
              </a:r>
              <a:br>
                <a:rPr lang="fr-FR" sz="1800" dirty="0">
                  <a:gradFill>
                    <a:gsLst>
                      <a:gs pos="1250">
                        <a:schemeClr val="tx1"/>
                      </a:gs>
                      <a:gs pos="100000">
                        <a:schemeClr val="tx1"/>
                      </a:gs>
                    </a:gsLst>
                    <a:lin ang="5400000" scaled="0"/>
                  </a:gradFill>
                  <a:cs typeface="Segoe UI Semilight" panose="020B0402040204020203" pitchFamily="34" charset="0"/>
                </a:rPr>
              </a:br>
              <a:r>
                <a:rPr lang="fr-FR" sz="1800" dirty="0">
                  <a:gradFill>
                    <a:gsLst>
                      <a:gs pos="1250">
                        <a:schemeClr val="tx1"/>
                      </a:gs>
                      <a:gs pos="100000">
                        <a:schemeClr val="tx1"/>
                      </a:gs>
                    </a:gsLst>
                    <a:lin ang="5400000" scaled="0"/>
                  </a:gradFill>
                  <a:cs typeface="Segoe UI Semilight" panose="020B0402040204020203" pitchFamily="34" charset="0"/>
                </a:rPr>
                <a:t>(Web Application Firewall). Le WAF fournit une protection centralisée et entrante à vos applications Web.</a:t>
              </a:r>
            </a:p>
          </p:txBody>
        </p:sp>
        <p:pic>
          <p:nvPicPr>
            <p:cNvPr id="5" name="Graphic 4">
              <a:extLst>
                <a:ext uri="{FF2B5EF4-FFF2-40B4-BE49-F238E27FC236}">
                  <a16:creationId xmlns:a16="http://schemas.microsoft.com/office/drawing/2014/main" id="{FEA8DE28-8815-46DB-9446-C230FB27D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643" y="4803459"/>
              <a:ext cx="612489" cy="612489"/>
            </a:xfrm>
            <a:prstGeom prst="rect">
              <a:avLst/>
            </a:prstGeom>
          </p:spPr>
        </p:pic>
      </p:grpSp>
    </p:spTree>
    <p:extLst>
      <p:ext uri="{BB962C8B-B14F-4D97-AF65-F5344CB8AC3E}">
        <p14:creationId xmlns:p14="http://schemas.microsoft.com/office/powerpoint/2010/main" val="425594038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Protection par déni de service distribué ou DDoS (Distributed Denial of Service)</a:t>
            </a:r>
          </a:p>
        </p:txBody>
      </p:sp>
      <p:sp>
        <p:nvSpPr>
          <p:cNvPr id="6" name="Text Placeholder 5"/>
          <p:cNvSpPr>
            <a:spLocks noGrp="1"/>
          </p:cNvSpPr>
          <p:nvPr>
            <p:ph sz="quarter" idx="10"/>
          </p:nvPr>
        </p:nvSpPr>
        <p:spPr>
          <a:xfrm>
            <a:off x="419100" y="1526907"/>
            <a:ext cx="11340811" cy="2956579"/>
          </a:xfrm>
        </p:spPr>
        <p:txBody>
          <a:bodyPr vert="horz" wrap="square" lIns="0" tIns="91440" rIns="146304" bIns="91440" rtlCol="0" anchor="t">
            <a:spAutoFit/>
          </a:bodyPr>
          <a:lstStyle/>
          <a:p>
            <a:r>
              <a:rPr lang="fr-FR" dirty="0"/>
              <a:t>Les attaques DDoS submergent et épuisent les ressources réseau, ce qui ralentit ou paralyse les applications.</a:t>
            </a:r>
          </a:p>
          <a:p>
            <a:pPr marL="342900" indent="-342900">
              <a:lnSpc>
                <a:spcPct val="114000"/>
              </a:lnSpc>
              <a:buFont typeface="Arial" panose="020B0604020202020204" pitchFamily="34" charset="0"/>
              <a:buChar char="•"/>
            </a:pPr>
            <a:r>
              <a:rPr lang="fr-FR" dirty="0">
                <a:latin typeface="+mn-lt"/>
              </a:rPr>
              <a:t>Assainit le trafic réseau indésirable avant qu’il n’affecte la disponibilité des services.</a:t>
            </a:r>
          </a:p>
          <a:p>
            <a:pPr marL="342900" indent="-342900">
              <a:lnSpc>
                <a:spcPct val="114000"/>
              </a:lnSpc>
              <a:buFont typeface="Arial" panose="020B0604020202020204" pitchFamily="34" charset="0"/>
              <a:buChar char="•"/>
            </a:pPr>
            <a:r>
              <a:rPr lang="fr-FR" dirty="0">
                <a:latin typeface="+mn-lt"/>
              </a:rPr>
              <a:t>Le niveau de service Général est automatiquement activé dans Azure.</a:t>
            </a:r>
          </a:p>
          <a:p>
            <a:pPr marL="342900" indent="-342900">
              <a:lnSpc>
                <a:spcPct val="114000"/>
              </a:lnSpc>
              <a:buFont typeface="Arial" panose="020B0604020202020204" pitchFamily="34" charset="0"/>
              <a:buChar char="•"/>
            </a:pPr>
            <a:r>
              <a:rPr lang="fr-FR" dirty="0"/>
              <a:t>Le niveau de service Standard</a:t>
            </a:r>
            <a:r>
              <a:rPr lang="fr-FR" i="1" dirty="0"/>
              <a:t> </a:t>
            </a:r>
            <a:r>
              <a:rPr lang="fr-FR" dirty="0"/>
              <a:t>ajoute des capacités d’atténuation qui sont optimisées pour protéger les ressources du réseau virtuel Azure.</a:t>
            </a:r>
          </a:p>
        </p:txBody>
      </p:sp>
      <p:pic>
        <p:nvPicPr>
          <p:cNvPr id="5" name="Picture 4">
            <a:extLst>
              <a:ext uri="{FF2B5EF4-FFF2-40B4-BE49-F238E27FC236}">
                <a16:creationId xmlns:a16="http://schemas.microsoft.com/office/drawing/2014/main" id="{AD98E63B-39CC-4211-9726-13F2BF3357F7}"/>
              </a:ext>
            </a:extLst>
          </p:cNvPr>
          <p:cNvPicPr>
            <a:picLocks noChangeAspect="1"/>
          </p:cNvPicPr>
          <p:nvPr/>
        </p:nvPicPr>
        <p:blipFill>
          <a:blip r:embed="rId3"/>
          <a:srcRect/>
          <a:stretch/>
        </p:blipFill>
        <p:spPr>
          <a:xfrm>
            <a:off x="2157305" y="4675867"/>
            <a:ext cx="7509802" cy="1456852"/>
          </a:xfrm>
          <a:prstGeom prst="rect">
            <a:avLst/>
          </a:prstGeom>
        </p:spPr>
      </p:pic>
    </p:spTree>
    <p:extLst>
      <p:ext uri="{BB962C8B-B14F-4D97-AF65-F5344CB8AC3E}">
        <p14:creationId xmlns:p14="http://schemas.microsoft.com/office/powerpoint/2010/main" val="3923577027"/>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Examen de la sécurité en profondeur</a:t>
            </a:r>
          </a:p>
        </p:txBody>
      </p:sp>
      <p:sp>
        <p:nvSpPr>
          <p:cNvPr id="6" name="Text Placeholder 5"/>
          <p:cNvSpPr>
            <a:spLocks noGrp="1"/>
          </p:cNvSpPr>
          <p:nvPr>
            <p:ph sz="quarter" idx="4294967295"/>
          </p:nvPr>
        </p:nvSpPr>
        <p:spPr>
          <a:xfrm>
            <a:off x="419101" y="1456897"/>
            <a:ext cx="6058850" cy="4616648"/>
          </a:xfrm>
        </p:spPr>
        <p:txBody>
          <a:bodyPr vert="horz" wrap="square" lIns="0" tIns="91440" rIns="146304" bIns="91440" rtlCol="0" anchor="t">
            <a:spAutoFit/>
          </a:bodyPr>
          <a:lstStyle/>
          <a:p>
            <a:r>
              <a:rPr lang="fr-FR" sz="2400" dirty="0"/>
              <a:t>Combinaison de solutions de sécurité réseau</a:t>
            </a:r>
          </a:p>
          <a:p>
            <a:pPr marL="342900" indent="-342900">
              <a:buFont typeface="Arial" panose="020B0604020202020204" pitchFamily="34" charset="0"/>
              <a:buChar char="•"/>
            </a:pPr>
            <a:r>
              <a:rPr lang="fr-FR" sz="2400" b="1" dirty="0">
                <a:latin typeface="+mn-lt"/>
              </a:rPr>
              <a:t>Groupes de sécurité réseau </a:t>
            </a:r>
            <a:r>
              <a:rPr lang="fr-FR" sz="2400" dirty="0">
                <a:latin typeface="+mn-lt"/>
              </a:rPr>
              <a:t>avec </a:t>
            </a:r>
            <a:r>
              <a:rPr lang="fr-FR" sz="2400" b="1" dirty="0">
                <a:latin typeface="+mn-lt"/>
              </a:rPr>
              <a:t>Azure Firewall</a:t>
            </a:r>
            <a:r>
              <a:rPr lang="fr-FR" sz="2400" dirty="0">
                <a:latin typeface="+mn-lt"/>
              </a:rPr>
              <a:t> </a:t>
            </a:r>
            <a:r>
              <a:rPr lang="fr-FR" sz="2400" dirty="0">
                <a:solidFill>
                  <a:schemeClr val="tx1"/>
                </a:solidFill>
                <a:latin typeface="+mn-lt"/>
              </a:rPr>
              <a:t>pour mettre en place une défense en profondeur. </a:t>
            </a:r>
          </a:p>
          <a:p>
            <a:pPr marL="342900" indent="-342900">
              <a:buFont typeface="Arial" panose="020B0604020202020204" pitchFamily="34" charset="0"/>
              <a:buChar char="•"/>
            </a:pPr>
            <a:r>
              <a:rPr lang="fr-FR" sz="2400" noProof="0" dirty="0">
                <a:latin typeface="+mn-lt"/>
              </a:rPr>
              <a:t>La</a:t>
            </a:r>
            <a:r>
              <a:rPr lang="fr-FR" sz="2400" b="1" noProof="0" dirty="0">
                <a:latin typeface="+mn-lt"/>
              </a:rPr>
              <a:t> couche de périmètre </a:t>
            </a:r>
            <a:r>
              <a:rPr lang="fr-FR" sz="2400" noProof="0" dirty="0">
                <a:latin typeface="+mn-lt"/>
              </a:rPr>
              <a:t>protège les limites de vos réseaux avec Azure DDoS Protection et le pare-feu Azure.</a:t>
            </a:r>
          </a:p>
          <a:p>
            <a:pPr marL="342900" indent="-342900">
              <a:buFont typeface="Arial" panose="020B0604020202020204" pitchFamily="34" charset="0"/>
              <a:buChar char="•"/>
            </a:pPr>
            <a:r>
              <a:rPr lang="fr-FR" sz="2400" b="1" noProof="0" dirty="0">
                <a:latin typeface="+mn-lt"/>
              </a:rPr>
              <a:t>La couche réseau </a:t>
            </a:r>
            <a:r>
              <a:rPr lang="fr-FR" sz="2400" noProof="0" dirty="0">
                <a:latin typeface="+mn-lt"/>
              </a:rPr>
              <a:t>autorise uniquement le trafic entre les ressources en réseau avec les règles entrantes et sortantes du groupe de sécurité réseau ou NSG (Network Security Group).</a:t>
            </a:r>
          </a:p>
        </p:txBody>
      </p:sp>
      <p:grpSp>
        <p:nvGrpSpPr>
          <p:cNvPr id="2" name="Group 1" descr="Graphique de défense en profondeur : données, application, calcul, réseau, périmètre, identité et accès et sécurité physique. ">
            <a:extLst>
              <a:ext uri="{FF2B5EF4-FFF2-40B4-BE49-F238E27FC236}">
                <a16:creationId xmlns:a16="http://schemas.microsoft.com/office/drawing/2014/main" id="{D844EFE4-F557-47FD-B48B-E92C88C692BB}"/>
              </a:ext>
            </a:extLst>
          </p:cNvPr>
          <p:cNvGrpSpPr/>
          <p:nvPr/>
        </p:nvGrpSpPr>
        <p:grpSpPr>
          <a:xfrm>
            <a:off x="6742377" y="1396403"/>
            <a:ext cx="5012801" cy="3754695"/>
            <a:chOff x="6366893" y="1369646"/>
            <a:chExt cx="2568045" cy="2816227"/>
          </a:xfrm>
        </p:grpSpPr>
        <p:sp>
          <p:nvSpPr>
            <p:cNvPr id="7" name="Rectangle 6">
              <a:extLst>
                <a:ext uri="{FF2B5EF4-FFF2-40B4-BE49-F238E27FC236}">
                  <a16:creationId xmlns:a16="http://schemas.microsoft.com/office/drawing/2014/main" id="{7C56C9B4-7FE3-4EC5-BF7C-FD47C08D7DEA}"/>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dirty="0">
                  <a:solidFill>
                    <a:schemeClr val="tx1"/>
                  </a:solidFill>
                </a:rPr>
                <a:t>Sécurité physique</a:t>
              </a:r>
            </a:p>
          </p:txBody>
        </p:sp>
        <p:sp>
          <p:nvSpPr>
            <p:cNvPr id="8" name="Rectangle 7">
              <a:extLst>
                <a:ext uri="{FF2B5EF4-FFF2-40B4-BE49-F238E27FC236}">
                  <a16:creationId xmlns:a16="http://schemas.microsoft.com/office/drawing/2014/main" id="{D1F37FA4-52AD-4D14-91E2-7411A17FF5E2}"/>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Identité et accès</a:t>
              </a:r>
            </a:p>
          </p:txBody>
        </p:sp>
        <p:sp>
          <p:nvSpPr>
            <p:cNvPr id="9" name="Rectangle 8">
              <a:extLst>
                <a:ext uri="{FF2B5EF4-FFF2-40B4-BE49-F238E27FC236}">
                  <a16:creationId xmlns:a16="http://schemas.microsoft.com/office/drawing/2014/main" id="{F02755D6-CE95-41B4-AB29-F66E7FCB6E65}"/>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Périmètre</a:t>
              </a:r>
            </a:p>
          </p:txBody>
        </p:sp>
        <p:sp>
          <p:nvSpPr>
            <p:cNvPr id="10" name="Rectangle 9">
              <a:extLst>
                <a:ext uri="{FF2B5EF4-FFF2-40B4-BE49-F238E27FC236}">
                  <a16:creationId xmlns:a16="http://schemas.microsoft.com/office/drawing/2014/main" id="{2B0C5988-5E19-44D0-BF7D-0F5693694A7E}"/>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Réseau</a:t>
              </a:r>
            </a:p>
          </p:txBody>
        </p:sp>
        <p:sp>
          <p:nvSpPr>
            <p:cNvPr id="11" name="Rectangle 10">
              <a:extLst>
                <a:ext uri="{FF2B5EF4-FFF2-40B4-BE49-F238E27FC236}">
                  <a16:creationId xmlns:a16="http://schemas.microsoft.com/office/drawing/2014/main" id="{1F4352B3-7860-4327-A404-2E33A601A562}"/>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Calcul</a:t>
              </a:r>
            </a:p>
          </p:txBody>
        </p:sp>
        <p:sp>
          <p:nvSpPr>
            <p:cNvPr id="12" name="Rectangle 11">
              <a:extLst>
                <a:ext uri="{FF2B5EF4-FFF2-40B4-BE49-F238E27FC236}">
                  <a16:creationId xmlns:a16="http://schemas.microsoft.com/office/drawing/2014/main" id="{671DBBDC-E6B9-4B33-8C12-AB1CCFAE76BB}"/>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rPr>
                <a:t>Application</a:t>
              </a:r>
            </a:p>
          </p:txBody>
        </p:sp>
        <p:sp>
          <p:nvSpPr>
            <p:cNvPr id="13" name="Rectangle 12">
              <a:extLst>
                <a:ext uri="{FF2B5EF4-FFF2-40B4-BE49-F238E27FC236}">
                  <a16:creationId xmlns:a16="http://schemas.microsoft.com/office/drawing/2014/main" id="{0D107C82-D597-4BED-9FBC-6CE7BF8594B2}"/>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Données</a:t>
              </a:r>
            </a:p>
          </p:txBody>
        </p:sp>
      </p:grpSp>
    </p:spTree>
    <p:extLst>
      <p:ext uri="{BB962C8B-B14F-4D97-AF65-F5344CB8AC3E}">
        <p14:creationId xmlns:p14="http://schemas.microsoft.com/office/powerpoint/2010/main" val="4028246546"/>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1935127"/>
            <a:ext cx="5908324" cy="3285460"/>
          </a:xfrm>
        </p:spPr>
        <p:txBody>
          <a:bodyPr/>
          <a:lstStyle/>
          <a:p>
            <a:r>
              <a:rPr lang="fr-FR" sz="4400" dirty="0">
                <a:solidFill>
                  <a:schemeClr val="tx1"/>
                </a:solidFill>
                <a:latin typeface="Segoe UI Semibold (Headings)"/>
              </a:rPr>
              <a:t>AZ-900T0x</a:t>
            </a:r>
            <a:br>
              <a:rPr lang="fr-FR" sz="4400" dirty="0">
                <a:solidFill>
                  <a:schemeClr val="tx1"/>
                </a:solidFill>
                <a:latin typeface="Segoe UI Semibold (Headings)"/>
              </a:rPr>
            </a:br>
            <a:r>
              <a:rPr lang="fr-FR" sz="4400" dirty="0">
                <a:solidFill>
                  <a:schemeClr val="tx1"/>
                </a:solidFill>
                <a:latin typeface="Segoe UI Semibold (Headings)"/>
              </a:rPr>
              <a:t>Module 05 : </a:t>
            </a:r>
            <a:br>
              <a:rPr lang="fr-FR" sz="4400" dirty="0">
                <a:solidFill>
                  <a:schemeClr val="tx1"/>
                </a:solidFill>
                <a:latin typeface="Segoe UI Semibold (Headings)"/>
              </a:rPr>
            </a:br>
            <a:r>
              <a:rPr lang="fr-FR" sz="4400" dirty="0">
                <a:solidFill>
                  <a:schemeClr val="tx1"/>
                </a:solidFill>
                <a:latin typeface="Segoe UI Semibold (Headings)"/>
              </a:rPr>
              <a:t>Identité, gouvernance, confidentialité et conformité</a:t>
            </a:r>
          </a:p>
        </p:txBody>
      </p:sp>
    </p:spTree>
    <p:extLst>
      <p:ext uri="{BB962C8B-B14F-4D97-AF65-F5344CB8AC3E}">
        <p14:creationId xmlns:p14="http://schemas.microsoft.com/office/powerpoint/2010/main" val="260015041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Segoe UI Semibold (Headings)"/>
              </a:rPr>
              <a:t>Principaux services d’identité Azure</a:t>
            </a:r>
          </a:p>
        </p:txBody>
      </p:sp>
      <p:pic>
        <p:nvPicPr>
          <p:cNvPr id="5" name="Graphic 4" descr="Badge d’employé">
            <a:extLst>
              <a:ext uri="{FF2B5EF4-FFF2-40B4-BE49-F238E27FC236}">
                <a16:creationId xmlns:a16="http://schemas.microsoft.com/office/drawing/2014/main" id="{1A7A3B46-B270-445B-A48D-E8FA893C5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61509" y="2729202"/>
            <a:ext cx="1256523" cy="1256523"/>
          </a:xfrm>
          <a:prstGeom prst="rect">
            <a:avLst/>
          </a:prstGeom>
        </p:spPr>
      </p:pic>
    </p:spTree>
    <p:extLst>
      <p:ext uri="{BB962C8B-B14F-4D97-AF65-F5344CB8AC3E}">
        <p14:creationId xmlns:p14="http://schemas.microsoft.com/office/powerpoint/2010/main" val="1484334494"/>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Comparaison entre authentification et autorisation</a:t>
            </a:r>
          </a:p>
        </p:txBody>
      </p:sp>
      <p:sp>
        <p:nvSpPr>
          <p:cNvPr id="2" name="Text Placeholder 5">
            <a:extLst>
              <a:ext uri="{FF2B5EF4-FFF2-40B4-BE49-F238E27FC236}">
                <a16:creationId xmlns:a16="http://schemas.microsoft.com/office/drawing/2014/main" id="{97F5B1E7-513F-4A42-B351-EEDF394D6D38}"/>
              </a:ext>
            </a:extLst>
          </p:cNvPr>
          <p:cNvSpPr txBox="1">
            <a:spLocks/>
          </p:cNvSpPr>
          <p:nvPr/>
        </p:nvSpPr>
        <p:spPr>
          <a:xfrm>
            <a:off x="418643" y="1431891"/>
            <a:ext cx="5509260" cy="28069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dirty="0">
                <a:latin typeface="+mj-lt"/>
              </a:rPr>
              <a:t>Authentification</a:t>
            </a:r>
          </a:p>
          <a:p>
            <a:r>
              <a:rPr lang="fr-FR" sz="2400" dirty="0">
                <a:latin typeface="+mn-lt"/>
              </a:rPr>
              <a:t>Identifie la personne ou le service cherchant à accéder à une ressource. </a:t>
            </a:r>
          </a:p>
          <a:p>
            <a:r>
              <a:rPr lang="fr-FR" sz="2400" dirty="0">
                <a:latin typeface="+mn-lt"/>
              </a:rPr>
              <a:t>Demande des informations d’identification d’accès légitimes.</a:t>
            </a:r>
          </a:p>
          <a:p>
            <a:r>
              <a:rPr lang="fr-FR" sz="2400" dirty="0">
                <a:latin typeface="+mn-lt"/>
              </a:rPr>
              <a:t>Base pour créer des principes sécurisés d’identité et de contrôle d’accès.</a:t>
            </a:r>
          </a:p>
        </p:txBody>
      </p:sp>
      <p:grpSp>
        <p:nvGrpSpPr>
          <p:cNvPr id="13" name="Group 12" descr="Graphique d’une personne présentant son ID, la correspondance est validée, la personne est authentifiée. ">
            <a:extLst>
              <a:ext uri="{FF2B5EF4-FFF2-40B4-BE49-F238E27FC236}">
                <a16:creationId xmlns:a16="http://schemas.microsoft.com/office/drawing/2014/main" id="{B9887FB4-F28E-4EFD-8A5D-712CBDFB9C96}"/>
              </a:ext>
            </a:extLst>
          </p:cNvPr>
          <p:cNvGrpSpPr/>
          <p:nvPr/>
        </p:nvGrpSpPr>
        <p:grpSpPr>
          <a:xfrm>
            <a:off x="660636" y="4366650"/>
            <a:ext cx="5025275" cy="914400"/>
            <a:chOff x="354814" y="4943861"/>
            <a:chExt cx="5025275" cy="914400"/>
          </a:xfrm>
        </p:grpSpPr>
        <p:pic>
          <p:nvPicPr>
            <p:cNvPr id="11" name="Graphic 10" descr="Écolière">
              <a:extLst>
                <a:ext uri="{FF2B5EF4-FFF2-40B4-BE49-F238E27FC236}">
                  <a16:creationId xmlns:a16="http://schemas.microsoft.com/office/drawing/2014/main" id="{47CB9A1D-A9E7-4C4B-BEBB-34B2F33810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16" name="Graphic 15" descr="Ajouter">
              <a:extLst>
                <a:ext uri="{FF2B5EF4-FFF2-40B4-BE49-F238E27FC236}">
                  <a16:creationId xmlns:a16="http://schemas.microsoft.com/office/drawing/2014/main" id="{A53AE700-42A1-48D0-925E-C07576A404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12" name="Picture 11" descr="Petite carte avec photo et lignes représentant une carte d’identité émise et vérifiée par le gouvernement.">
              <a:extLst>
                <a:ext uri="{FF2B5EF4-FFF2-40B4-BE49-F238E27FC236}">
                  <a16:creationId xmlns:a16="http://schemas.microsoft.com/office/drawing/2014/main" id="{B35857FA-CC30-41EA-8738-CC9B7EC927B0}"/>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14" name="Graphic 13" descr="Flèche vers la droite">
              <a:extLst>
                <a:ext uri="{FF2B5EF4-FFF2-40B4-BE49-F238E27FC236}">
                  <a16:creationId xmlns:a16="http://schemas.microsoft.com/office/drawing/2014/main" id="{CB5DEC6F-08B2-4872-9687-11419147E9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9" name="Graphic 8" descr="Bouclier coché">
              <a:extLst>
                <a:ext uri="{FF2B5EF4-FFF2-40B4-BE49-F238E27FC236}">
                  <a16:creationId xmlns:a16="http://schemas.microsoft.com/office/drawing/2014/main" id="{A0FDD84F-1C24-497A-83EC-6D74DC441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cxnSp>
        <p:nvCxnSpPr>
          <p:cNvPr id="20" name="Straight Connector 19">
            <a:extLst>
              <a:ext uri="{FF2B5EF4-FFF2-40B4-BE49-F238E27FC236}">
                <a16:creationId xmlns:a16="http://schemas.microsoft.com/office/drawing/2014/main" id="{14059192-ACD1-44C5-9557-65C1F400F129}"/>
              </a:ext>
              <a:ext uri="{C183D7F6-B498-43B3-948B-1728B52AA6E4}">
                <adec:decorative xmlns:adec="http://schemas.microsoft.com/office/drawing/2017/decorative" val="1"/>
              </a:ext>
            </a:extLst>
          </p:cNvPr>
          <p:cNvCxnSpPr/>
          <p:nvPr/>
        </p:nvCxnSpPr>
        <p:spPr>
          <a:xfrm>
            <a:off x="6089277" y="1364777"/>
            <a:ext cx="0" cy="4501549"/>
          </a:xfrm>
          <a:prstGeom prst="line">
            <a:avLst/>
          </a:prstGeom>
          <a:ln w="19050">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5">
            <a:extLst>
              <a:ext uri="{FF2B5EF4-FFF2-40B4-BE49-F238E27FC236}">
                <a16:creationId xmlns:a16="http://schemas.microsoft.com/office/drawing/2014/main" id="{3371E70A-8F0C-499A-8E4A-49ADAB1DFDA6}"/>
              </a:ext>
            </a:extLst>
          </p:cNvPr>
          <p:cNvSpPr txBox="1">
            <a:spLocks/>
          </p:cNvSpPr>
          <p:nvPr/>
        </p:nvSpPr>
        <p:spPr>
          <a:xfrm>
            <a:off x="6396151" y="1434608"/>
            <a:ext cx="5377206" cy="23637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dirty="0">
                <a:latin typeface="+mj-lt"/>
              </a:rPr>
              <a:t>Autorisation</a:t>
            </a:r>
          </a:p>
          <a:p>
            <a:r>
              <a:rPr lang="fr-FR" sz="2400" dirty="0">
                <a:latin typeface="+mn-lt"/>
              </a:rPr>
              <a:t>Détermine le niveau d’accès d’une personne authentifiée ou d’un service.</a:t>
            </a:r>
          </a:p>
          <a:p>
            <a:r>
              <a:rPr lang="fr-FR" sz="2400" dirty="0">
                <a:latin typeface="+mn-lt"/>
              </a:rPr>
              <a:t>Définit les données auxquelles elles peuvent accéder et ce qu’elles peuvent en faire.</a:t>
            </a:r>
          </a:p>
        </p:txBody>
      </p:sp>
      <p:grpSp>
        <p:nvGrpSpPr>
          <p:cNvPr id="15" name="Group 14" descr="Vérification d'un utilisateur authentifié par rapport à une liste d’utilisateurs autorisés à accéder à un serveur. Le nom manque, l’autorisation est refusée.">
            <a:extLst>
              <a:ext uri="{FF2B5EF4-FFF2-40B4-BE49-F238E27FC236}">
                <a16:creationId xmlns:a16="http://schemas.microsoft.com/office/drawing/2014/main" id="{418970A6-FEC6-4BCD-82AD-5AE365EDB7F8}"/>
              </a:ext>
            </a:extLst>
          </p:cNvPr>
          <p:cNvGrpSpPr/>
          <p:nvPr/>
        </p:nvGrpSpPr>
        <p:grpSpPr>
          <a:xfrm>
            <a:off x="6582640" y="4366650"/>
            <a:ext cx="5004227" cy="914400"/>
            <a:chOff x="6578628" y="4915100"/>
            <a:chExt cx="5004227" cy="914400"/>
          </a:xfrm>
        </p:grpSpPr>
        <p:pic>
          <p:nvPicPr>
            <p:cNvPr id="21" name="Picture 20" descr="Petite carte avec photo et lignes représentant une carte d’identité émise et vérifiée par le gouvernement.">
              <a:extLst>
                <a:ext uri="{FF2B5EF4-FFF2-40B4-BE49-F238E27FC236}">
                  <a16:creationId xmlns:a16="http://schemas.microsoft.com/office/drawing/2014/main" id="{951C5866-95FC-46CC-8B13-159F4F5CB16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3" name="Graphic 32" descr="Ajouter">
              <a:extLst>
                <a:ext uri="{FF2B5EF4-FFF2-40B4-BE49-F238E27FC236}">
                  <a16:creationId xmlns:a16="http://schemas.microsoft.com/office/drawing/2014/main" id="{6F841F11-F48E-44C4-B827-B85E3B8B5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23" name="Graphic 22" descr="Liste">
              <a:extLst>
                <a:ext uri="{FF2B5EF4-FFF2-40B4-BE49-F238E27FC236}">
                  <a16:creationId xmlns:a16="http://schemas.microsoft.com/office/drawing/2014/main" id="{1B4DF5CC-E7A7-461E-B981-DBF6BFF47A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35" name="Graphic 34" descr="Croix au stylo rouge">
              <a:extLst>
                <a:ext uri="{FF2B5EF4-FFF2-40B4-BE49-F238E27FC236}">
                  <a16:creationId xmlns:a16="http://schemas.microsoft.com/office/drawing/2014/main" id="{2F70204D-2FC5-4864-B55C-BCC9FCC629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25" name="Graphic 24" descr="Flèche vers la droite">
              <a:extLst>
                <a:ext uri="{FF2B5EF4-FFF2-40B4-BE49-F238E27FC236}">
                  <a16:creationId xmlns:a16="http://schemas.microsoft.com/office/drawing/2014/main" id="{FE5D44A6-0A91-425E-9C94-0172BA449F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27" name="Graphic 26" descr="Porte fermée">
              <a:extLst>
                <a:ext uri="{FF2B5EF4-FFF2-40B4-BE49-F238E27FC236}">
                  <a16:creationId xmlns:a16="http://schemas.microsoft.com/office/drawing/2014/main" id="{9AFCCCF8-ABD0-4333-BF0E-0444BFAE52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29" name="Graphic 28" descr="Croix au stylo rouge">
              <a:extLst>
                <a:ext uri="{FF2B5EF4-FFF2-40B4-BE49-F238E27FC236}">
                  <a16:creationId xmlns:a16="http://schemas.microsoft.com/office/drawing/2014/main" id="{18F38F83-EB4D-49D3-925A-AD07FB251E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spTree>
    <p:extLst>
      <p:ext uri="{BB962C8B-B14F-4D97-AF65-F5344CB8AC3E}">
        <p14:creationId xmlns:p14="http://schemas.microsoft.com/office/powerpoint/2010/main" val="256151255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Authentification multifacteur Azure</a:t>
            </a:r>
          </a:p>
        </p:txBody>
      </p:sp>
      <p:sp>
        <p:nvSpPr>
          <p:cNvPr id="6" name="Text Placeholder 5"/>
          <p:cNvSpPr>
            <a:spLocks noGrp="1"/>
          </p:cNvSpPr>
          <p:nvPr>
            <p:ph sz="quarter" idx="10"/>
          </p:nvPr>
        </p:nvSpPr>
        <p:spPr>
          <a:xfrm>
            <a:off x="419100" y="1182387"/>
            <a:ext cx="11340811" cy="1420902"/>
          </a:xfrm>
        </p:spPr>
        <p:txBody>
          <a:bodyPr/>
          <a:lstStyle/>
          <a:p>
            <a:pPr marL="0" indent="0">
              <a:buNone/>
            </a:pPr>
            <a:r>
              <a:rPr lang="fr-FR" sz="2400" dirty="0">
                <a:latin typeface="+mn-lt"/>
              </a:rPr>
              <a:t>Fournit une sécurité supplémentaire à vos identités, en exigeant au moins deux facteurs pour une authentification complète. </a:t>
            </a:r>
          </a:p>
          <a:p>
            <a:pPr marL="457200" lvl="1" indent="-457200">
              <a:buFont typeface="Arial" panose="020B0604020202020204" pitchFamily="34" charset="0"/>
              <a:buChar char="•"/>
            </a:pPr>
            <a:r>
              <a:rPr lang="fr-FR" sz="2400" dirty="0">
                <a:cs typeface="Segoe UI Semilight" pitchFamily="34" charset="0"/>
              </a:rPr>
              <a:t>Quelque chose que vous savez   </a:t>
            </a:r>
            <a:r>
              <a:rPr lang="fr-FR" sz="1800" dirty="0">
                <a:cs typeface="Segoe UI Semilight" pitchFamily="34" charset="0"/>
                <a:sym typeface="Wingdings" panose="05000000000000000000" pitchFamily="2" charset="2"/>
              </a:rPr>
              <a:t></a:t>
            </a:r>
            <a:r>
              <a:rPr lang="fr-FR" sz="2400" dirty="0"/>
              <a:t>   </a:t>
            </a:r>
            <a:r>
              <a:rPr lang="fr-FR" sz="2400" dirty="0">
                <a:cs typeface="Segoe UI Semilight" pitchFamily="34" charset="0"/>
              </a:rPr>
              <a:t>Quelque chose que vou</a:t>
            </a:r>
            <a:r>
              <a:rPr lang="fr-FR" sz="2400" dirty="0"/>
              <a:t>s possédez</a:t>
            </a:r>
            <a:r>
              <a:rPr lang="fr-FR" sz="2400" dirty="0">
                <a:cs typeface="Segoe UI Semilight" pitchFamily="34" charset="0"/>
              </a:rPr>
              <a:t>   </a:t>
            </a:r>
            <a:r>
              <a:rPr lang="fr-FR" sz="1800" dirty="0">
                <a:cs typeface="Segoe UI Semilight" pitchFamily="34" charset="0"/>
                <a:sym typeface="Wingdings" panose="05000000000000000000" pitchFamily="2" charset="2"/>
              </a:rPr>
              <a:t></a:t>
            </a:r>
            <a:r>
              <a:rPr lang="fr-FR" dirty="0"/>
              <a:t>   </a:t>
            </a:r>
            <a:r>
              <a:rPr lang="fr-FR" sz="2400" dirty="0">
                <a:cs typeface="Segoe UI Semilight" pitchFamily="34" charset="0"/>
              </a:rPr>
              <a:t>Quelque chose qui vous identifie</a:t>
            </a:r>
          </a:p>
        </p:txBody>
      </p:sp>
      <p:pic>
        <p:nvPicPr>
          <p:cNvPr id="3" name="Picture 2">
            <a:extLst>
              <a:ext uri="{FF2B5EF4-FFF2-40B4-BE49-F238E27FC236}">
                <a16:creationId xmlns:a16="http://schemas.microsoft.com/office/drawing/2014/main" id="{9BF9CC26-404C-4BDF-84AF-4B9DB2CC7694}"/>
              </a:ext>
            </a:extLst>
          </p:cNvPr>
          <p:cNvPicPr>
            <a:picLocks noChangeAspect="1"/>
          </p:cNvPicPr>
          <p:nvPr/>
        </p:nvPicPr>
        <p:blipFill>
          <a:blip r:embed="rId3"/>
          <a:srcRect/>
          <a:stretch/>
        </p:blipFill>
        <p:spPr>
          <a:xfrm>
            <a:off x="1220110" y="3087984"/>
            <a:ext cx="9738333" cy="2431536"/>
          </a:xfrm>
          <a:prstGeom prst="rect">
            <a:avLst/>
          </a:prstGeom>
        </p:spPr>
      </p:pic>
    </p:spTree>
    <p:extLst>
      <p:ext uri="{BB962C8B-B14F-4D97-AF65-F5344CB8AC3E}">
        <p14:creationId xmlns:p14="http://schemas.microsoft.com/office/powerpoint/2010/main" val="318882056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Active Directory (AAD)</a:t>
            </a:r>
          </a:p>
        </p:txBody>
      </p:sp>
      <p:sp>
        <p:nvSpPr>
          <p:cNvPr id="6" name="Text Placeholder 5"/>
          <p:cNvSpPr>
            <a:spLocks noGrp="1"/>
          </p:cNvSpPr>
          <p:nvPr>
            <p:ph sz="quarter" idx="10"/>
          </p:nvPr>
        </p:nvSpPr>
        <p:spPr>
          <a:xfrm>
            <a:off x="419100" y="1425724"/>
            <a:ext cx="11340811" cy="4278094"/>
          </a:xfrm>
        </p:spPr>
        <p:txBody>
          <a:bodyPr/>
          <a:lstStyle/>
          <a:p>
            <a:pPr marL="0" indent="0">
              <a:buNone/>
            </a:pPr>
            <a:r>
              <a:rPr lang="fr-FR" noProof="0" dirty="0">
                <a:latin typeface="+mj-lt"/>
              </a:rPr>
              <a:t>Azure Active D</a:t>
            </a:r>
            <a:r>
              <a:rPr lang="fr-FR" dirty="0" err="1">
                <a:latin typeface="+mj-lt"/>
              </a:rPr>
              <a:t>irectory</a:t>
            </a:r>
            <a:r>
              <a:rPr lang="fr-FR" dirty="0">
                <a:latin typeface="+mj-lt"/>
              </a:rPr>
              <a:t> (AAD) </a:t>
            </a:r>
            <a:r>
              <a:rPr lang="fr-FR" dirty="0"/>
              <a:t>est le service Microsoft Azure basé sur le cloud qui gère les identités et les accès.</a:t>
            </a:r>
            <a:r>
              <a:rPr lang="fr-FR" noProof="0" dirty="0">
                <a:latin typeface="+mn-lt"/>
              </a:rPr>
              <a:t> </a:t>
            </a:r>
          </a:p>
          <a:p>
            <a:pPr marL="457200" lvl="1" indent="-457200">
              <a:buFont typeface="Arial" panose="020B0604020202020204" pitchFamily="34" charset="0"/>
              <a:buChar char="•"/>
            </a:pPr>
            <a:r>
              <a:rPr lang="fr-FR" sz="2400" noProof="0" dirty="0">
                <a:latin typeface="Segoe UI" panose="020B0502040204020203" pitchFamily="34" charset="0"/>
                <a:cs typeface="Segoe UI" panose="020B0502040204020203" pitchFamily="34" charset="0"/>
              </a:rPr>
              <a:t>Authentification (les employés se connectent pour accéder aux ressources).</a:t>
            </a:r>
          </a:p>
          <a:p>
            <a:pPr marL="457200" lvl="1" indent="-457200">
              <a:buFont typeface="Arial" panose="020B0604020202020204" pitchFamily="34" charset="0"/>
              <a:buChar char="•"/>
            </a:pPr>
            <a:r>
              <a:rPr lang="fr-FR" sz="2400" noProof="0" dirty="0">
                <a:latin typeface="Segoe UI" panose="020B0502040204020203" pitchFamily="34" charset="0"/>
                <a:cs typeface="Segoe UI" panose="020B0502040204020203" pitchFamily="34" charset="0"/>
              </a:rPr>
              <a:t>Authentification unique (SSO)</a:t>
            </a:r>
          </a:p>
          <a:p>
            <a:pPr marL="457200" lvl="1" indent="-457200">
              <a:buFont typeface="Arial" panose="020B0604020202020204" pitchFamily="34" charset="0"/>
              <a:buChar char="•"/>
            </a:pPr>
            <a:r>
              <a:rPr lang="fr-FR" sz="2400" noProof="0" dirty="0">
                <a:latin typeface="Segoe UI" panose="020B0502040204020203" pitchFamily="34" charset="0"/>
                <a:cs typeface="Segoe UI" panose="020B0502040204020203" pitchFamily="34" charset="0"/>
              </a:rPr>
              <a:t>Gestion d’application.</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Entreprise à entreprise ou B2B (Business to Business).</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Services d’identité d’entreprise à client ou B2C </a:t>
            </a:r>
            <a:br>
              <a:rPr lang="fr-FR" sz="2400" dirty="0">
                <a:latin typeface="Segoe UI" panose="020B0502040204020203" pitchFamily="34" charset="0"/>
                <a:cs typeface="Segoe UI" panose="020B0502040204020203" pitchFamily="34" charset="0"/>
              </a:rPr>
            </a:br>
            <a:r>
              <a:rPr lang="fr-FR" sz="2400" dirty="0">
                <a:latin typeface="Segoe UI" panose="020B0502040204020203" pitchFamily="34" charset="0"/>
                <a:cs typeface="Segoe UI" panose="020B0502040204020203" pitchFamily="34" charset="0"/>
              </a:rPr>
              <a:t>(Business to Customer).</a:t>
            </a:r>
          </a:p>
          <a:p>
            <a:pPr marL="457200" lvl="1" indent="-457200">
              <a:buFont typeface="Arial" panose="020B0604020202020204" pitchFamily="34" charset="0"/>
              <a:buChar char="•"/>
            </a:pPr>
            <a:r>
              <a:rPr lang="fr-FR" sz="2400" dirty="0">
                <a:latin typeface="Segoe UI" panose="020B0502040204020203" pitchFamily="34" charset="0"/>
                <a:cs typeface="Segoe UI" panose="020B0502040204020203" pitchFamily="34" charset="0"/>
              </a:rPr>
              <a:t>Gestion des appareils.</a:t>
            </a:r>
          </a:p>
        </p:txBody>
      </p:sp>
      <p:pic>
        <p:nvPicPr>
          <p:cNvPr id="4" name="Graphic 3">
            <a:extLst>
              <a:ext uri="{FF2B5EF4-FFF2-40B4-BE49-F238E27FC236}">
                <a16:creationId xmlns:a16="http://schemas.microsoft.com/office/drawing/2014/main" id="{DB71D5F0-DCBF-40B0-A1B9-44C8A0392C3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8800" y="2699388"/>
            <a:ext cx="3124199" cy="3124199"/>
          </a:xfrm>
          <a:prstGeom prst="rect">
            <a:avLst/>
          </a:prstGeom>
        </p:spPr>
      </p:pic>
    </p:spTree>
    <p:extLst>
      <p:ext uri="{BB962C8B-B14F-4D97-AF65-F5344CB8AC3E}">
        <p14:creationId xmlns:p14="http://schemas.microsoft.com/office/powerpoint/2010/main" val="593257323"/>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BD-73C3-43B5-875D-8BBE9DADF55C}"/>
              </a:ext>
            </a:extLst>
          </p:cNvPr>
          <p:cNvSpPr>
            <a:spLocks noGrp="1"/>
          </p:cNvSpPr>
          <p:nvPr>
            <p:ph type="title"/>
          </p:nvPr>
        </p:nvSpPr>
        <p:spPr/>
        <p:txBody>
          <a:bodyPr/>
          <a:lstStyle/>
          <a:p>
            <a:r>
              <a:rPr lang="fr-FR"/>
              <a:t>Accès conditionnel</a:t>
            </a:r>
          </a:p>
        </p:txBody>
      </p:sp>
      <p:sp>
        <p:nvSpPr>
          <p:cNvPr id="3" name="Text Placeholder 2">
            <a:extLst>
              <a:ext uri="{FF2B5EF4-FFF2-40B4-BE49-F238E27FC236}">
                <a16:creationId xmlns:a16="http://schemas.microsoft.com/office/drawing/2014/main" id="{0A6BACA5-09F0-48F5-9C1C-9C5C15FBFFA2}"/>
              </a:ext>
            </a:extLst>
          </p:cNvPr>
          <p:cNvSpPr>
            <a:spLocks noGrp="1"/>
          </p:cNvSpPr>
          <p:nvPr>
            <p:ph sz="quarter" idx="10"/>
          </p:nvPr>
        </p:nvSpPr>
        <p:spPr>
          <a:xfrm>
            <a:off x="419100" y="1456897"/>
            <a:ext cx="11340811" cy="4560223"/>
          </a:xfrm>
        </p:spPr>
        <p:txBody>
          <a:bodyPr/>
          <a:lstStyle/>
          <a:p>
            <a:r>
              <a:rPr lang="fr-FR" dirty="0"/>
              <a:t>L’</a:t>
            </a:r>
            <a:r>
              <a:rPr lang="fr-FR" dirty="0">
                <a:latin typeface="+mj-lt"/>
              </a:rPr>
              <a:t>Accès conditionnel</a:t>
            </a:r>
            <a:r>
              <a:rPr lang="fr-FR" dirty="0"/>
              <a:t> est l’outil utilisé par Azure Active Directory pour regrouper les signaux, prendre des décisions et appliquer les stratégies de l’organisation.</a:t>
            </a:r>
          </a:p>
          <a:p>
            <a:endParaRPr lang="en-US" sz="1000" dirty="0">
              <a:latin typeface="+mn-lt"/>
            </a:endParaRPr>
          </a:p>
          <a:p>
            <a:pPr marL="342900" indent="-342900">
              <a:buFont typeface="Arial" panose="020B0604020202020204" pitchFamily="34" charset="0"/>
              <a:buChar char="•"/>
            </a:pPr>
            <a:r>
              <a:rPr lang="fr-FR" dirty="0">
                <a:latin typeface="+mn-lt"/>
              </a:rPr>
              <a:t>Utilisateur ou membre d’un </a:t>
            </a:r>
            <a:br>
              <a:rPr lang="fr-FR" dirty="0">
                <a:latin typeface="+mn-lt"/>
              </a:rPr>
            </a:br>
            <a:r>
              <a:rPr lang="fr-FR" dirty="0">
                <a:latin typeface="+mn-lt"/>
              </a:rPr>
              <a:t>groupe</a:t>
            </a:r>
          </a:p>
          <a:p>
            <a:pPr marL="342900" indent="-342900">
              <a:buFont typeface="Arial" panose="020B0604020202020204" pitchFamily="34" charset="0"/>
              <a:buChar char="•"/>
            </a:pPr>
            <a:r>
              <a:rPr lang="fr-FR" dirty="0">
                <a:latin typeface="+mn-lt"/>
              </a:rPr>
              <a:t>Emplacement IP</a:t>
            </a:r>
          </a:p>
          <a:p>
            <a:pPr marL="342900" indent="-342900">
              <a:buFont typeface="Arial" panose="020B0604020202020204" pitchFamily="34" charset="0"/>
              <a:buChar char="•"/>
            </a:pPr>
            <a:r>
              <a:rPr lang="fr-FR" dirty="0">
                <a:latin typeface="+mn-lt"/>
              </a:rPr>
              <a:t>Appareil</a:t>
            </a:r>
          </a:p>
          <a:p>
            <a:pPr marL="342900" indent="-342900">
              <a:buFont typeface="Arial" panose="020B0604020202020204" pitchFamily="34" charset="0"/>
              <a:buChar char="•"/>
            </a:pPr>
            <a:r>
              <a:rPr lang="fr-FR" dirty="0">
                <a:latin typeface="+mn-lt"/>
              </a:rPr>
              <a:t>Application</a:t>
            </a:r>
          </a:p>
          <a:p>
            <a:pPr marL="342900" indent="-342900">
              <a:buFont typeface="Arial" panose="020B0604020202020204" pitchFamily="34" charset="0"/>
              <a:buChar char="•"/>
            </a:pPr>
            <a:r>
              <a:rPr lang="fr-FR" dirty="0">
                <a:latin typeface="+mn-lt"/>
              </a:rPr>
              <a:t>Détections de risques</a:t>
            </a:r>
          </a:p>
          <a:p>
            <a:pPr marL="342900" indent="-342900">
              <a:buFont typeface="Arial" panose="020B0604020202020204" pitchFamily="34" charset="0"/>
              <a:buChar char="•"/>
            </a:pPr>
            <a:endParaRPr lang="en-US" dirty="0">
              <a:latin typeface="+mn-lt"/>
            </a:endParaRPr>
          </a:p>
        </p:txBody>
      </p:sp>
      <p:pic>
        <p:nvPicPr>
          <p:cNvPr id="5" name="Picture 2" descr="Flux conceptuel du processus d’accès conditionnel">
            <a:extLst>
              <a:ext uri="{FF2B5EF4-FFF2-40B4-BE49-F238E27FC236}">
                <a16:creationId xmlns:a16="http://schemas.microsoft.com/office/drawing/2014/main" id="{C4B19071-1571-472F-9E54-0B6709A5E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840" y="2581056"/>
            <a:ext cx="6944071" cy="282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434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UI Semibold (Headings)"/>
              </a:rPr>
              <a:t>Méthodologies de Gouvernance Azure</a:t>
            </a:r>
          </a:p>
        </p:txBody>
      </p:sp>
      <p:pic>
        <p:nvPicPr>
          <p:cNvPr id="5" name="Graphic 4" descr="Cercles avec des flèches">
            <a:extLst>
              <a:ext uri="{FF2B5EF4-FFF2-40B4-BE49-F238E27FC236}">
                <a16:creationId xmlns:a16="http://schemas.microsoft.com/office/drawing/2014/main" id="{EC9D315F-83DF-43F5-9E3F-F21AE7D13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0438" y="2769219"/>
            <a:ext cx="1319561" cy="1319561"/>
          </a:xfrm>
          <a:prstGeom prst="rect">
            <a:avLst/>
          </a:prstGeom>
        </p:spPr>
      </p:pic>
    </p:spTree>
    <p:extLst>
      <p:ext uri="{BB962C8B-B14F-4D97-AF65-F5344CB8AC3E}">
        <p14:creationId xmlns:p14="http://schemas.microsoft.com/office/powerpoint/2010/main" val="4423542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341268" cy="680196"/>
          </a:xfrm>
        </p:spPr>
        <p:txBody>
          <a:bodyPr wrap="square" anchor="t">
            <a:normAutofit/>
          </a:bodyPr>
          <a:lstStyle/>
          <a:p>
            <a:r>
              <a:rPr lang="fr-FR"/>
              <a:t>Comparaison des modèles cloud</a:t>
            </a:r>
          </a:p>
        </p:txBody>
      </p:sp>
      <p:graphicFrame>
        <p:nvGraphicFramePr>
          <p:cNvPr id="2" name="Diagram 1" descr="Résumé des clouds publics, privés et hybrides conformément à la description figurant dans le support de cours du participant. ">
            <a:extLst>
              <a:ext uri="{FF2B5EF4-FFF2-40B4-BE49-F238E27FC236}">
                <a16:creationId xmlns:a16="http://schemas.microsoft.com/office/drawing/2014/main" id="{2024A0FD-B1AE-41C3-946B-BCE59193A2AF}"/>
              </a:ext>
            </a:extLst>
          </p:cNvPr>
          <p:cNvGraphicFramePr/>
          <p:nvPr>
            <p:extLst>
              <p:ext uri="{D42A27DB-BD31-4B8C-83A1-F6EECF244321}">
                <p14:modId xmlns:p14="http://schemas.microsoft.com/office/powerpoint/2010/main" val="1605174338"/>
              </p:ext>
            </p:extLst>
          </p:nvPr>
        </p:nvGraphicFramePr>
        <p:xfrm>
          <a:off x="419100" y="1457325"/>
          <a:ext cx="11341100" cy="402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159307"/>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dirty="0"/>
              <a:t>Découvrez le contrôle d’accès basé sur les rôles (RBAC)</a:t>
            </a:r>
          </a:p>
        </p:txBody>
      </p:sp>
      <p:grpSp>
        <p:nvGrpSpPr>
          <p:cNvPr id="7" name="Group 6" descr="Les utilisateurs, les applications et les groupes d’utilisateurs sont affichés à l’aide d’Azure Active Directory pour accéder à un abonnement Azure avec des groupes de ressources. ">
            <a:extLst>
              <a:ext uri="{FF2B5EF4-FFF2-40B4-BE49-F238E27FC236}">
                <a16:creationId xmlns:a16="http://schemas.microsoft.com/office/drawing/2014/main" id="{70B0E3CB-0EC7-411F-8A0B-4DAAECFD6F02}"/>
              </a:ext>
            </a:extLst>
          </p:cNvPr>
          <p:cNvGrpSpPr/>
          <p:nvPr/>
        </p:nvGrpSpPr>
        <p:grpSpPr>
          <a:xfrm>
            <a:off x="448621" y="1449975"/>
            <a:ext cx="5182212" cy="3572969"/>
            <a:chOff x="6136968" y="1188720"/>
            <a:chExt cx="5713633" cy="4261150"/>
          </a:xfrm>
        </p:grpSpPr>
        <p:pic>
          <p:nvPicPr>
            <p:cNvPr id="8" name="Picture 7">
              <a:extLst>
                <a:ext uri="{FF2B5EF4-FFF2-40B4-BE49-F238E27FC236}">
                  <a16:creationId xmlns:a16="http://schemas.microsoft.com/office/drawing/2014/main" id="{B2A2A828-8E9B-40C6-B14E-6C4A45470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9" name="Picture 8">
              <a:extLst>
                <a:ext uri="{FF2B5EF4-FFF2-40B4-BE49-F238E27FC236}">
                  <a16:creationId xmlns:a16="http://schemas.microsoft.com/office/drawing/2014/main" id="{313A3BAA-233D-47EE-AFBA-254E99117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10" name="Freeform 30">
              <a:extLst>
                <a:ext uri="{FF2B5EF4-FFF2-40B4-BE49-F238E27FC236}">
                  <a16:creationId xmlns:a16="http://schemas.microsoft.com/office/drawing/2014/main" id="{DC23977A-8C5E-4ECD-A1D0-62EE1BF9FAF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
              <a:extLst>
                <a:ext uri="{FF2B5EF4-FFF2-40B4-BE49-F238E27FC236}">
                  <a16:creationId xmlns:a16="http://schemas.microsoft.com/office/drawing/2014/main" id="{80D6E929-CA03-4664-9537-A06A9D35863F}"/>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2">
              <a:extLst>
                <a:ext uri="{FF2B5EF4-FFF2-40B4-BE49-F238E27FC236}">
                  <a16:creationId xmlns:a16="http://schemas.microsoft.com/office/drawing/2014/main" id="{8342C213-7970-481F-81D3-AD56ABF607A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D908310F-B467-40E9-9339-679122D9A4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445" y="1188720"/>
              <a:ext cx="935706" cy="935706"/>
            </a:xfrm>
            <a:prstGeom prst="rect">
              <a:avLst/>
            </a:prstGeom>
            <a:solidFill>
              <a:schemeClr val="bg1"/>
            </a:solidFill>
          </p:spPr>
        </p:pic>
        <p:sp>
          <p:nvSpPr>
            <p:cNvPr id="14" name="Rectangle 13">
              <a:extLst>
                <a:ext uri="{FF2B5EF4-FFF2-40B4-BE49-F238E27FC236}">
                  <a16:creationId xmlns:a16="http://schemas.microsoft.com/office/drawing/2014/main" id="{68F6E8E7-BA73-4283-97BD-088BE833DC6B}"/>
                </a:ext>
              </a:extLst>
            </p:cNvPr>
            <p:cNvSpPr/>
            <p:nvPr/>
          </p:nvSpPr>
          <p:spPr>
            <a:xfrm>
              <a:off x="8088770" y="2132856"/>
              <a:ext cx="125906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Active Directory</a:t>
              </a:r>
            </a:p>
          </p:txBody>
        </p:sp>
        <p:sp>
          <p:nvSpPr>
            <p:cNvPr id="15" name="Rectangle 14">
              <a:extLst>
                <a:ext uri="{FF2B5EF4-FFF2-40B4-BE49-F238E27FC236}">
                  <a16:creationId xmlns:a16="http://schemas.microsoft.com/office/drawing/2014/main" id="{9A8FAB1A-CB69-44FD-BD1F-AB9A21BEABC6}"/>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Groupe de ressources</a:t>
              </a:r>
            </a:p>
          </p:txBody>
        </p:sp>
        <p:sp>
          <p:nvSpPr>
            <p:cNvPr id="16" name="Rectangle 15">
              <a:extLst>
                <a:ext uri="{FF2B5EF4-FFF2-40B4-BE49-F238E27FC236}">
                  <a16:creationId xmlns:a16="http://schemas.microsoft.com/office/drawing/2014/main" id="{AE22B93B-6D97-4A44-A4D2-2BDDA3BA6CAF}"/>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Groupe de ressources</a:t>
              </a:r>
            </a:p>
          </p:txBody>
        </p:sp>
        <p:cxnSp>
          <p:nvCxnSpPr>
            <p:cNvPr id="18" name="Straight Connector 17">
              <a:extLst>
                <a:ext uri="{FF2B5EF4-FFF2-40B4-BE49-F238E27FC236}">
                  <a16:creationId xmlns:a16="http://schemas.microsoft.com/office/drawing/2014/main" id="{4CF370D2-2F9F-4F15-9627-0090613B419A}"/>
                </a:ext>
              </a:extLst>
            </p:cNvPr>
            <p:cNvCxnSpPr/>
            <p:nvPr/>
          </p:nvCxnSpPr>
          <p:spPr>
            <a:xfrm>
              <a:off x="10744892" y="4287091"/>
              <a:ext cx="305078" cy="0"/>
            </a:xfrm>
            <a:prstGeom prst="line">
              <a:avLst/>
            </a:prstGeom>
            <a:noFill/>
            <a:ln w="3175">
              <a:solidFill>
                <a:schemeClr val="bg1">
                  <a:lumMod val="75000"/>
                </a:schemeClr>
              </a:solidFill>
            </a:ln>
          </p:spPr>
        </p:cxnSp>
        <p:cxnSp>
          <p:nvCxnSpPr>
            <p:cNvPr id="19" name="Straight Connector 18">
              <a:extLst>
                <a:ext uri="{FF2B5EF4-FFF2-40B4-BE49-F238E27FC236}">
                  <a16:creationId xmlns:a16="http://schemas.microsoft.com/office/drawing/2014/main" id="{B09FFB16-77FF-4057-9334-C2964659033C}"/>
                </a:ext>
              </a:extLst>
            </p:cNvPr>
            <p:cNvCxnSpPr/>
            <p:nvPr/>
          </p:nvCxnSpPr>
          <p:spPr>
            <a:xfrm>
              <a:off x="10744892" y="5013177"/>
              <a:ext cx="305078" cy="0"/>
            </a:xfrm>
            <a:prstGeom prst="line">
              <a:avLst/>
            </a:prstGeom>
            <a:noFill/>
            <a:ln w="3175">
              <a:solidFill>
                <a:schemeClr val="bg1">
                  <a:lumMod val="75000"/>
                </a:schemeClr>
              </a:solidFill>
            </a:ln>
          </p:spPr>
        </p:cxnSp>
        <p:pic>
          <p:nvPicPr>
            <p:cNvPr id="20" name="Picture 19">
              <a:extLst>
                <a:ext uri="{FF2B5EF4-FFF2-40B4-BE49-F238E27FC236}">
                  <a16:creationId xmlns:a16="http://schemas.microsoft.com/office/drawing/2014/main" id="{97B9F2D5-B926-4EA2-953E-B2DC019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21" name="Picture 20">
              <a:extLst>
                <a:ext uri="{FF2B5EF4-FFF2-40B4-BE49-F238E27FC236}">
                  <a16:creationId xmlns:a16="http://schemas.microsoft.com/office/drawing/2014/main" id="{09DE48B0-0F00-40BA-9B90-FAF7F39A49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22" name="Picture 21">
              <a:extLst>
                <a:ext uri="{FF2B5EF4-FFF2-40B4-BE49-F238E27FC236}">
                  <a16:creationId xmlns:a16="http://schemas.microsoft.com/office/drawing/2014/main" id="{D1883536-C726-4036-A727-AD9988E40CA8}"/>
                </a:ext>
              </a:extLst>
            </p:cNvPr>
            <p:cNvPicPr>
              <a:picLocks noChangeAspect="1"/>
            </p:cNvPicPr>
            <p:nvPr/>
          </p:nvPicPr>
          <p:blipFill>
            <a:blip r:embed="rId7"/>
            <a:stretch>
              <a:fillRect/>
            </a:stretch>
          </p:blipFill>
          <p:spPr>
            <a:xfrm>
              <a:off x="7691267" y="3675774"/>
              <a:ext cx="621846" cy="469433"/>
            </a:xfrm>
            <a:prstGeom prst="rect">
              <a:avLst/>
            </a:prstGeom>
          </p:spPr>
        </p:pic>
        <p:sp>
          <p:nvSpPr>
            <p:cNvPr id="23" name="Rectangle 22">
              <a:extLst>
                <a:ext uri="{FF2B5EF4-FFF2-40B4-BE49-F238E27FC236}">
                  <a16:creationId xmlns:a16="http://schemas.microsoft.com/office/drawing/2014/main" id="{F2E1E3C6-BA28-4271-BD12-98D00B8ED4F3}"/>
                </a:ext>
              </a:extLst>
            </p:cNvPr>
            <p:cNvSpPr/>
            <p:nvPr/>
          </p:nvSpPr>
          <p:spPr>
            <a:xfrm>
              <a:off x="6136968" y="4159746"/>
              <a:ext cx="48923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0072C6"/>
                  </a:solidFill>
                  <a:uLnTx/>
                  <a:uFillTx/>
                  <a:latin typeface="Segoe UI"/>
                  <a:ea typeface="+mn-ea"/>
                  <a:cs typeface="+mn-cs"/>
                </a:rPr>
                <a:t>Utilisateur</a:t>
              </a:r>
            </a:p>
          </p:txBody>
        </p:sp>
        <p:sp>
          <p:nvSpPr>
            <p:cNvPr id="24" name="Rectangle 23">
              <a:extLst>
                <a:ext uri="{FF2B5EF4-FFF2-40B4-BE49-F238E27FC236}">
                  <a16:creationId xmlns:a16="http://schemas.microsoft.com/office/drawing/2014/main" id="{9F0C9A37-CE2E-420A-8392-953A2123CCAD}"/>
                </a:ext>
              </a:extLst>
            </p:cNvPr>
            <p:cNvSpPr/>
            <p:nvPr/>
          </p:nvSpPr>
          <p:spPr>
            <a:xfrm>
              <a:off x="6994652"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0072C6"/>
                  </a:solidFill>
                  <a:uLnTx/>
                  <a:uFillTx/>
                  <a:latin typeface="Segoe UI"/>
                  <a:ea typeface="+mn-ea"/>
                  <a:cs typeface="+mn-cs"/>
                </a:rPr>
                <a:t>Applications</a:t>
              </a:r>
            </a:p>
          </p:txBody>
        </p:sp>
        <p:sp>
          <p:nvSpPr>
            <p:cNvPr id="25" name="Rectangle 24">
              <a:extLst>
                <a:ext uri="{FF2B5EF4-FFF2-40B4-BE49-F238E27FC236}">
                  <a16:creationId xmlns:a16="http://schemas.microsoft.com/office/drawing/2014/main" id="{628F00B6-1F4B-478F-A8D4-525A7666CBD4}"/>
                </a:ext>
              </a:extLst>
            </p:cNvPr>
            <p:cNvSpPr/>
            <p:nvPr/>
          </p:nvSpPr>
          <p:spPr>
            <a:xfrm>
              <a:off x="7522731" y="4159746"/>
              <a:ext cx="1150711" cy="5505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dirty="0">
                  <a:ln>
                    <a:noFill/>
                  </a:ln>
                  <a:solidFill>
                    <a:srgbClr val="0072C6"/>
                  </a:solidFill>
                  <a:uLnTx/>
                  <a:uFillTx/>
                  <a:latin typeface="Segoe UI"/>
                  <a:ea typeface="+mn-ea"/>
                  <a:cs typeface="+mn-cs"/>
                </a:rPr>
                <a:t>Groupes </a:t>
              </a:r>
              <a:br>
                <a:rPr kumimoji="0" lang="fr-FR" sz="1200" b="0" i="0" u="none" strike="noStrike" cap="none" normalizeH="0" baseline="0" noProof="0" dirty="0">
                  <a:ln>
                    <a:noFill/>
                  </a:ln>
                  <a:solidFill>
                    <a:srgbClr val="0072C6"/>
                  </a:solidFill>
                  <a:uLnTx/>
                  <a:uFillTx/>
                  <a:latin typeface="Segoe UI"/>
                  <a:ea typeface="+mn-ea"/>
                  <a:cs typeface="+mn-cs"/>
                </a:rPr>
              </a:br>
              <a:r>
                <a:rPr kumimoji="0" lang="fr-FR" sz="1200" b="0" i="0" u="none" strike="noStrike" cap="none" normalizeH="0" baseline="0" noProof="0" dirty="0">
                  <a:ln>
                    <a:noFill/>
                  </a:ln>
                  <a:solidFill>
                    <a:srgbClr val="0072C6"/>
                  </a:solidFill>
                  <a:uLnTx/>
                  <a:uFillTx/>
                  <a:latin typeface="Segoe UI"/>
                  <a:ea typeface="+mn-ea"/>
                  <a:cs typeface="+mn-cs"/>
                </a:rPr>
                <a:t>d’utilisateurs</a:t>
              </a:r>
            </a:p>
          </p:txBody>
        </p:sp>
        <p:sp>
          <p:nvSpPr>
            <p:cNvPr id="26" name="Rectangle 25">
              <a:extLst>
                <a:ext uri="{FF2B5EF4-FFF2-40B4-BE49-F238E27FC236}">
                  <a16:creationId xmlns:a16="http://schemas.microsoft.com/office/drawing/2014/main" id="{044FD503-0CA6-4162-9BA8-3DEA6F1034B1}"/>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Abonnement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cap="none" normalizeH="0" baseline="0" noProof="0">
                  <a:ln>
                    <a:noFill/>
                  </a:ln>
                  <a:solidFill>
                    <a:srgbClr val="0072C6"/>
                  </a:solidFill>
                  <a:uLnTx/>
                  <a:uFillTx/>
                  <a:latin typeface="Segoe UI"/>
                  <a:ea typeface="+mn-ea"/>
                  <a:cs typeface="+mn-cs"/>
                </a:rPr>
                <a:t>Azure</a:t>
              </a:r>
            </a:p>
          </p:txBody>
        </p:sp>
        <p:pic>
          <p:nvPicPr>
            <p:cNvPr id="27" name="Picture 26">
              <a:extLst>
                <a:ext uri="{FF2B5EF4-FFF2-40B4-BE49-F238E27FC236}">
                  <a16:creationId xmlns:a16="http://schemas.microsoft.com/office/drawing/2014/main" id="{C0EBD996-9BCE-428C-86F7-E60671ED93A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6" name="Text Placeholder 5"/>
          <p:cNvSpPr>
            <a:spLocks noGrp="1"/>
          </p:cNvSpPr>
          <p:nvPr>
            <p:ph sz="quarter" idx="10"/>
          </p:nvPr>
        </p:nvSpPr>
        <p:spPr>
          <a:xfrm>
            <a:off x="6315925" y="1669141"/>
            <a:ext cx="5507783" cy="3026470"/>
          </a:xfrm>
        </p:spPr>
        <p:txBody>
          <a:bodyPr vert="horz" wrap="square" lIns="0" tIns="91440" rIns="146304" bIns="91440" rtlCol="0" anchor="t">
            <a:spAutoFit/>
          </a:bodyPr>
          <a:lstStyle/>
          <a:p>
            <a:pPr marL="285750" indent="-285750">
              <a:buFont typeface="Arial" panose="020B0604020202020204" pitchFamily="34" charset="0"/>
              <a:buChar char="•"/>
            </a:pPr>
            <a:r>
              <a:rPr lang="fr-FR" noProof="0" dirty="0">
                <a:latin typeface="+mn-lt"/>
              </a:rPr>
              <a:t>Gestion affinée des accès.</a:t>
            </a:r>
          </a:p>
          <a:p>
            <a:pPr marL="285750" indent="-285750">
              <a:buFont typeface="Arial" panose="020B0604020202020204" pitchFamily="34" charset="0"/>
              <a:buChar char="•"/>
            </a:pPr>
            <a:r>
              <a:rPr lang="fr-FR" dirty="0">
                <a:latin typeface="+mn-lt"/>
              </a:rPr>
              <a:t>Vous pouvez séparer les tâches au sein de l’équipe et n’accorder aux utilisateurs que les accès dont ils ont besoin pour effectuer leur travail.</a:t>
            </a:r>
          </a:p>
          <a:p>
            <a:pPr marL="285750" indent="-285750">
              <a:buFont typeface="Arial" panose="020B0604020202020204" pitchFamily="34" charset="0"/>
              <a:buChar char="•"/>
            </a:pPr>
            <a:r>
              <a:rPr lang="fr-FR" dirty="0">
                <a:latin typeface="+mn-lt"/>
              </a:rPr>
              <a:t>Autorise l’accès au portail Azure et contrôle l’accès aux ressources.</a:t>
            </a:r>
          </a:p>
        </p:txBody>
      </p:sp>
    </p:spTree>
    <p:extLst>
      <p:ext uri="{BB962C8B-B14F-4D97-AF65-F5344CB8AC3E}">
        <p14:creationId xmlns:p14="http://schemas.microsoft.com/office/powerpoint/2010/main" val="1361837473"/>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Verrous de ressources</a:t>
            </a:r>
          </a:p>
        </p:txBody>
      </p:sp>
      <p:sp>
        <p:nvSpPr>
          <p:cNvPr id="6" name="Text Placeholder 5"/>
          <p:cNvSpPr>
            <a:spLocks noGrp="1"/>
          </p:cNvSpPr>
          <p:nvPr>
            <p:ph sz="quarter" idx="10"/>
          </p:nvPr>
        </p:nvSpPr>
        <p:spPr>
          <a:xfrm>
            <a:off x="419100" y="1456897"/>
            <a:ext cx="11616956" cy="1420902"/>
          </a:xfrm>
        </p:spPr>
        <p:txBody>
          <a:bodyPr/>
          <a:lstStyle/>
          <a:p>
            <a:pPr marL="457200" indent="-457200">
              <a:buFont typeface="Arial" panose="020B0604020202020204" pitchFamily="34" charset="0"/>
              <a:buChar char="•"/>
            </a:pPr>
            <a:r>
              <a:rPr lang="fr-FR" noProof="0" dirty="0">
                <a:latin typeface="+mn-lt"/>
              </a:rPr>
              <a:t>Protégez vos ressources Azure contre toute suppression ou modification accidentelle. </a:t>
            </a:r>
          </a:p>
          <a:p>
            <a:pPr marL="457200" indent="-457200">
              <a:buFont typeface="Arial" panose="020B0604020202020204" pitchFamily="34" charset="0"/>
              <a:buChar char="•"/>
            </a:pPr>
            <a:r>
              <a:rPr lang="fr-FR" noProof="0" dirty="0">
                <a:latin typeface="+mn-lt"/>
              </a:rPr>
              <a:t>Gérez les verrous au niveau de l’abonnement, du groupe de ressources ou des ressources individuelles dans le portail Azure.</a:t>
            </a:r>
          </a:p>
        </p:txBody>
      </p:sp>
      <p:graphicFrame>
        <p:nvGraphicFramePr>
          <p:cNvPr id="2" name="Table 1"/>
          <p:cNvGraphicFramePr>
            <a:graphicFrameLocks noGrp="1"/>
          </p:cNvGraphicFramePr>
          <p:nvPr/>
        </p:nvGraphicFramePr>
        <p:xfrm>
          <a:off x="1115161" y="3169559"/>
          <a:ext cx="9948232" cy="1920240"/>
        </p:xfrm>
        <a:graphic>
          <a:graphicData uri="http://schemas.openxmlformats.org/drawingml/2006/table">
            <a:tbl>
              <a:tblPr firstRow="1" firstCol="1" bandRow="1">
                <a:tableStyleId>{5C22544A-7EE6-4342-B048-85BDC9FD1C3A}</a:tableStyleId>
              </a:tblPr>
              <a:tblGrid>
                <a:gridCol w="3295352">
                  <a:extLst>
                    <a:ext uri="{9D8B030D-6E8A-4147-A177-3AD203B41FA5}">
                      <a16:colId xmlns:a16="http://schemas.microsoft.com/office/drawing/2014/main" val="20000"/>
                    </a:ext>
                  </a:extLst>
                </a:gridCol>
                <a:gridCol w="199405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96624">
                  <a:extLst>
                    <a:ext uri="{9D8B030D-6E8A-4147-A177-3AD203B41FA5}">
                      <a16:colId xmlns:a16="http://schemas.microsoft.com/office/drawing/2014/main" val="20003"/>
                    </a:ext>
                  </a:extLst>
                </a:gridCol>
              </a:tblGrid>
              <a:tr h="548640">
                <a:tc>
                  <a:txBody>
                    <a:bodyPr/>
                    <a:lstStyle/>
                    <a:p>
                      <a:pPr algn="ctr"/>
                      <a:r>
                        <a:rPr lang="fr-FR" sz="2400" b="0">
                          <a:latin typeface="+mj-lt"/>
                        </a:rPr>
                        <a:t>Types de verrouillage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latin typeface="+mj-lt"/>
                        </a:rPr>
                        <a:t>Lire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latin typeface="+mj-lt"/>
                        </a:rPr>
                        <a:t>Mettre à jour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latin typeface="+mj-lt"/>
                        </a:rPr>
                        <a:t>Supprimer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fr-FR" sz="2400" b="0"/>
                        <a:t>Suppression impossible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t>Oui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t>Oui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t>Non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8640">
                <a:tc>
                  <a:txBody>
                    <a:bodyPr/>
                    <a:lstStyle/>
                    <a:p>
                      <a:pPr algn="ctr"/>
                      <a:r>
                        <a:rPr lang="fr-FR" sz="2400" b="0"/>
                        <a:t>Lecture seule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2400" b="0"/>
                        <a:t>Oui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400" b="0"/>
                        <a:t>Non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2400" b="0" dirty="0"/>
                        <a:t>Non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9277114"/>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Balises</a:t>
            </a:r>
          </a:p>
        </p:txBody>
      </p:sp>
      <p:sp>
        <p:nvSpPr>
          <p:cNvPr id="2" name="Content Placeholder 1">
            <a:extLst>
              <a:ext uri="{FF2B5EF4-FFF2-40B4-BE49-F238E27FC236}">
                <a16:creationId xmlns:a16="http://schemas.microsoft.com/office/drawing/2014/main" id="{C167F9FB-F2C5-4D64-A5CF-249374BD8B9F}"/>
              </a:ext>
            </a:extLst>
          </p:cNvPr>
          <p:cNvSpPr>
            <a:spLocks noGrp="1"/>
          </p:cNvSpPr>
          <p:nvPr>
            <p:ph sz="quarter" idx="10"/>
          </p:nvPr>
        </p:nvSpPr>
        <p:spPr>
          <a:xfrm>
            <a:off x="419101" y="1456897"/>
            <a:ext cx="5588294" cy="3263960"/>
          </a:xfrm>
        </p:spPr>
        <p:txBody>
          <a:bodyPr/>
          <a:lstStyle/>
          <a:p>
            <a:pPr marL="282575" indent="-282575">
              <a:buFont typeface="Arial" panose="020B0604020202020204" pitchFamily="34" charset="0"/>
              <a:buChar char="•"/>
            </a:pPr>
            <a:r>
              <a:rPr lang="fr-FR" dirty="0">
                <a:latin typeface="+mn-lt"/>
              </a:rPr>
              <a:t>Fournissent des métadonnées pour vos ressources Azure. </a:t>
            </a:r>
          </a:p>
          <a:p>
            <a:pPr marL="282575" indent="-282575">
              <a:buFont typeface="Arial" panose="020B0604020202020204" pitchFamily="34" charset="0"/>
              <a:buChar char="•"/>
            </a:pPr>
            <a:r>
              <a:rPr lang="fr-FR" dirty="0">
                <a:latin typeface="+mn-lt"/>
              </a:rPr>
              <a:t>Organisent logiquement les ressources dans une taxonomie. </a:t>
            </a:r>
          </a:p>
          <a:p>
            <a:pPr marL="282575" indent="-282575">
              <a:buFont typeface="Arial" panose="020B0604020202020204" pitchFamily="34" charset="0"/>
              <a:buChar char="•"/>
            </a:pPr>
            <a:r>
              <a:rPr lang="fr-FR" dirty="0">
                <a:latin typeface="+mn-lt"/>
              </a:rPr>
              <a:t>Se composent d’une paire </a:t>
            </a:r>
            <a:r>
              <a:rPr lang="fr-FR" dirty="0" err="1">
                <a:latin typeface="+mn-lt"/>
              </a:rPr>
              <a:t>nom-valeur</a:t>
            </a:r>
            <a:r>
              <a:rPr lang="fr-FR" dirty="0">
                <a:latin typeface="+mn-lt"/>
              </a:rPr>
              <a:t>.</a:t>
            </a:r>
          </a:p>
          <a:p>
            <a:pPr marL="282575" indent="-282575">
              <a:buFont typeface="Arial" panose="020B0604020202020204" pitchFamily="34" charset="0"/>
              <a:buChar char="•"/>
            </a:pPr>
            <a:r>
              <a:rPr lang="fr-FR" dirty="0">
                <a:latin typeface="+mn-lt"/>
              </a:rPr>
              <a:t>Sont très utiles pour remonter les informations de facturation.</a:t>
            </a:r>
          </a:p>
        </p:txBody>
      </p:sp>
      <p:grpSp>
        <p:nvGrpSpPr>
          <p:cNvPr id="3" name="Group 2" descr="Paquet avec une étiquette indiquant que le propriétaire est Joe, du service marketing, et une autre étiquette indiquant que le centre de coût du paquet est Marketing.">
            <a:extLst>
              <a:ext uri="{FF2B5EF4-FFF2-40B4-BE49-F238E27FC236}">
                <a16:creationId xmlns:a16="http://schemas.microsoft.com/office/drawing/2014/main" id="{0C0164D0-C180-419A-8A84-F5C1135AC719}"/>
              </a:ext>
            </a:extLst>
          </p:cNvPr>
          <p:cNvGrpSpPr/>
          <p:nvPr/>
        </p:nvGrpSpPr>
        <p:grpSpPr>
          <a:xfrm>
            <a:off x="5908564" y="695033"/>
            <a:ext cx="5628116" cy="4658360"/>
            <a:chOff x="6389914" y="1189038"/>
            <a:chExt cx="5698039" cy="4718086"/>
          </a:xfrm>
        </p:grpSpPr>
        <p:grpSp>
          <p:nvGrpSpPr>
            <p:cNvPr id="10" name="Group 9" descr="Plusieurs balises sont affichées : propriétaire : joe, département : marketing, environnement : production, et centre de coûts : marketing. ">
              <a:extLst>
                <a:ext uri="{FF2B5EF4-FFF2-40B4-BE49-F238E27FC236}">
                  <a16:creationId xmlns:a16="http://schemas.microsoft.com/office/drawing/2014/main" id="{82F74496-61E1-477D-9885-26F1AA54C56E}"/>
                </a:ext>
              </a:extLst>
            </p:cNvPr>
            <p:cNvGrpSpPr/>
            <p:nvPr/>
          </p:nvGrpSpPr>
          <p:grpSpPr>
            <a:xfrm>
              <a:off x="6389914" y="4791210"/>
              <a:ext cx="5698039" cy="1115914"/>
              <a:chOff x="5085557" y="5445224"/>
              <a:chExt cx="7400359" cy="1115914"/>
            </a:xfrm>
          </p:grpSpPr>
          <p:sp>
            <p:nvSpPr>
              <p:cNvPr id="11" name="Rectangle 10">
                <a:extLst>
                  <a:ext uri="{FF2B5EF4-FFF2-40B4-BE49-F238E27FC236}">
                    <a16:creationId xmlns:a16="http://schemas.microsoft.com/office/drawing/2014/main" id="{4E66ACC0-1EC6-4F42-9FE9-36D4490E359F}"/>
                  </a:ext>
                </a:extLst>
              </p:cNvPr>
              <p:cNvSpPr>
                <a:spLocks/>
              </p:cNvSpPr>
              <p:nvPr/>
            </p:nvSpPr>
            <p:spPr>
              <a:xfrm>
                <a:off x="5085557" y="5445224"/>
                <a:ext cx="3661436"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cap="none" normalizeH="0" baseline="0" noProof="0" dirty="0">
                    <a:ln>
                      <a:noFill/>
                    </a:ln>
                    <a:solidFill>
                      <a:srgbClr val="505050"/>
                    </a:solidFill>
                    <a:uLnTx/>
                    <a:uFillTx/>
                    <a:latin typeface="Segoe UI"/>
                    <a:ea typeface="+mn-ea"/>
                    <a:cs typeface="+mn-cs"/>
                  </a:rPr>
                  <a:t>propriétaire : </a:t>
                </a:r>
                <a:r>
                  <a:rPr kumimoji="0" lang="fr-FR" sz="1600" b="0" i="0" u="none" strike="noStrike" cap="none" normalizeH="0" baseline="0" noProof="0" dirty="0" err="1">
                    <a:ln>
                      <a:noFill/>
                    </a:ln>
                    <a:solidFill>
                      <a:srgbClr val="505050"/>
                    </a:solidFill>
                    <a:uLnTx/>
                    <a:uFillTx/>
                    <a:latin typeface="Segoe UI"/>
                    <a:ea typeface="+mn-ea"/>
                    <a:cs typeface="+mn-cs"/>
                  </a:rPr>
                  <a:t>joe</a:t>
                </a:r>
                <a:endParaRPr kumimoji="0" lang="fr-FR" sz="1600" b="0" i="0" u="none" strike="noStrike" cap="none" normalizeH="0" baseline="0" noProof="0" dirty="0">
                  <a:ln>
                    <a:noFill/>
                  </a:ln>
                  <a:solidFill>
                    <a:srgbClr val="505050"/>
                  </a:solidFill>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cap="none" normalizeH="0" baseline="0" noProof="0" dirty="0">
                    <a:ln>
                      <a:noFill/>
                    </a:ln>
                    <a:solidFill>
                      <a:srgbClr val="505050"/>
                    </a:solidFill>
                    <a:uLnTx/>
                    <a:uFillTx/>
                    <a:latin typeface="Segoe UI"/>
                    <a:ea typeface="+mn-ea"/>
                    <a:cs typeface="+mn-cs"/>
                  </a:rPr>
                  <a:t>département :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cap="none" normalizeH="0" baseline="0" noProof="0" dirty="0">
                    <a:ln>
                      <a:noFill/>
                    </a:ln>
                    <a:solidFill>
                      <a:srgbClr val="505050"/>
                    </a:solidFill>
                    <a:uLnTx/>
                    <a:uFillTx/>
                    <a:latin typeface="Segoe UI"/>
                    <a:ea typeface="+mn-ea"/>
                    <a:cs typeface="+mn-cs"/>
                  </a:rPr>
                  <a:t>environnement : production	</a:t>
                </a:r>
              </a:p>
            </p:txBody>
          </p:sp>
          <p:sp>
            <p:nvSpPr>
              <p:cNvPr id="12" name="Rectangle 11">
                <a:extLst>
                  <a:ext uri="{FF2B5EF4-FFF2-40B4-BE49-F238E27FC236}">
                    <a16:creationId xmlns:a16="http://schemas.microsoft.com/office/drawing/2014/main" id="{3A82C1E5-5C94-4E3C-ACE3-6FB07AB3A6F7}"/>
                  </a:ext>
                </a:extLst>
              </p:cNvPr>
              <p:cNvSpPr>
                <a:spLocks/>
              </p:cNvSpPr>
              <p:nvPr/>
            </p:nvSpPr>
            <p:spPr>
              <a:xfrm>
                <a:off x="8918109" y="5445224"/>
                <a:ext cx="3567807"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cap="none" normalizeH="0" baseline="0" noProof="0" dirty="0">
                    <a:ln>
                      <a:noFill/>
                    </a:ln>
                    <a:solidFill>
                      <a:srgbClr val="505050"/>
                    </a:solidFill>
                    <a:uLnTx/>
                    <a:uFillTx/>
                    <a:latin typeface="Segoe UI"/>
                    <a:ea typeface="+mn-ea"/>
                    <a:cs typeface="+mn-cs"/>
                  </a:rPr>
                  <a:t>centre de coût : marketing</a:t>
                </a:r>
              </a:p>
            </p:txBody>
          </p:sp>
        </p:grpSp>
        <p:grpSp>
          <p:nvGrpSpPr>
            <p:cNvPr id="13" name="Group 12" descr="Une balise est associée à une ressource ou à un groupe de ressources. ">
              <a:extLst>
                <a:ext uri="{FF2B5EF4-FFF2-40B4-BE49-F238E27FC236}">
                  <a16:creationId xmlns:a16="http://schemas.microsoft.com/office/drawing/2014/main" id="{59658300-E451-4B82-B3CC-5FDFB528B92B}"/>
                </a:ext>
              </a:extLst>
            </p:cNvPr>
            <p:cNvGrpSpPr/>
            <p:nvPr/>
          </p:nvGrpSpPr>
          <p:grpSpPr>
            <a:xfrm>
              <a:off x="7399446" y="1189038"/>
              <a:ext cx="3678974" cy="3176133"/>
              <a:chOff x="6121227" y="1189038"/>
              <a:chExt cx="4698776" cy="3830684"/>
            </a:xfrm>
          </p:grpSpPr>
          <p:sp>
            <p:nvSpPr>
              <p:cNvPr id="14" name="Freeform 25">
                <a:extLst>
                  <a:ext uri="{FF2B5EF4-FFF2-40B4-BE49-F238E27FC236}">
                    <a16:creationId xmlns:a16="http://schemas.microsoft.com/office/drawing/2014/main" id="{8B49AC04-3C49-4563-8FD2-DFADD8091D24}"/>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C18B0276-A4BC-4219-B3D8-D10F861742E2}"/>
                  </a:ext>
                </a:extLst>
              </p:cNvPr>
              <p:cNvGrpSpPr/>
              <p:nvPr/>
            </p:nvGrpSpPr>
            <p:grpSpPr>
              <a:xfrm>
                <a:off x="7514568" y="1189038"/>
                <a:ext cx="2005012" cy="1966912"/>
                <a:chOff x="7797800" y="1189038"/>
                <a:chExt cx="2005012" cy="1966912"/>
              </a:xfrm>
            </p:grpSpPr>
            <p:sp>
              <p:nvSpPr>
                <p:cNvPr id="47" name="Freeform 28">
                  <a:extLst>
                    <a:ext uri="{FF2B5EF4-FFF2-40B4-BE49-F238E27FC236}">
                      <a16:creationId xmlns:a16="http://schemas.microsoft.com/office/drawing/2014/main" id="{FF302027-7202-4EA6-9A1B-EC7798282C37}"/>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2">
                  <a:extLst>
                    <a:ext uri="{FF2B5EF4-FFF2-40B4-BE49-F238E27FC236}">
                      <a16:creationId xmlns:a16="http://schemas.microsoft.com/office/drawing/2014/main" id="{C2698FF6-5B0F-452D-B799-0C4CE5E474BD}"/>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3">
                  <a:extLst>
                    <a:ext uri="{FF2B5EF4-FFF2-40B4-BE49-F238E27FC236}">
                      <a16:creationId xmlns:a16="http://schemas.microsoft.com/office/drawing/2014/main" id="{B1508F63-FF60-41F2-A34A-D4F4276B54DB}"/>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34">
                  <a:extLst>
                    <a:ext uri="{FF2B5EF4-FFF2-40B4-BE49-F238E27FC236}">
                      <a16:creationId xmlns:a16="http://schemas.microsoft.com/office/drawing/2014/main" id="{7A0B0400-6089-48B8-91E7-AA19B9AFCD6C}"/>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35">
                  <a:extLst>
                    <a:ext uri="{FF2B5EF4-FFF2-40B4-BE49-F238E27FC236}">
                      <a16:creationId xmlns:a16="http://schemas.microsoft.com/office/drawing/2014/main" id="{134B0F4D-1665-4347-8A0A-928841D6D083}"/>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36">
                  <a:extLst>
                    <a:ext uri="{FF2B5EF4-FFF2-40B4-BE49-F238E27FC236}">
                      <a16:creationId xmlns:a16="http://schemas.microsoft.com/office/drawing/2014/main" id="{E197AEC4-6270-4F3E-859F-A780CAB80402}"/>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37">
                  <a:extLst>
                    <a:ext uri="{FF2B5EF4-FFF2-40B4-BE49-F238E27FC236}">
                      <a16:creationId xmlns:a16="http://schemas.microsoft.com/office/drawing/2014/main" id="{82C08D6B-80DE-4E97-8AD4-B37615508754}"/>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8">
                  <a:extLst>
                    <a:ext uri="{FF2B5EF4-FFF2-40B4-BE49-F238E27FC236}">
                      <a16:creationId xmlns:a16="http://schemas.microsoft.com/office/drawing/2014/main" id="{7C7E0EC0-162E-466E-BED2-2E156ED91B6C}"/>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39">
                  <a:extLst>
                    <a:ext uri="{FF2B5EF4-FFF2-40B4-BE49-F238E27FC236}">
                      <a16:creationId xmlns:a16="http://schemas.microsoft.com/office/drawing/2014/main" id="{E505EF47-FA28-4D5A-A8BE-304F9990DC41}"/>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40">
                  <a:extLst>
                    <a:ext uri="{FF2B5EF4-FFF2-40B4-BE49-F238E27FC236}">
                      <a16:creationId xmlns:a16="http://schemas.microsoft.com/office/drawing/2014/main" id="{1E2891A6-C9E4-414C-9FBD-EAB36A287B05}"/>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41">
                  <a:extLst>
                    <a:ext uri="{FF2B5EF4-FFF2-40B4-BE49-F238E27FC236}">
                      <a16:creationId xmlns:a16="http://schemas.microsoft.com/office/drawing/2014/main" id="{5FC767D9-7555-4ADE-B08A-F49E1A35CA18}"/>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42">
                  <a:extLst>
                    <a:ext uri="{FF2B5EF4-FFF2-40B4-BE49-F238E27FC236}">
                      <a16:creationId xmlns:a16="http://schemas.microsoft.com/office/drawing/2014/main" id="{E69394FA-0B27-4020-93A7-8BEE13501179}"/>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43">
                  <a:extLst>
                    <a:ext uri="{FF2B5EF4-FFF2-40B4-BE49-F238E27FC236}">
                      <a16:creationId xmlns:a16="http://schemas.microsoft.com/office/drawing/2014/main" id="{AC2175C8-906D-467E-B7AF-86B9700DD88E}"/>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75DF35FD-7D24-44CD-A22A-35A1DD9BC402}"/>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8AF74771-722E-41B9-9A63-D57073D2D19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093D0D4-E881-4126-8B8B-B679A8C143EA}"/>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8506E58-DE53-4C84-980E-352CDA1E0E01}"/>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D8EC597D-81D0-4A66-B4DF-3421CCBE9F6C}"/>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a:extLst>
                    <a:ext uri="{FF2B5EF4-FFF2-40B4-BE49-F238E27FC236}">
                      <a16:creationId xmlns:a16="http://schemas.microsoft.com/office/drawing/2014/main" id="{F06A88D8-7755-4F98-8CB7-604839C02A72}"/>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2">
                  <a:extLst>
                    <a:ext uri="{FF2B5EF4-FFF2-40B4-BE49-F238E27FC236}">
                      <a16:creationId xmlns:a16="http://schemas.microsoft.com/office/drawing/2014/main" id="{A909E0FB-245F-4471-BFBA-096D9F4D7C99}"/>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8" name="Picture 17">
                <a:extLst>
                  <a:ext uri="{FF2B5EF4-FFF2-40B4-BE49-F238E27FC236}">
                    <a16:creationId xmlns:a16="http://schemas.microsoft.com/office/drawing/2014/main" id="{7C0B5572-BE63-4086-A4CB-1BE691760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9" name="Picture 18">
                <a:extLst>
                  <a:ext uri="{FF2B5EF4-FFF2-40B4-BE49-F238E27FC236}">
                    <a16:creationId xmlns:a16="http://schemas.microsoft.com/office/drawing/2014/main" id="{BFEAA2E9-5C4B-4D35-AD9E-D6D811F36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20" name="Group 19">
                <a:extLst>
                  <a:ext uri="{FF2B5EF4-FFF2-40B4-BE49-F238E27FC236}">
                    <a16:creationId xmlns:a16="http://schemas.microsoft.com/office/drawing/2014/main" id="{D0920D28-8152-460D-824D-884074BF9C09}"/>
                  </a:ext>
                </a:extLst>
              </p:cNvPr>
              <p:cNvGrpSpPr/>
              <p:nvPr/>
            </p:nvGrpSpPr>
            <p:grpSpPr>
              <a:xfrm>
                <a:off x="6121227" y="1189038"/>
                <a:ext cx="4697412" cy="3830684"/>
                <a:chOff x="6057900" y="1189038"/>
                <a:chExt cx="4697412" cy="3830684"/>
              </a:xfrm>
            </p:grpSpPr>
            <p:sp>
              <p:nvSpPr>
                <p:cNvPr id="21" name="Freeform 25">
                  <a:extLst>
                    <a:ext uri="{FF2B5EF4-FFF2-40B4-BE49-F238E27FC236}">
                      <a16:creationId xmlns:a16="http://schemas.microsoft.com/office/drawing/2014/main" id="{792C681A-E5A7-405B-9ECD-A970BACD3BCA}"/>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44">
                  <a:extLst>
                    <a:ext uri="{FF2B5EF4-FFF2-40B4-BE49-F238E27FC236}">
                      <a16:creationId xmlns:a16="http://schemas.microsoft.com/office/drawing/2014/main" id="{100A4611-0E91-4C91-8A73-6D06CD8360E3}"/>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cap="none" normalizeH="0" baseline="0" noProof="0">
                      <a:ln>
                        <a:noFill/>
                      </a:ln>
                      <a:uLnTx/>
                      <a:uFillTx/>
                      <a:latin typeface="Segoe UI"/>
                      <a:ea typeface="+mn-ea"/>
                      <a:cs typeface="+mn-cs"/>
                    </a:rPr>
                    <a:t>OU</a:t>
                  </a:r>
                </a:p>
              </p:txBody>
            </p:sp>
            <p:grpSp>
              <p:nvGrpSpPr>
                <p:cNvPr id="23" name="Group 22">
                  <a:extLst>
                    <a:ext uri="{FF2B5EF4-FFF2-40B4-BE49-F238E27FC236}">
                      <a16:creationId xmlns:a16="http://schemas.microsoft.com/office/drawing/2014/main" id="{709C7BFF-75AA-493F-ABB5-232DCEDAEAF0}"/>
                    </a:ext>
                  </a:extLst>
                </p:cNvPr>
                <p:cNvGrpSpPr/>
                <p:nvPr/>
              </p:nvGrpSpPr>
              <p:grpSpPr>
                <a:xfrm>
                  <a:off x="7449877" y="1189038"/>
                  <a:ext cx="2008926" cy="1966912"/>
                  <a:chOff x="7797800" y="1189038"/>
                  <a:chExt cx="2008926" cy="1966912"/>
                </a:xfrm>
              </p:grpSpPr>
              <p:sp>
                <p:nvSpPr>
                  <p:cNvPr id="26" name="Freeform 28">
                    <a:extLst>
                      <a:ext uri="{FF2B5EF4-FFF2-40B4-BE49-F238E27FC236}">
                        <a16:creationId xmlns:a16="http://schemas.microsoft.com/office/drawing/2014/main" id="{449E695B-A334-4A97-9DF9-2D0F58AD8443}"/>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32">
                    <a:extLst>
                      <a:ext uri="{FF2B5EF4-FFF2-40B4-BE49-F238E27FC236}">
                        <a16:creationId xmlns:a16="http://schemas.microsoft.com/office/drawing/2014/main" id="{942B7E81-56BA-4DE3-A7B7-92279C74F009}"/>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33">
                    <a:extLst>
                      <a:ext uri="{FF2B5EF4-FFF2-40B4-BE49-F238E27FC236}">
                        <a16:creationId xmlns:a16="http://schemas.microsoft.com/office/drawing/2014/main" id="{95503E1B-7C39-4B28-A4A5-D501E3C8EF7F}"/>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34">
                    <a:extLst>
                      <a:ext uri="{FF2B5EF4-FFF2-40B4-BE49-F238E27FC236}">
                        <a16:creationId xmlns:a16="http://schemas.microsoft.com/office/drawing/2014/main" id="{0D308289-2A5A-4539-98C3-E22924805A66}"/>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35">
                    <a:extLst>
                      <a:ext uri="{FF2B5EF4-FFF2-40B4-BE49-F238E27FC236}">
                        <a16:creationId xmlns:a16="http://schemas.microsoft.com/office/drawing/2014/main" id="{C4E3A0C6-5FDD-4540-B98E-519EA1126500}"/>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36">
                    <a:extLst>
                      <a:ext uri="{FF2B5EF4-FFF2-40B4-BE49-F238E27FC236}">
                        <a16:creationId xmlns:a16="http://schemas.microsoft.com/office/drawing/2014/main" id="{D7A453D6-77A7-46EE-A388-92967543456E}"/>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37">
                    <a:extLst>
                      <a:ext uri="{FF2B5EF4-FFF2-40B4-BE49-F238E27FC236}">
                        <a16:creationId xmlns:a16="http://schemas.microsoft.com/office/drawing/2014/main" id="{DDE1199B-C941-4A9B-9452-1120C9FC47BA}"/>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38">
                    <a:extLst>
                      <a:ext uri="{FF2B5EF4-FFF2-40B4-BE49-F238E27FC236}">
                        <a16:creationId xmlns:a16="http://schemas.microsoft.com/office/drawing/2014/main" id="{DDB589C2-9D39-48F0-B106-BFA9C0CE7BE2}"/>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39">
                    <a:extLst>
                      <a:ext uri="{FF2B5EF4-FFF2-40B4-BE49-F238E27FC236}">
                        <a16:creationId xmlns:a16="http://schemas.microsoft.com/office/drawing/2014/main" id="{456FAE57-DE36-45A4-B553-E6CF8599815D}"/>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40">
                    <a:extLst>
                      <a:ext uri="{FF2B5EF4-FFF2-40B4-BE49-F238E27FC236}">
                        <a16:creationId xmlns:a16="http://schemas.microsoft.com/office/drawing/2014/main" id="{0DA46099-900D-42BB-8875-7E5DC4B45172}"/>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41">
                    <a:extLst>
                      <a:ext uri="{FF2B5EF4-FFF2-40B4-BE49-F238E27FC236}">
                        <a16:creationId xmlns:a16="http://schemas.microsoft.com/office/drawing/2014/main" id="{35143DF3-FC49-4422-A22C-3A14D4510BB4}"/>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2">
                    <a:extLst>
                      <a:ext uri="{FF2B5EF4-FFF2-40B4-BE49-F238E27FC236}">
                        <a16:creationId xmlns:a16="http://schemas.microsoft.com/office/drawing/2014/main" id="{7A7C1CEE-BD1B-43AC-96C5-E41A1B232006}"/>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43">
                    <a:extLst>
                      <a:ext uri="{FF2B5EF4-FFF2-40B4-BE49-F238E27FC236}">
                        <a16:creationId xmlns:a16="http://schemas.microsoft.com/office/drawing/2014/main" id="{F32DFD0D-6536-43F6-AE48-242C9CEABC18}"/>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0">
                    <a:extLst>
                      <a:ext uri="{FF2B5EF4-FFF2-40B4-BE49-F238E27FC236}">
                        <a16:creationId xmlns:a16="http://schemas.microsoft.com/office/drawing/2014/main" id="{4D44A2C1-811E-400D-ABD8-6C864CA35B8D}"/>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1">
                    <a:extLst>
                      <a:ext uri="{FF2B5EF4-FFF2-40B4-BE49-F238E27FC236}">
                        <a16:creationId xmlns:a16="http://schemas.microsoft.com/office/drawing/2014/main" id="{C614D8E9-16D3-44C8-93D6-B66E86A7050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2">
                    <a:extLst>
                      <a:ext uri="{FF2B5EF4-FFF2-40B4-BE49-F238E27FC236}">
                        <a16:creationId xmlns:a16="http://schemas.microsoft.com/office/drawing/2014/main" id="{3D3FA5C4-9A77-4100-9A53-443D29C5193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3">
                    <a:extLst>
                      <a:ext uri="{FF2B5EF4-FFF2-40B4-BE49-F238E27FC236}">
                        <a16:creationId xmlns:a16="http://schemas.microsoft.com/office/drawing/2014/main" id="{FC77588A-9153-4552-BA83-832F8C5DDA96}"/>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29BEC9AF-77F3-495C-A9B9-53E6514A00E5}"/>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2">
                    <a:extLst>
                      <a:ext uri="{FF2B5EF4-FFF2-40B4-BE49-F238E27FC236}">
                        <a16:creationId xmlns:a16="http://schemas.microsoft.com/office/drawing/2014/main" id="{80AD87E1-6678-43DF-BB08-DDE4644DE989}"/>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32">
                    <a:extLst>
                      <a:ext uri="{FF2B5EF4-FFF2-40B4-BE49-F238E27FC236}">
                        <a16:creationId xmlns:a16="http://schemas.microsoft.com/office/drawing/2014/main" id="{2E451511-436E-48FF-B6A4-D360E43C6578}"/>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241BFDD1-E817-4220-8EE7-3DA47B951312}"/>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DD629785-F77C-48DF-A780-76C3F1D5A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25" name="Picture 24">
                  <a:extLst>
                    <a:ext uri="{FF2B5EF4-FFF2-40B4-BE49-F238E27FC236}">
                      <a16:creationId xmlns:a16="http://schemas.microsoft.com/office/drawing/2014/main" id="{A850A374-A7F5-49C0-8E7D-0E91F80D74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Tree>
    <p:extLst>
      <p:ext uri="{BB962C8B-B14F-4D97-AF65-F5344CB8AC3E}">
        <p14:creationId xmlns:p14="http://schemas.microsoft.com/office/powerpoint/2010/main" val="3053316549"/>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Policy</a:t>
            </a:r>
          </a:p>
        </p:txBody>
      </p:sp>
      <p:sp>
        <p:nvSpPr>
          <p:cNvPr id="6" name="Text Placeholder 5"/>
          <p:cNvSpPr>
            <a:spLocks noGrp="1"/>
          </p:cNvSpPr>
          <p:nvPr>
            <p:ph sz="quarter" idx="10"/>
          </p:nvPr>
        </p:nvSpPr>
        <p:spPr>
          <a:xfrm>
            <a:off x="419100" y="1456897"/>
            <a:ext cx="11510630" cy="1292662"/>
          </a:xfrm>
        </p:spPr>
        <p:txBody>
          <a:bodyPr/>
          <a:lstStyle/>
          <a:p>
            <a:pPr marL="0" indent="0">
              <a:buNone/>
            </a:pPr>
            <a:r>
              <a:rPr lang="fr-FR" i="0" dirty="0">
                <a:solidFill>
                  <a:srgbClr val="171717"/>
                </a:solidFill>
                <a:latin typeface="+mj-lt"/>
              </a:rPr>
              <a:t>Azure Policy</a:t>
            </a:r>
            <a:r>
              <a:rPr lang="fr-FR" b="1" i="0" dirty="0">
                <a:solidFill>
                  <a:srgbClr val="171717"/>
                </a:solidFill>
                <a:latin typeface="Segoe UI" panose="020B0502040204020203" pitchFamily="34" charset="0"/>
              </a:rPr>
              <a:t> </a:t>
            </a:r>
            <a:r>
              <a:rPr lang="fr-FR" b="0" i="0" dirty="0">
                <a:solidFill>
                  <a:srgbClr val="171717"/>
                </a:solidFill>
                <a:latin typeface="Segoe UI" panose="020B0502040204020203" pitchFamily="34" charset="0"/>
              </a:rPr>
              <a:t>vous aide à appliquer les normes de l’organisation et à évaluer la conformité à grande échelle. </a:t>
            </a:r>
            <a:r>
              <a:rPr lang="fr-FR" dirty="0">
                <a:solidFill>
                  <a:srgbClr val="171717"/>
                </a:solidFill>
              </a:rPr>
              <a:t>Assure la cohérence de la gouvernance et des ressources en termes de conformité réglementaire, de sécurité, de coûts et de gestion.</a:t>
            </a:r>
            <a:r>
              <a:rPr lang="fr-FR" dirty="0">
                <a:solidFill>
                  <a:srgbClr val="171717"/>
                </a:solidFill>
                <a:latin typeface="Segoe UI" panose="020B0502040204020203" pitchFamily="34" charset="0"/>
              </a:rPr>
              <a:t> </a:t>
            </a:r>
          </a:p>
        </p:txBody>
      </p:sp>
      <p:sp>
        <p:nvSpPr>
          <p:cNvPr id="7" name="Text Placeholder 5">
            <a:extLst>
              <a:ext uri="{FF2B5EF4-FFF2-40B4-BE49-F238E27FC236}">
                <a16:creationId xmlns:a16="http://schemas.microsoft.com/office/drawing/2014/main" id="{21EC92CC-3C04-417A-AA1B-5A88FBCBD7F4}"/>
              </a:ext>
            </a:extLst>
          </p:cNvPr>
          <p:cNvSpPr txBox="1">
            <a:spLocks/>
          </p:cNvSpPr>
          <p:nvPr/>
        </p:nvSpPr>
        <p:spPr>
          <a:xfrm>
            <a:off x="652780" y="2745758"/>
            <a:ext cx="7013293" cy="280346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lnSpc>
                <a:spcPct val="114000"/>
              </a:lnSpc>
              <a:buFont typeface="Arial" panose="020B0604020202020204" pitchFamily="34" charset="0"/>
              <a:buChar char="•"/>
            </a:pPr>
            <a:r>
              <a:rPr lang="fr-FR" sz="2400" dirty="0">
                <a:cs typeface="Segoe UI Semilight" panose="020B0402040204020203" pitchFamily="34" charset="0"/>
              </a:rPr>
              <a:t>Évalue et identifie les ressources Azure qui ne sont pas conformes à vos stratégies.</a:t>
            </a:r>
          </a:p>
          <a:p>
            <a:pPr marL="457200" lvl="1" indent="-457200">
              <a:lnSpc>
                <a:spcPct val="114000"/>
              </a:lnSpc>
              <a:buFont typeface="Arial" panose="020B0604020202020204" pitchFamily="34" charset="0"/>
              <a:buChar char="•"/>
            </a:pPr>
            <a:r>
              <a:rPr lang="fr-FR" sz="2400" dirty="0">
                <a:cs typeface="Segoe UI Semilight" panose="020B0402040204020203" pitchFamily="34" charset="0"/>
              </a:rPr>
              <a:t>Fournit des définitions de stratégie et d’initiative intégrées, dans des catégories telles que le stockage, la mise en réseau, le calcul, Security Center et la surveillance.</a:t>
            </a:r>
          </a:p>
        </p:txBody>
      </p:sp>
      <p:pic>
        <p:nvPicPr>
          <p:cNvPr id="3" name="Graphic 2">
            <a:extLst>
              <a:ext uri="{FF2B5EF4-FFF2-40B4-BE49-F238E27FC236}">
                <a16:creationId xmlns:a16="http://schemas.microsoft.com/office/drawing/2014/main" id="{ABD3E443-456F-42C4-B57B-F32DC1649FD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8813" y="2817867"/>
            <a:ext cx="2748107" cy="2748107"/>
          </a:xfrm>
          <a:prstGeom prst="rect">
            <a:avLst/>
          </a:prstGeom>
        </p:spPr>
      </p:pic>
    </p:spTree>
    <p:extLst>
      <p:ext uri="{BB962C8B-B14F-4D97-AF65-F5344CB8AC3E}">
        <p14:creationId xmlns:p14="http://schemas.microsoft.com/office/powerpoint/2010/main" val="3390238019"/>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Azure Blueprints</a:t>
            </a:r>
          </a:p>
        </p:txBody>
      </p:sp>
      <p:sp>
        <p:nvSpPr>
          <p:cNvPr id="6" name="Text Placeholder 5"/>
          <p:cNvSpPr>
            <a:spLocks noGrp="1"/>
          </p:cNvSpPr>
          <p:nvPr>
            <p:ph sz="quarter" idx="10"/>
          </p:nvPr>
        </p:nvSpPr>
        <p:spPr>
          <a:xfrm>
            <a:off x="419100" y="1456896"/>
            <a:ext cx="11340811" cy="4021614"/>
          </a:xfrm>
        </p:spPr>
        <p:txBody>
          <a:bodyPr/>
          <a:lstStyle/>
          <a:p>
            <a:r>
              <a:rPr lang="fr-FR" i="0" dirty="0">
                <a:solidFill>
                  <a:srgbClr val="171717"/>
                </a:solidFill>
                <a:latin typeface="+mj-lt"/>
              </a:rPr>
              <a:t>Azure </a:t>
            </a:r>
            <a:r>
              <a:rPr lang="fr-FR" i="0" dirty="0" err="1">
                <a:solidFill>
                  <a:srgbClr val="171717"/>
                </a:solidFill>
                <a:latin typeface="+mj-lt"/>
              </a:rPr>
              <a:t>Blueprints</a:t>
            </a:r>
            <a:r>
              <a:rPr lang="fr-FR" b="1" i="0" dirty="0">
                <a:solidFill>
                  <a:srgbClr val="171717"/>
                </a:solidFill>
                <a:latin typeface="Segoe UI" panose="020B0502040204020203" pitchFamily="34" charset="0"/>
              </a:rPr>
              <a:t> </a:t>
            </a:r>
            <a:r>
              <a:rPr lang="fr-FR" b="0" i="0" dirty="0">
                <a:solidFill>
                  <a:srgbClr val="171717"/>
                </a:solidFill>
                <a:latin typeface="Segoe UI" panose="020B0502040204020203" pitchFamily="34" charset="0"/>
              </a:rPr>
              <a:t>aide les équipes de développement à créer et déployer rapidement de nouveaux environnements. </a:t>
            </a:r>
            <a:r>
              <a:rPr lang="fr-FR" dirty="0">
                <a:solidFill>
                  <a:srgbClr val="171717"/>
                </a:solidFill>
              </a:rPr>
              <a:t>Les équipes de développement peuvent rapidement établir la confiance en assurant la conformité de l’organisation via un ensemble de composants intégrés (ressources réseau par exemple) afin d’accélérer le développement et la livraison.</a:t>
            </a:r>
          </a:p>
          <a:p>
            <a:pPr marL="342900" indent="-342900">
              <a:buFont typeface="Arial" panose="020B0604020202020204" pitchFamily="34" charset="0"/>
              <a:buChar char="•"/>
            </a:pPr>
            <a:r>
              <a:rPr lang="fr-FR" sz="2400" noProof="0" dirty="0">
                <a:solidFill>
                  <a:srgbClr val="171717"/>
                </a:solidFill>
                <a:latin typeface="Segoe UI" panose="020B0502040204020203" pitchFamily="34" charset="0"/>
                <a:cs typeface="Segoe UI" panose="020B0502040204020203" pitchFamily="34" charset="0"/>
              </a:rPr>
              <a:t>Affectations de rôles</a:t>
            </a:r>
          </a:p>
          <a:p>
            <a:pPr marL="342900" indent="-342900">
              <a:buFont typeface="Arial" panose="020B0604020202020204" pitchFamily="34" charset="0"/>
              <a:buChar char="•"/>
            </a:pPr>
            <a:r>
              <a:rPr lang="fr-FR" sz="2400" noProof="0" dirty="0">
                <a:solidFill>
                  <a:srgbClr val="171717"/>
                </a:solidFill>
                <a:latin typeface="Segoe UI" panose="020B0502040204020203" pitchFamily="34" charset="0"/>
                <a:cs typeface="Segoe UI" panose="020B0502040204020203" pitchFamily="34" charset="0"/>
              </a:rPr>
              <a:t>Affectations de stratégies</a:t>
            </a:r>
          </a:p>
          <a:p>
            <a:pPr marL="342900" indent="-342900">
              <a:buFont typeface="Arial" panose="020B0604020202020204" pitchFamily="34" charset="0"/>
              <a:buChar char="•"/>
            </a:pPr>
            <a:r>
              <a:rPr lang="fr-FR" dirty="0">
                <a:solidFill>
                  <a:srgbClr val="171717"/>
                </a:solidFill>
                <a:latin typeface="Segoe UI" panose="020B0502040204020203" pitchFamily="34" charset="0"/>
                <a:cs typeface="Segoe UI" panose="020B0502040204020203" pitchFamily="34" charset="0"/>
              </a:rPr>
              <a:t>Modèles Azure Resource Manager</a:t>
            </a:r>
          </a:p>
          <a:p>
            <a:pPr marL="342900" indent="-342900">
              <a:buFont typeface="Arial" panose="020B0604020202020204" pitchFamily="34" charset="0"/>
              <a:buChar char="•"/>
            </a:pPr>
            <a:r>
              <a:rPr lang="fr-FR" sz="2400" noProof="0" dirty="0">
                <a:solidFill>
                  <a:srgbClr val="171717"/>
                </a:solidFill>
                <a:latin typeface="Segoe UI" panose="020B0502040204020203" pitchFamily="34" charset="0"/>
                <a:cs typeface="Segoe UI" panose="020B0502040204020203" pitchFamily="34" charset="0"/>
              </a:rPr>
              <a:t>Groupes de ressources</a:t>
            </a:r>
          </a:p>
        </p:txBody>
      </p:sp>
      <p:pic>
        <p:nvPicPr>
          <p:cNvPr id="3" name="Graphic 2">
            <a:extLst>
              <a:ext uri="{FF2B5EF4-FFF2-40B4-BE49-F238E27FC236}">
                <a16:creationId xmlns:a16="http://schemas.microsoft.com/office/drawing/2014/main" id="{4C59E150-A658-4E5C-89AE-7A5B0C94EE3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8786" y="3116887"/>
            <a:ext cx="2507500" cy="2507500"/>
          </a:xfrm>
          <a:prstGeom prst="rect">
            <a:avLst/>
          </a:prstGeom>
        </p:spPr>
      </p:pic>
    </p:spTree>
    <p:extLst>
      <p:ext uri="{BB962C8B-B14F-4D97-AF65-F5344CB8AC3E}">
        <p14:creationId xmlns:p14="http://schemas.microsoft.com/office/powerpoint/2010/main" val="3410650086"/>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064F-5CD9-4CE4-B9F3-98778056BE1F}"/>
              </a:ext>
            </a:extLst>
          </p:cNvPr>
          <p:cNvSpPr>
            <a:spLocks noGrp="1"/>
          </p:cNvSpPr>
          <p:nvPr>
            <p:ph type="title"/>
          </p:nvPr>
        </p:nvSpPr>
        <p:spPr/>
        <p:txBody>
          <a:bodyPr/>
          <a:lstStyle/>
          <a:p>
            <a:r>
              <a:rPr lang="fr-FR">
                <a:solidFill>
                  <a:schemeClr val="tx1"/>
                </a:solidFill>
              </a:rPr>
              <a:t>Cloud Adoption Framework</a:t>
            </a:r>
          </a:p>
        </p:txBody>
      </p:sp>
      <p:sp>
        <p:nvSpPr>
          <p:cNvPr id="3" name="Text Placeholder 2">
            <a:extLst>
              <a:ext uri="{FF2B5EF4-FFF2-40B4-BE49-F238E27FC236}">
                <a16:creationId xmlns:a16="http://schemas.microsoft.com/office/drawing/2014/main" id="{D081D35A-5944-4612-9F2D-B9D28C18B34E}"/>
              </a:ext>
            </a:extLst>
          </p:cNvPr>
          <p:cNvSpPr>
            <a:spLocks noGrp="1"/>
          </p:cNvSpPr>
          <p:nvPr>
            <p:ph sz="quarter" idx="10"/>
          </p:nvPr>
        </p:nvSpPr>
        <p:spPr>
          <a:xfrm>
            <a:off x="1520536" y="4002030"/>
            <a:ext cx="9150927" cy="1364476"/>
          </a:xfrm>
        </p:spPr>
        <p:txBody>
          <a:bodyPr vert="horz" wrap="square" lIns="0" tIns="0" rIns="0" bIns="0" rtlCol="0" anchor="t">
            <a:spAutoFit/>
          </a:bodyPr>
          <a:lstStyle/>
          <a:p>
            <a:pPr marL="457200" indent="-457200">
              <a:buFont typeface="Arial" panose="05000000000000000000" pitchFamily="2" charset="2"/>
              <a:buChar char="•"/>
            </a:pPr>
            <a:r>
              <a:rPr lang="fr-FR" dirty="0">
                <a:latin typeface="+mn-lt"/>
                <a:cs typeface="Segoe UI Semilight"/>
              </a:rPr>
              <a:t>Approche One Microsoft à l’adoption du cloud dans Azure.</a:t>
            </a:r>
          </a:p>
          <a:p>
            <a:pPr marL="457200" indent="-457200">
              <a:buFont typeface="Arial" panose="05000000000000000000" pitchFamily="2" charset="2"/>
              <a:buChar char="•"/>
            </a:pPr>
            <a:r>
              <a:rPr lang="fr-FR" dirty="0">
                <a:latin typeface="+mn-lt"/>
                <a:cs typeface="Segoe UI Semilight"/>
              </a:rPr>
              <a:t>Meilleures pratiques des employés, partenaires et clients Microsoft.</a:t>
            </a:r>
          </a:p>
          <a:p>
            <a:pPr marL="457200" indent="-457200">
              <a:buFont typeface="Arial" panose="05000000000000000000" pitchFamily="2" charset="2"/>
              <a:buChar char="•"/>
            </a:pPr>
            <a:r>
              <a:rPr lang="fr-FR" dirty="0">
                <a:latin typeface="+mn-lt"/>
                <a:cs typeface="Segoe UI Semilight"/>
              </a:rPr>
              <a:t>Outils, recommandations et récits des stratégies et des résultats.</a:t>
            </a:r>
          </a:p>
        </p:txBody>
      </p:sp>
      <p:pic>
        <p:nvPicPr>
          <p:cNvPr id="5" name="Picture 4" descr="Image contenant un oiseau, une fleur  Description générée avec un niveau de confiance élevé">
            <a:extLst>
              <a:ext uri="{FF2B5EF4-FFF2-40B4-BE49-F238E27FC236}">
                <a16:creationId xmlns:a16="http://schemas.microsoft.com/office/drawing/2014/main" id="{8048F123-514B-4ADA-9379-09289E54268D}"/>
              </a:ext>
            </a:extLst>
          </p:cNvPr>
          <p:cNvPicPr>
            <a:picLocks noChangeAspect="1"/>
          </p:cNvPicPr>
          <p:nvPr/>
        </p:nvPicPr>
        <p:blipFill>
          <a:blip r:embed="rId2"/>
          <a:stretch>
            <a:fillRect/>
          </a:stretch>
        </p:blipFill>
        <p:spPr>
          <a:xfrm>
            <a:off x="1381983" y="1218252"/>
            <a:ext cx="9414587" cy="2592698"/>
          </a:xfrm>
          <a:prstGeom prst="rect">
            <a:avLst/>
          </a:prstGeom>
          <a:ln>
            <a:solidFill>
              <a:schemeClr val="accent1"/>
            </a:solidFill>
          </a:ln>
        </p:spPr>
      </p:pic>
    </p:spTree>
    <p:extLst>
      <p:ext uri="{BB962C8B-B14F-4D97-AF65-F5344CB8AC3E}">
        <p14:creationId xmlns:p14="http://schemas.microsoft.com/office/powerpoint/2010/main" val="194929787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Segoe UI Semibold (Headings)"/>
              </a:rPr>
              <a:t>Normes de confidentialité, de conformité </a:t>
            </a:r>
            <a:br>
              <a:rPr lang="fr-FR" dirty="0">
                <a:latin typeface="Segoe UI Semibold (Headings)"/>
              </a:rPr>
            </a:br>
            <a:r>
              <a:rPr lang="fr-FR" dirty="0">
                <a:latin typeface="Segoe UI Semibold (Headings)"/>
              </a:rPr>
              <a:t>et de protection des données</a:t>
            </a:r>
          </a:p>
        </p:txBody>
      </p:sp>
      <p:pic>
        <p:nvPicPr>
          <p:cNvPr id="5" name="Graphic 4" descr="Contrat">
            <a:extLst>
              <a:ext uri="{FF2B5EF4-FFF2-40B4-BE49-F238E27FC236}">
                <a16:creationId xmlns:a16="http://schemas.microsoft.com/office/drawing/2014/main" id="{3E86EB4A-4B7C-4E24-8872-BAB37527A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3734" y="2669370"/>
            <a:ext cx="1498600" cy="1498600"/>
          </a:xfrm>
          <a:prstGeom prst="rect">
            <a:avLst/>
          </a:prstGeom>
        </p:spPr>
      </p:pic>
    </p:spTree>
    <p:extLst>
      <p:ext uri="{BB962C8B-B14F-4D97-AF65-F5344CB8AC3E}">
        <p14:creationId xmlns:p14="http://schemas.microsoft.com/office/powerpoint/2010/main" val="3441866230"/>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5EE0-9E7E-4199-BBD5-5D459A55E85D}"/>
              </a:ext>
            </a:extLst>
          </p:cNvPr>
          <p:cNvSpPr>
            <a:spLocks noGrp="1"/>
          </p:cNvSpPr>
          <p:nvPr>
            <p:ph type="title"/>
          </p:nvPr>
        </p:nvSpPr>
        <p:spPr>
          <a:xfrm>
            <a:off x="418643" y="325256"/>
            <a:ext cx="11341268" cy="680196"/>
          </a:xfrm>
        </p:spPr>
        <p:txBody>
          <a:bodyPr/>
          <a:lstStyle/>
          <a:p>
            <a:r>
              <a:rPr lang="fr-FR"/>
              <a:t>Sécurité, confidentialité et conformité</a:t>
            </a:r>
          </a:p>
        </p:txBody>
      </p:sp>
      <p:grpSp>
        <p:nvGrpSpPr>
          <p:cNvPr id="4" name="Group 3" descr="Icône de sécurité - Cadenas fermé">
            <a:extLst>
              <a:ext uri="{FF2B5EF4-FFF2-40B4-BE49-F238E27FC236}">
                <a16:creationId xmlns:a16="http://schemas.microsoft.com/office/drawing/2014/main" id="{A9C3A1BA-648D-4118-AEC3-DFE98E29124B}"/>
              </a:ext>
            </a:extLst>
          </p:cNvPr>
          <p:cNvGrpSpPr/>
          <p:nvPr/>
        </p:nvGrpSpPr>
        <p:grpSpPr>
          <a:xfrm>
            <a:off x="596092" y="1201796"/>
            <a:ext cx="11392708" cy="1625060"/>
            <a:chOff x="596092" y="1532433"/>
            <a:chExt cx="11392708" cy="1625060"/>
          </a:xfrm>
        </p:grpSpPr>
        <p:pic>
          <p:nvPicPr>
            <p:cNvPr id="12" name="Picture 11">
              <a:extLst>
                <a:ext uri="{FF2B5EF4-FFF2-40B4-BE49-F238E27FC236}">
                  <a16:creationId xmlns:a16="http://schemas.microsoft.com/office/drawing/2014/main" id="{DEEF3450-E99E-4B3D-A00B-03E623FE09E4}"/>
                </a:ext>
              </a:extLst>
            </p:cNvPr>
            <p:cNvPicPr>
              <a:picLocks noChangeAspect="1"/>
            </p:cNvPicPr>
            <p:nvPr/>
          </p:nvPicPr>
          <p:blipFill rotWithShape="1">
            <a:blip r:embed="rId2"/>
            <a:srcRect r="-18" b="27004"/>
            <a:stretch/>
          </p:blipFill>
          <p:spPr>
            <a:xfrm>
              <a:off x="596092" y="1589153"/>
              <a:ext cx="957759" cy="1179223"/>
            </a:xfrm>
            <a:prstGeom prst="rect">
              <a:avLst/>
            </a:prstGeom>
          </p:spPr>
        </p:pic>
        <p:sp>
          <p:nvSpPr>
            <p:cNvPr id="3" name="TextBox 2">
              <a:extLst>
                <a:ext uri="{FF2B5EF4-FFF2-40B4-BE49-F238E27FC236}">
                  <a16:creationId xmlns:a16="http://schemas.microsoft.com/office/drawing/2014/main" id="{CA0B9AFF-47F0-4C7B-9D65-1F3C24EFE018}"/>
                </a:ext>
              </a:extLst>
            </p:cNvPr>
            <p:cNvSpPr txBox="1"/>
            <p:nvPr/>
          </p:nvSpPr>
          <p:spPr>
            <a:xfrm>
              <a:off x="1879600" y="1532433"/>
              <a:ext cx="10109200" cy="1625060"/>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Sécurité : </a:t>
              </a:r>
              <a:r>
                <a:rPr lang="fr-FR" sz="2400" dirty="0">
                  <a:latin typeface="+mn-lt"/>
                </a:rPr>
                <a:t>Sécurité par défaut. Avec une sécurité intelligente intégrée, Microsoft vous aide à vous protéger contre les </a:t>
              </a:r>
              <a:r>
                <a:rPr lang="fr-FR" sz="2400" dirty="0" err="1">
                  <a:latin typeface="+mn-lt"/>
                </a:rPr>
                <a:t>cyber-menaces</a:t>
              </a:r>
              <a:r>
                <a:rPr lang="fr-FR" sz="2400" dirty="0">
                  <a:latin typeface="+mn-lt"/>
                </a:rPr>
                <a:t> connues et inconnues en s’appuyant sur l’automatisation et l’intelligence artificielle.</a:t>
              </a:r>
            </a:p>
          </p:txBody>
        </p:sp>
      </p:grpSp>
      <p:grpSp>
        <p:nvGrpSpPr>
          <p:cNvPr id="5" name="Group 4" descr="Icône de confidentialité - une loupe avec une coche dessus indiquant que vous êtes la seule personne autorisée à accéder à vos données.">
            <a:extLst>
              <a:ext uri="{FF2B5EF4-FFF2-40B4-BE49-F238E27FC236}">
                <a16:creationId xmlns:a16="http://schemas.microsoft.com/office/drawing/2014/main" id="{67D6A6C9-3BB3-467C-95E2-32F20DC4F9BF}"/>
              </a:ext>
            </a:extLst>
          </p:cNvPr>
          <p:cNvGrpSpPr/>
          <p:nvPr/>
        </p:nvGrpSpPr>
        <p:grpSpPr>
          <a:xfrm>
            <a:off x="469861" y="2805034"/>
            <a:ext cx="11518939" cy="1292662"/>
            <a:chOff x="469861" y="3253160"/>
            <a:chExt cx="11518939" cy="1292662"/>
          </a:xfrm>
        </p:grpSpPr>
        <p:pic>
          <p:nvPicPr>
            <p:cNvPr id="16" name="Picture 15">
              <a:extLst>
                <a:ext uri="{FF2B5EF4-FFF2-40B4-BE49-F238E27FC236}">
                  <a16:creationId xmlns:a16="http://schemas.microsoft.com/office/drawing/2014/main" id="{EC10EE84-7EB4-495D-B86A-09C7A5530C9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71" b="98689" l="9738" r="89888">
                          <a14:foregroundMark x1="48315" y1="6929" x2="58801" y2="7491"/>
                          <a14:foregroundMark x1="57491" y1="3371" x2="46067" y2="3371"/>
                          <a14:foregroundMark x1="59176" y1="91386" x2="59176" y2="91386"/>
                          <a14:foregroundMark x1="39888" y1="93258" x2="39888" y2="93258"/>
                          <a14:foregroundMark x1="38015" y1="97378" x2="38015" y2="97378"/>
                          <a14:foregroundMark x1="61985" y1="98502" x2="61985" y2="98502"/>
                          <a14:foregroundMark x1="37828" y1="98689" x2="37828" y2="98689"/>
                        </a14:backgroundRemoval>
                      </a14:imgEffect>
                    </a14:imgLayer>
                  </a14:imgProps>
                </a:ext>
              </a:extLst>
            </a:blip>
            <a:srcRect/>
            <a:stretch/>
          </p:blipFill>
          <p:spPr>
            <a:xfrm>
              <a:off x="469861" y="3309879"/>
              <a:ext cx="1179224" cy="1179224"/>
            </a:xfrm>
            <a:prstGeom prst="rect">
              <a:avLst/>
            </a:prstGeom>
          </p:spPr>
        </p:pic>
        <p:sp>
          <p:nvSpPr>
            <p:cNvPr id="9" name="TextBox 8">
              <a:extLst>
                <a:ext uri="{FF2B5EF4-FFF2-40B4-BE49-F238E27FC236}">
                  <a16:creationId xmlns:a16="http://schemas.microsoft.com/office/drawing/2014/main" id="{85AD4729-ED28-4001-936D-2B9DA963399B}"/>
                </a:ext>
              </a:extLst>
            </p:cNvPr>
            <p:cNvSpPr txBox="1"/>
            <p:nvPr/>
          </p:nvSpPr>
          <p:spPr>
            <a:xfrm>
              <a:off x="1879600" y="3253160"/>
              <a:ext cx="10109200" cy="1292662"/>
            </a:xfrm>
            <a:prstGeom prst="rect">
              <a:avLst/>
            </a:prstGeom>
            <a:noFill/>
          </p:spPr>
          <p:txBody>
            <a:bodyPr wrap="square" lIns="182880" tIns="146304" rIns="182880" bIns="146304" rtlCol="0">
              <a:spAutoFit/>
            </a:bodyPr>
            <a:lstStyle/>
            <a:p>
              <a:pPr>
                <a:lnSpc>
                  <a:spcPct val="90000"/>
                </a:lnSpc>
                <a:spcAft>
                  <a:spcPts val="600"/>
                </a:spcAft>
              </a:pPr>
              <a:r>
                <a:rPr lang="fr-FR" sz="2400" b="1" dirty="0">
                  <a:gradFill>
                    <a:gsLst>
                      <a:gs pos="2917">
                        <a:schemeClr val="tx1"/>
                      </a:gs>
                      <a:gs pos="30000">
                        <a:schemeClr val="tx1"/>
                      </a:gs>
                    </a:gsLst>
                    <a:lin ang="5400000" scaled="0"/>
                  </a:gradFill>
                </a:rPr>
                <a:t>Confidentialité : </a:t>
              </a:r>
              <a:r>
                <a:rPr lang="fr-FR" sz="2400" b="0" i="0" dirty="0">
                  <a:solidFill>
                    <a:srgbClr val="000000"/>
                  </a:solidFill>
                  <a:latin typeface="+mn-lt"/>
                </a:rPr>
                <a:t>Nous nous engageons à respecter la confidentialité des organisations par nos accord contractuels, avec contrôle des utilisateurs et garantie de transparence.</a:t>
              </a:r>
            </a:p>
          </p:txBody>
        </p:sp>
      </p:grpSp>
      <p:grpSp>
        <p:nvGrpSpPr>
          <p:cNvPr id="7" name="Group 6" descr="Icône de conformité - cercle avec une coche dessus">
            <a:extLst>
              <a:ext uri="{FF2B5EF4-FFF2-40B4-BE49-F238E27FC236}">
                <a16:creationId xmlns:a16="http://schemas.microsoft.com/office/drawing/2014/main" id="{341A21DC-C70F-4708-9F75-30B4D8F82E1F}"/>
              </a:ext>
            </a:extLst>
          </p:cNvPr>
          <p:cNvGrpSpPr/>
          <p:nvPr/>
        </p:nvGrpSpPr>
        <p:grpSpPr>
          <a:xfrm>
            <a:off x="513314" y="4408273"/>
            <a:ext cx="11518939" cy="1179224"/>
            <a:chOff x="469861" y="4956734"/>
            <a:chExt cx="11518939" cy="1179224"/>
          </a:xfrm>
        </p:grpSpPr>
        <p:pic>
          <p:nvPicPr>
            <p:cNvPr id="10" name="Picture 9">
              <a:extLst>
                <a:ext uri="{FF2B5EF4-FFF2-40B4-BE49-F238E27FC236}">
                  <a16:creationId xmlns:a16="http://schemas.microsoft.com/office/drawing/2014/main" id="{BAF48BCC-16B1-439E-B02E-2E9EB5FFE596}"/>
                </a:ext>
              </a:extLst>
            </p:cNvPr>
            <p:cNvPicPr>
              <a:picLocks noChangeAspect="1"/>
            </p:cNvPicPr>
            <p:nvPr/>
          </p:nvPicPr>
          <p:blipFill>
            <a:blip r:embed="rId5"/>
            <a:stretch>
              <a:fillRect/>
            </a:stretch>
          </p:blipFill>
          <p:spPr>
            <a:xfrm>
              <a:off x="469861" y="4956734"/>
              <a:ext cx="1179224" cy="1179224"/>
            </a:xfrm>
            <a:prstGeom prst="rect">
              <a:avLst/>
            </a:prstGeom>
          </p:spPr>
        </p:pic>
        <p:sp>
          <p:nvSpPr>
            <p:cNvPr id="11" name="TextBox 10">
              <a:extLst>
                <a:ext uri="{FF2B5EF4-FFF2-40B4-BE49-F238E27FC236}">
                  <a16:creationId xmlns:a16="http://schemas.microsoft.com/office/drawing/2014/main" id="{B6A90413-DE88-41C3-8E90-6B4FCA921EC0}"/>
                </a:ext>
              </a:extLst>
            </p:cNvPr>
            <p:cNvSpPr txBox="1"/>
            <p:nvPr/>
          </p:nvSpPr>
          <p:spPr>
            <a:xfrm>
              <a:off x="1879600" y="5066215"/>
              <a:ext cx="10109200" cy="960263"/>
            </a:xfrm>
            <a:prstGeom prst="rect">
              <a:avLst/>
            </a:prstGeom>
            <a:noFill/>
          </p:spPr>
          <p:txBody>
            <a:bodyPr wrap="square" lIns="182880" tIns="146304" rIns="182880" bIns="146304" rtlCol="0" anchor="t">
              <a:spAutoFit/>
            </a:bodyPr>
            <a:lstStyle/>
            <a:p>
              <a:pPr>
                <a:lnSpc>
                  <a:spcPct val="90000"/>
                </a:lnSpc>
                <a:spcAft>
                  <a:spcPts val="600"/>
                </a:spcAft>
              </a:pPr>
              <a:r>
                <a:rPr lang="fr-FR" sz="2400" b="1">
                  <a:gradFill>
                    <a:gsLst>
                      <a:gs pos="2917">
                        <a:schemeClr val="tx1"/>
                      </a:gs>
                      <a:gs pos="30000">
                        <a:schemeClr val="tx1"/>
                      </a:gs>
                    </a:gsLst>
                    <a:lin ang="5400000" scaled="0"/>
                  </a:gradFill>
                </a:rPr>
                <a:t>Conformité : </a:t>
              </a:r>
              <a:r>
                <a:rPr lang="fr-FR" sz="2400" b="0" i="0">
                  <a:solidFill>
                    <a:srgbClr val="000000"/>
                  </a:solidFill>
                  <a:latin typeface="+mn-lt"/>
                </a:rPr>
                <a:t>Nous respectons les lois et les réglementations locales, et fournissons une couverture complète des offres de conformité.</a:t>
              </a:r>
            </a:p>
          </p:txBody>
        </p:sp>
      </p:grpSp>
    </p:spTree>
    <p:extLst>
      <p:ext uri="{BB962C8B-B14F-4D97-AF65-F5344CB8AC3E}">
        <p14:creationId xmlns:p14="http://schemas.microsoft.com/office/powerpoint/2010/main" val="665389862"/>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Conditions et exigences de conformité</a:t>
            </a:r>
          </a:p>
        </p:txBody>
      </p:sp>
      <p:sp>
        <p:nvSpPr>
          <p:cNvPr id="6" name="Text Placeholder 5"/>
          <p:cNvSpPr>
            <a:spLocks noGrp="1"/>
          </p:cNvSpPr>
          <p:nvPr>
            <p:ph sz="quarter" idx="10"/>
          </p:nvPr>
        </p:nvSpPr>
        <p:spPr>
          <a:xfrm>
            <a:off x="425594" y="1209224"/>
            <a:ext cx="11472239" cy="1292662"/>
          </a:xfrm>
        </p:spPr>
        <p:txBody>
          <a:bodyPr/>
          <a:lstStyle/>
          <a:p>
            <a:r>
              <a:rPr lang="fr-FR" dirty="0"/>
              <a:t>Microsoft fournit l’ensemble le plus complet d’offres de conformité (notamment des certifications et des attestations) parmi tous les fournisseurs de services cloud. Certaines des offres de conformité incluent les éléments suivants :</a:t>
            </a:r>
          </a:p>
        </p:txBody>
      </p:sp>
      <p:graphicFrame>
        <p:nvGraphicFramePr>
          <p:cNvPr id="5" name="Table 4">
            <a:extLst>
              <a:ext uri="{FF2B5EF4-FFF2-40B4-BE49-F238E27FC236}">
                <a16:creationId xmlns:a16="http://schemas.microsoft.com/office/drawing/2014/main" id="{376401FF-6693-42BF-B772-366B7488381A}"/>
              </a:ext>
            </a:extLst>
          </p:cNvPr>
          <p:cNvGraphicFramePr>
            <a:graphicFrameLocks noGrp="1"/>
          </p:cNvGraphicFramePr>
          <p:nvPr/>
        </p:nvGraphicFramePr>
        <p:xfrm>
          <a:off x="785757" y="3047986"/>
          <a:ext cx="10607040" cy="2468880"/>
        </p:xfrm>
        <a:graphic>
          <a:graphicData uri="http://schemas.openxmlformats.org/drawingml/2006/table">
            <a:tbl>
              <a:tblPr firstRow="1" bandRow="1">
                <a:tableStyleId>{5940675A-B579-460E-94D1-54222C63F5DA}</a:tableStyleId>
              </a:tblPr>
              <a:tblGrid>
                <a:gridCol w="5303520">
                  <a:extLst>
                    <a:ext uri="{9D8B030D-6E8A-4147-A177-3AD203B41FA5}">
                      <a16:colId xmlns:a16="http://schemas.microsoft.com/office/drawing/2014/main" val="197318970"/>
                    </a:ext>
                  </a:extLst>
                </a:gridCol>
                <a:gridCol w="5303520">
                  <a:extLst>
                    <a:ext uri="{9D8B030D-6E8A-4147-A177-3AD203B41FA5}">
                      <a16:colId xmlns:a16="http://schemas.microsoft.com/office/drawing/2014/main" val="1780205784"/>
                    </a:ext>
                  </a:extLst>
                </a:gridCol>
              </a:tblGrid>
              <a:tr h="0">
                <a:tc>
                  <a:txBody>
                    <a:bodyPr/>
                    <a:lstStyle/>
                    <a:p>
                      <a:pPr algn="ctr"/>
                      <a:r>
                        <a:rPr lang="fr-FR" sz="2400" b="1" u="none" strike="noStrike">
                          <a:solidFill>
                            <a:schemeClr val="tx1"/>
                          </a:solidFill>
                        </a:rPr>
                        <a:t>CJIS </a:t>
                      </a:r>
                    </a:p>
                    <a:p>
                      <a:pPr algn="ctr"/>
                      <a:r>
                        <a:rPr lang="fr-FR" sz="1800" b="0" u="none" strike="noStrike">
                          <a:solidFill>
                            <a:schemeClr val="tx1"/>
                          </a:solidFill>
                        </a:rPr>
                        <a:t>Criminal Justice Information Services</a:t>
                      </a:r>
                    </a:p>
                  </a:txBody>
                  <a:tcPr anchor="ctr">
                    <a:solidFill>
                      <a:srgbClr val="F2F2F2"/>
                    </a:solidFill>
                  </a:tcPr>
                </a:tc>
                <a:tc>
                  <a:txBody>
                    <a:bodyPr/>
                    <a:lstStyle/>
                    <a:p>
                      <a:pPr algn="ctr"/>
                      <a:r>
                        <a:rPr lang="fr-FR" sz="2400" b="1" u="none" strike="noStrike">
                          <a:solidFill>
                            <a:schemeClr val="tx1"/>
                          </a:solidFill>
                        </a:rPr>
                        <a:t>HIPAA </a:t>
                      </a:r>
                    </a:p>
                    <a:p>
                      <a:pPr algn="ctr"/>
                      <a:r>
                        <a:rPr lang="fr-FR" sz="1800" b="0" u="none" strike="noStrike">
                          <a:solidFill>
                            <a:schemeClr val="tx1"/>
                          </a:solidFill>
                        </a:rPr>
                        <a:t>Health Insurance Portability and Accountability Act</a:t>
                      </a:r>
                    </a:p>
                  </a:txBody>
                  <a:tcPr anchor="ctr">
                    <a:solidFill>
                      <a:srgbClr val="F2F2F2"/>
                    </a:solidFill>
                  </a:tcPr>
                </a:tc>
                <a:extLst>
                  <a:ext uri="{0D108BD9-81ED-4DB2-BD59-A6C34878D82A}">
                    <a16:rowId xmlns:a16="http://schemas.microsoft.com/office/drawing/2014/main" val="3643159280"/>
                  </a:ext>
                </a:extLst>
              </a:tr>
              <a:tr h="731520">
                <a:tc>
                  <a:txBody>
                    <a:bodyPr/>
                    <a:lstStyle/>
                    <a:p>
                      <a:pPr algn="ctr"/>
                      <a:r>
                        <a:rPr lang="fr-FR" sz="2400" b="1" u="none" strike="noStrike">
                          <a:solidFill>
                            <a:schemeClr val="tx1"/>
                          </a:solidFill>
                        </a:rPr>
                        <a:t>Certification CSA STAR</a:t>
                      </a:r>
                    </a:p>
                  </a:txBody>
                  <a:tcPr anchor="ctr">
                    <a:solidFill>
                      <a:srgbClr val="F2F2F2"/>
                    </a:solidFill>
                  </a:tcPr>
                </a:tc>
                <a:tc>
                  <a:txBody>
                    <a:bodyPr/>
                    <a:lstStyle/>
                    <a:p>
                      <a:pPr algn="ctr"/>
                      <a:r>
                        <a:rPr lang="fr-FR" sz="2400" b="1" u="none" strike="noStrike">
                          <a:solidFill>
                            <a:schemeClr val="tx1"/>
                          </a:solidFill>
                        </a:rPr>
                        <a:t>La norme ISO/IEC 27018</a:t>
                      </a:r>
                    </a:p>
                  </a:txBody>
                  <a:tcPr anchor="ctr">
                    <a:solidFill>
                      <a:srgbClr val="F2F2F2"/>
                    </a:solidFill>
                  </a:tcPr>
                </a:tc>
                <a:extLst>
                  <a:ext uri="{0D108BD9-81ED-4DB2-BD59-A6C34878D82A}">
                    <a16:rowId xmlns:a16="http://schemas.microsoft.com/office/drawing/2014/main" val="1269128114"/>
                  </a:ext>
                </a:extLst>
              </a:tr>
              <a:tr h="0">
                <a:tc>
                  <a:txBody>
                    <a:bodyPr/>
                    <a:lstStyle/>
                    <a:p>
                      <a:pPr algn="ctr"/>
                      <a:r>
                        <a:rPr lang="fr-FR" sz="2400" b="1" u="none" strike="noStrike">
                          <a:solidFill>
                            <a:schemeClr val="tx1"/>
                          </a:solidFill>
                        </a:rPr>
                        <a:t>Clauses de modèle (UE)</a:t>
                      </a:r>
                    </a:p>
                  </a:txBody>
                  <a:tcPr anchor="ctr">
                    <a:solidFill>
                      <a:srgbClr val="F2F2F2"/>
                    </a:solidFill>
                  </a:tcPr>
                </a:tc>
                <a:tc>
                  <a:txBody>
                    <a:bodyPr/>
                    <a:lstStyle/>
                    <a:p>
                      <a:pPr algn="ctr"/>
                      <a:r>
                        <a:rPr lang="fr-FR" sz="2400" b="1" u="none" strike="noStrike" dirty="0">
                          <a:solidFill>
                            <a:schemeClr val="tx1"/>
                          </a:solidFill>
                        </a:rPr>
                        <a:t>NIST</a:t>
                      </a:r>
                    </a:p>
                    <a:p>
                      <a:pPr algn="ctr"/>
                      <a:r>
                        <a:rPr lang="fr-FR" sz="1800" b="0" u="none" strike="noStrike" dirty="0">
                          <a:solidFill>
                            <a:schemeClr val="tx1"/>
                          </a:solidFill>
                        </a:rPr>
                        <a:t>Normes du National Institute of </a:t>
                      </a:r>
                      <a:br>
                        <a:rPr lang="fr-FR" sz="1800" b="0" u="none" strike="noStrike" dirty="0">
                          <a:solidFill>
                            <a:schemeClr val="tx1"/>
                          </a:solidFill>
                        </a:rPr>
                      </a:br>
                      <a:r>
                        <a:rPr lang="fr-FR" sz="1800" b="0" u="none" strike="noStrike" dirty="0">
                          <a:solidFill>
                            <a:schemeClr val="tx1"/>
                          </a:solidFill>
                        </a:rPr>
                        <a:t>Standards and </a:t>
                      </a:r>
                      <a:r>
                        <a:rPr lang="fr-FR" sz="1800" b="0" u="none" strike="noStrike" dirty="0" err="1">
                          <a:solidFill>
                            <a:schemeClr val="tx1"/>
                          </a:solidFill>
                        </a:rPr>
                        <a:t>Technology</a:t>
                      </a:r>
                      <a:r>
                        <a:rPr lang="fr-FR" sz="1800" b="0" u="none" strike="noStrike" dirty="0">
                          <a:solidFill>
                            <a:schemeClr val="tx1"/>
                          </a:solidFill>
                        </a:rPr>
                        <a:t> (NIST)</a:t>
                      </a:r>
                    </a:p>
                  </a:txBody>
                  <a:tcPr anchor="ctr">
                    <a:solidFill>
                      <a:srgbClr val="F2F2F2"/>
                    </a:solidFill>
                  </a:tcPr>
                </a:tc>
                <a:extLst>
                  <a:ext uri="{0D108BD9-81ED-4DB2-BD59-A6C34878D82A}">
                    <a16:rowId xmlns:a16="http://schemas.microsoft.com/office/drawing/2014/main" val="1300742416"/>
                  </a:ext>
                </a:extLst>
              </a:tr>
            </a:tbl>
          </a:graphicData>
        </a:graphic>
      </p:graphicFrame>
    </p:spTree>
    <p:extLst>
      <p:ext uri="{BB962C8B-B14F-4D97-AF65-F5344CB8AC3E}">
        <p14:creationId xmlns:p14="http://schemas.microsoft.com/office/powerpoint/2010/main" val="3488704445"/>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Déclaration de confidentialité Microsoft</a:t>
            </a:r>
          </a:p>
        </p:txBody>
      </p:sp>
      <p:sp>
        <p:nvSpPr>
          <p:cNvPr id="2" name="Content Placeholder 1">
            <a:extLst>
              <a:ext uri="{FF2B5EF4-FFF2-40B4-BE49-F238E27FC236}">
                <a16:creationId xmlns:a16="http://schemas.microsoft.com/office/drawing/2014/main" id="{8C0B4109-6FD5-4BB2-8E15-B1E28FF525E9}"/>
              </a:ext>
            </a:extLst>
          </p:cNvPr>
          <p:cNvSpPr>
            <a:spLocks noGrp="1"/>
          </p:cNvSpPr>
          <p:nvPr>
            <p:ph sz="quarter" idx="10"/>
          </p:nvPr>
        </p:nvSpPr>
        <p:spPr>
          <a:xfrm>
            <a:off x="419101" y="1456897"/>
            <a:ext cx="11186160" cy="1420902"/>
          </a:xfrm>
        </p:spPr>
        <p:txBody>
          <a:bodyPr/>
          <a:lstStyle/>
          <a:p>
            <a:r>
              <a:rPr lang="fr-FR" dirty="0"/>
              <a:t>La déclaration de confidentialité Microsoft fournit transparence et honnêteté sur la façon dont Microsoft traite les données utilisateur collectées à partir de ses produits et services.</a:t>
            </a:r>
          </a:p>
          <a:p>
            <a:endParaRPr lang="en-US" dirty="0"/>
          </a:p>
        </p:txBody>
      </p:sp>
      <p:sp>
        <p:nvSpPr>
          <p:cNvPr id="4" name="Text Placeholder 5"/>
          <p:cNvSpPr txBox="1">
            <a:spLocks/>
          </p:cNvSpPr>
          <p:nvPr/>
        </p:nvSpPr>
        <p:spPr>
          <a:xfrm>
            <a:off x="586740" y="2783584"/>
            <a:ext cx="7354694"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dirty="0">
                <a:latin typeface="+mn-lt"/>
              </a:rPr>
              <a:t>La Déclaration de confidentialité Microsoft explique :</a:t>
            </a:r>
          </a:p>
          <a:p>
            <a:pPr marL="457200" indent="-457200">
              <a:buFont typeface="Arial" panose="020B0604020202020204" pitchFamily="34" charset="0"/>
              <a:buChar char="•"/>
            </a:pPr>
            <a:r>
              <a:rPr lang="fr-FR" sz="2400" dirty="0">
                <a:latin typeface="+mn-lt"/>
              </a:rPr>
              <a:t>Quelles données Microsoft traite.</a:t>
            </a:r>
          </a:p>
          <a:p>
            <a:pPr marL="457200" indent="-457200">
              <a:buFont typeface="Arial" panose="020B0604020202020204" pitchFamily="34" charset="0"/>
              <a:buChar char="•"/>
            </a:pPr>
            <a:r>
              <a:rPr lang="fr-FR" sz="2400" dirty="0">
                <a:latin typeface="+mn-lt"/>
              </a:rPr>
              <a:t>Comment Microsoft les traite.</a:t>
            </a:r>
          </a:p>
          <a:p>
            <a:pPr marL="457200" indent="-457200">
              <a:buFont typeface="Arial" panose="020B0604020202020204" pitchFamily="34" charset="0"/>
              <a:buChar char="•"/>
            </a:pPr>
            <a:r>
              <a:rPr lang="fr-FR" sz="2400" dirty="0">
                <a:latin typeface="+mn-lt"/>
              </a:rPr>
              <a:t>À quoi ces données vont servir.</a:t>
            </a:r>
          </a:p>
        </p:txBody>
      </p:sp>
      <p:pic>
        <p:nvPicPr>
          <p:cNvPr id="3074"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434" y="2648227"/>
            <a:ext cx="3300023" cy="300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0058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4" y="2526646"/>
            <a:ext cx="9189910" cy="1784048"/>
          </a:xfrm>
        </p:spPr>
        <p:txBody>
          <a:bodyPr wrap="square" anchor="ctr">
            <a:normAutofit/>
          </a:bodyPr>
          <a:lstStyle/>
          <a:p>
            <a:r>
              <a:rPr lang="fr-FR"/>
              <a:t>Avantages du cloud et considérations</a:t>
            </a:r>
          </a:p>
        </p:txBody>
      </p:sp>
      <p:pic>
        <p:nvPicPr>
          <p:cNvPr id="3" name="Graphic 2" descr="Cloud computing">
            <a:extLst>
              <a:ext uri="{FF2B5EF4-FFF2-40B4-BE49-F238E27FC236}">
                <a16:creationId xmlns:a16="http://schemas.microsoft.com/office/drawing/2014/main" id="{1B300504-8BEE-4A63-A55C-0F9B8DCCA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1471" y="2729948"/>
            <a:ext cx="1398104" cy="1398104"/>
          </a:xfrm>
          <a:prstGeom prst="rect">
            <a:avLst/>
          </a:prstGeom>
        </p:spPr>
      </p:pic>
    </p:spTree>
    <p:extLst>
      <p:ext uri="{BB962C8B-B14F-4D97-AF65-F5344CB8AC3E}">
        <p14:creationId xmlns:p14="http://schemas.microsoft.com/office/powerpoint/2010/main" val="3339203501"/>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6700-D19F-4FD8-8205-6A0C4610E5C0}"/>
              </a:ext>
            </a:extLst>
          </p:cNvPr>
          <p:cNvSpPr>
            <a:spLocks noGrp="1"/>
          </p:cNvSpPr>
          <p:nvPr>
            <p:ph type="title"/>
          </p:nvPr>
        </p:nvSpPr>
        <p:spPr>
          <a:xfrm>
            <a:off x="418643" y="440494"/>
            <a:ext cx="11341268" cy="927622"/>
          </a:xfrm>
        </p:spPr>
        <p:txBody>
          <a:bodyPr/>
          <a:lstStyle/>
          <a:p>
            <a:r>
              <a:rPr lang="fr-FR" dirty="0"/>
              <a:t>Conditions des services en ligne et addendum à la Protection des données</a:t>
            </a:r>
          </a:p>
        </p:txBody>
      </p:sp>
      <p:pic>
        <p:nvPicPr>
          <p:cNvPr id="6" name="Picture 5" descr="Un document contient une liste d’exemples de conditions d’utilisation et de services.">
            <a:extLst>
              <a:ext uri="{FF2B5EF4-FFF2-40B4-BE49-F238E27FC236}">
                <a16:creationId xmlns:a16="http://schemas.microsoft.com/office/drawing/2014/main" id="{2A4D25E5-0352-412D-B75A-0482688C5254}"/>
              </a:ext>
            </a:extLst>
          </p:cNvPr>
          <p:cNvPicPr>
            <a:picLocks noChangeAspect="1"/>
          </p:cNvPicPr>
          <p:nvPr/>
        </p:nvPicPr>
        <p:blipFill>
          <a:blip r:embed="rId3"/>
          <a:stretch>
            <a:fillRect/>
          </a:stretch>
        </p:blipFill>
        <p:spPr>
          <a:xfrm>
            <a:off x="806314" y="1948799"/>
            <a:ext cx="777889" cy="1131307"/>
          </a:xfrm>
          <a:prstGeom prst="rect">
            <a:avLst/>
          </a:prstGeom>
        </p:spPr>
      </p:pic>
      <p:sp>
        <p:nvSpPr>
          <p:cNvPr id="3" name="Content Placeholder 2">
            <a:extLst>
              <a:ext uri="{FF2B5EF4-FFF2-40B4-BE49-F238E27FC236}">
                <a16:creationId xmlns:a16="http://schemas.microsoft.com/office/drawing/2014/main" id="{8C0E3AF8-40A3-484B-8B3E-C9F7D782C594}"/>
              </a:ext>
            </a:extLst>
          </p:cNvPr>
          <p:cNvSpPr>
            <a:spLocks noGrp="1"/>
          </p:cNvSpPr>
          <p:nvPr>
            <p:ph sz="quarter" idx="4294967295"/>
          </p:nvPr>
        </p:nvSpPr>
        <p:spPr>
          <a:xfrm>
            <a:off x="1885950" y="1897999"/>
            <a:ext cx="9735436" cy="1232907"/>
          </a:xfrm>
        </p:spPr>
        <p:txBody>
          <a:bodyPr/>
          <a:lstStyle/>
          <a:p>
            <a:r>
              <a:rPr lang="fr-FR" dirty="0"/>
              <a:t>Conditions des services en ligne : </a:t>
            </a:r>
            <a:r>
              <a:rPr lang="fr-FR" b="0" i="0" dirty="0">
                <a:solidFill>
                  <a:srgbClr val="000000"/>
                </a:solidFill>
                <a:latin typeface="Segoe UI" panose="020B0502040204020203" pitchFamily="34" charset="0"/>
              </a:rPr>
              <a:t>Les conditions de licence définissent les conditions générales des produits et services en ligne que vous achetez via les programmes de licence en volume de Microsoft.</a:t>
            </a:r>
          </a:p>
        </p:txBody>
      </p:sp>
      <p:pic>
        <p:nvPicPr>
          <p:cNvPr id="8" name="Picture 7" descr="Icône avec une clé verrouillant les données.">
            <a:extLst>
              <a:ext uri="{FF2B5EF4-FFF2-40B4-BE49-F238E27FC236}">
                <a16:creationId xmlns:a16="http://schemas.microsoft.com/office/drawing/2014/main" id="{64C29827-EF66-4E2F-8D09-FE78B684E24E}"/>
              </a:ext>
            </a:extLst>
          </p:cNvPr>
          <p:cNvPicPr>
            <a:picLocks noChangeAspect="1"/>
          </p:cNvPicPr>
          <p:nvPr/>
        </p:nvPicPr>
        <p:blipFill>
          <a:blip r:embed="rId4"/>
          <a:stretch>
            <a:fillRect/>
          </a:stretch>
        </p:blipFill>
        <p:spPr>
          <a:xfrm>
            <a:off x="684585" y="3785579"/>
            <a:ext cx="1021345" cy="1021345"/>
          </a:xfrm>
          <a:prstGeom prst="rect">
            <a:avLst/>
          </a:prstGeom>
        </p:spPr>
      </p:pic>
      <p:sp>
        <p:nvSpPr>
          <p:cNvPr id="4" name="Content Placeholder 3">
            <a:extLst>
              <a:ext uri="{FF2B5EF4-FFF2-40B4-BE49-F238E27FC236}">
                <a16:creationId xmlns:a16="http://schemas.microsoft.com/office/drawing/2014/main" id="{497E9BC1-3DEF-44CA-8A9B-DBCC99F9F9DD}"/>
              </a:ext>
            </a:extLst>
          </p:cNvPr>
          <p:cNvSpPr>
            <a:spLocks noGrp="1"/>
          </p:cNvSpPr>
          <p:nvPr>
            <p:ph sz="quarter" idx="4294967295"/>
          </p:nvPr>
        </p:nvSpPr>
        <p:spPr>
          <a:xfrm>
            <a:off x="1885950" y="3660789"/>
            <a:ext cx="9735436" cy="1633011"/>
          </a:xfrm>
        </p:spPr>
        <p:txBody>
          <a:bodyPr/>
          <a:lstStyle/>
          <a:p>
            <a:r>
              <a:rPr lang="fr-FR" dirty="0"/>
              <a:t>Addendum à la protection des données : </a:t>
            </a:r>
            <a:r>
              <a:rPr lang="fr-FR" dirty="0">
                <a:latin typeface="+mn-lt"/>
              </a:rPr>
              <a:t>L’addendum à la protection des données (ou DPA) définit les obligations en termes de respect du traitement et de la sécurité des données des clients et des données personnelles, en rapport avec les services en ligne. </a:t>
            </a:r>
          </a:p>
        </p:txBody>
      </p:sp>
    </p:spTree>
    <p:extLst>
      <p:ext uri="{BB962C8B-B14F-4D97-AF65-F5344CB8AC3E}">
        <p14:creationId xmlns:p14="http://schemas.microsoft.com/office/powerpoint/2010/main" val="2193575968"/>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Centre de gestion de la confidentialité</a:t>
            </a:r>
          </a:p>
        </p:txBody>
      </p:sp>
      <p:sp>
        <p:nvSpPr>
          <p:cNvPr id="6" name="Text Placeholder 5"/>
          <p:cNvSpPr>
            <a:spLocks noGrp="1"/>
          </p:cNvSpPr>
          <p:nvPr>
            <p:ph sz="quarter" idx="10"/>
          </p:nvPr>
        </p:nvSpPr>
        <p:spPr>
          <a:xfrm>
            <a:off x="419100" y="1299098"/>
            <a:ext cx="11340811" cy="838046"/>
          </a:xfrm>
        </p:spPr>
        <p:txBody>
          <a:bodyPr/>
          <a:lstStyle/>
          <a:p>
            <a:r>
              <a:rPr lang="fr-FR" dirty="0"/>
              <a:t>Découvrez la sécurité, la confidentialité, la conformité, les politiques, les fonctionnalités et les pratiques des produits cloud de Microsoft.</a:t>
            </a:r>
          </a:p>
        </p:txBody>
      </p:sp>
      <p:pic>
        <p:nvPicPr>
          <p:cNvPr id="4098" name="Picture 2" descr="Icône du Centre de gestion de la confidentialité. ">
            <a:extLs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42" y="2656303"/>
            <a:ext cx="3419456" cy="236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5"/>
          <p:cNvSpPr txBox="1">
            <a:spLocks/>
          </p:cNvSpPr>
          <p:nvPr/>
        </p:nvSpPr>
        <p:spPr>
          <a:xfrm>
            <a:off x="4273839" y="2279235"/>
            <a:ext cx="7281419" cy="39751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4000"/>
              </a:lnSpc>
            </a:pPr>
            <a:r>
              <a:rPr lang="fr-FR" sz="2400" dirty="0">
                <a:latin typeface="+mn-lt"/>
              </a:rPr>
              <a:t>Le site Web du Centre de gestion de la confidentialité fournit :</a:t>
            </a:r>
          </a:p>
          <a:p>
            <a:pPr marL="571500" lvl="1" indent="-342900">
              <a:lnSpc>
                <a:spcPct val="114000"/>
              </a:lnSpc>
              <a:buFont typeface="Arial" panose="020B0604020202020204" pitchFamily="34" charset="0"/>
              <a:buChar char="•"/>
            </a:pPr>
            <a:r>
              <a:rPr lang="fr-FR" sz="2400" dirty="0">
                <a:cs typeface="Segoe UI Semilight" panose="020B0402040204020203" pitchFamily="34" charset="0"/>
              </a:rPr>
              <a:t>Des informations approfondies et expertes.</a:t>
            </a:r>
          </a:p>
          <a:p>
            <a:pPr marL="571500" lvl="1" indent="-342900">
              <a:lnSpc>
                <a:spcPct val="114000"/>
              </a:lnSpc>
              <a:buFont typeface="Arial" panose="020B0604020202020204" pitchFamily="34" charset="0"/>
              <a:buChar char="•"/>
            </a:pPr>
            <a:r>
              <a:rPr lang="fr-FR" sz="2400" dirty="0">
                <a:cs typeface="Segoe UI Semilight" panose="020B0402040204020203" pitchFamily="34" charset="0"/>
              </a:rPr>
              <a:t>Des listes organisées de ressources recommandées, classées par sujet.</a:t>
            </a:r>
          </a:p>
          <a:p>
            <a:pPr marL="571500" lvl="1" indent="-342900">
              <a:lnSpc>
                <a:spcPct val="114000"/>
              </a:lnSpc>
              <a:buFont typeface="Arial" panose="020B0604020202020204" pitchFamily="34" charset="0"/>
              <a:buChar char="•"/>
            </a:pPr>
            <a:r>
              <a:rPr lang="fr-FR" sz="2400" dirty="0">
                <a:cs typeface="Segoe UI Semilight" panose="020B0402040204020203" pitchFamily="34" charset="0"/>
              </a:rPr>
              <a:t>Des informations spécifiques au rôle pour les chefs d’entreprise, administrateurs, ingénieurs, évaluateurs des risques, responsables de la confidentialité et équipes juridiques. </a:t>
            </a:r>
          </a:p>
        </p:txBody>
      </p:sp>
    </p:spTree>
    <p:extLst>
      <p:ext uri="{BB962C8B-B14F-4D97-AF65-F5344CB8AC3E}">
        <p14:creationId xmlns:p14="http://schemas.microsoft.com/office/powerpoint/2010/main" val="1501411370"/>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DE5-22E6-4289-9D9C-BC5EB789721B}"/>
              </a:ext>
            </a:extLst>
          </p:cNvPr>
          <p:cNvSpPr>
            <a:spLocks noGrp="1"/>
          </p:cNvSpPr>
          <p:nvPr>
            <p:ph type="title"/>
          </p:nvPr>
        </p:nvSpPr>
        <p:spPr/>
        <p:txBody>
          <a:bodyPr/>
          <a:lstStyle/>
          <a:p>
            <a:r>
              <a:rPr lang="fr-FR"/>
              <a:t>Documentation sur la conformité Azure</a:t>
            </a:r>
          </a:p>
        </p:txBody>
      </p:sp>
      <p:sp>
        <p:nvSpPr>
          <p:cNvPr id="3" name="Content Placeholder 2">
            <a:extLst>
              <a:ext uri="{FF2B5EF4-FFF2-40B4-BE49-F238E27FC236}">
                <a16:creationId xmlns:a16="http://schemas.microsoft.com/office/drawing/2014/main" id="{7E5605ED-F5B7-4F69-8789-7CDB15C376FB}"/>
              </a:ext>
            </a:extLst>
          </p:cNvPr>
          <p:cNvSpPr>
            <a:spLocks noGrp="1"/>
          </p:cNvSpPr>
          <p:nvPr>
            <p:ph sz="quarter" idx="10"/>
          </p:nvPr>
        </p:nvSpPr>
        <p:spPr>
          <a:xfrm>
            <a:off x="419100" y="1456897"/>
            <a:ext cx="10947105" cy="1292662"/>
          </a:xfrm>
        </p:spPr>
        <p:txBody>
          <a:bodyPr/>
          <a:lstStyle/>
          <a:p>
            <a:r>
              <a:rPr lang="fr-FR" b="0" i="0" dirty="0">
                <a:solidFill>
                  <a:srgbClr val="171717"/>
                </a:solidFill>
                <a:latin typeface="Segoe UI" panose="020B0502040204020203" pitchFamily="34" charset="0"/>
              </a:rPr>
              <a:t>Microsoft propose un ensemble complet d’offres de conformité pour aider votre organisation à se conformer aux exigences (nationales, régionales et spécifiques à un secteur d’activité) qui régissent la collecte et l’utilisation des données.</a:t>
            </a:r>
          </a:p>
        </p:txBody>
      </p:sp>
      <p:grpSp>
        <p:nvGrpSpPr>
          <p:cNvPr id="26" name="Group 25">
            <a:extLst>
              <a:ext uri="{FF2B5EF4-FFF2-40B4-BE49-F238E27FC236}">
                <a16:creationId xmlns:a16="http://schemas.microsoft.com/office/drawing/2014/main" id="{331FE231-85CF-480F-AC63-44BB4D8469C0}"/>
              </a:ext>
              <a:ext uri="{C183D7F6-B498-43B3-948B-1728B52AA6E4}">
                <adec:decorative xmlns:adec="http://schemas.microsoft.com/office/drawing/2017/decorative" val="1"/>
              </a:ext>
            </a:extLst>
          </p:cNvPr>
          <p:cNvGrpSpPr/>
          <p:nvPr/>
        </p:nvGrpSpPr>
        <p:grpSpPr>
          <a:xfrm>
            <a:off x="367665" y="3169683"/>
            <a:ext cx="2777490" cy="1592816"/>
            <a:chOff x="367665" y="3169683"/>
            <a:chExt cx="2777490" cy="1592816"/>
          </a:xfrm>
        </p:grpSpPr>
        <p:grpSp>
          <p:nvGrpSpPr>
            <p:cNvPr id="17" name="Group 16">
              <a:extLst>
                <a:ext uri="{FF2B5EF4-FFF2-40B4-BE49-F238E27FC236}">
                  <a16:creationId xmlns:a16="http://schemas.microsoft.com/office/drawing/2014/main" id="{692D2E37-AE4B-41D0-B9B8-B390FC6BC6DD}"/>
                </a:ext>
              </a:extLst>
            </p:cNvPr>
            <p:cNvGrpSpPr/>
            <p:nvPr/>
          </p:nvGrpSpPr>
          <p:grpSpPr>
            <a:xfrm>
              <a:off x="367665" y="3730005"/>
              <a:ext cx="2777490" cy="1032494"/>
              <a:chOff x="811530" y="3353443"/>
              <a:chExt cx="2777490" cy="1032494"/>
            </a:xfrm>
          </p:grpSpPr>
          <p:sp>
            <p:nvSpPr>
              <p:cNvPr id="13" name="Rectangle 12">
                <a:extLst>
                  <a:ext uri="{FF2B5EF4-FFF2-40B4-BE49-F238E27FC236}">
                    <a16:creationId xmlns:a16="http://schemas.microsoft.com/office/drawing/2014/main" id="{80CBDAEB-E021-49F3-9566-AA47D291ACCF}"/>
                  </a:ext>
                </a:extLst>
              </p:cNvPr>
              <p:cNvSpPr/>
              <p:nvPr/>
            </p:nvSpPr>
            <p:spPr bwMode="auto">
              <a:xfrm>
                <a:off x="811530" y="3353443"/>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47DC3B56-B572-44E9-931D-0900E05DB9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425" y="3400742"/>
                <a:ext cx="2679700" cy="937895"/>
              </a:xfrm>
              <a:prstGeom prst="rect">
                <a:avLst/>
              </a:prstGeom>
            </p:spPr>
          </p:pic>
        </p:grpSp>
        <p:sp>
          <p:nvSpPr>
            <p:cNvPr id="22" name="TextBox 21">
              <a:extLst>
                <a:ext uri="{FF2B5EF4-FFF2-40B4-BE49-F238E27FC236}">
                  <a16:creationId xmlns:a16="http://schemas.microsoft.com/office/drawing/2014/main" id="{E8075559-D349-448F-83AB-5AC801369B5D}"/>
                </a:ext>
              </a:extLst>
            </p:cNvPr>
            <p:cNvSpPr txBox="1"/>
            <p:nvPr/>
          </p:nvSpPr>
          <p:spPr>
            <a:xfrm>
              <a:off x="367665" y="3169683"/>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a:gradFill>
                    <a:gsLst>
                      <a:gs pos="2917">
                        <a:schemeClr val="tx1"/>
                      </a:gs>
                      <a:gs pos="30000">
                        <a:schemeClr val="tx1"/>
                      </a:gs>
                    </a:gsLst>
                    <a:lin ang="5400000" scaled="0"/>
                  </a:gradFill>
                  <a:latin typeface="+mj-lt"/>
                </a:rPr>
                <a:t>Global</a:t>
              </a:r>
            </a:p>
          </p:txBody>
        </p:sp>
      </p:grpSp>
      <p:grpSp>
        <p:nvGrpSpPr>
          <p:cNvPr id="27" name="Group 26">
            <a:extLst>
              <a:ext uri="{FF2B5EF4-FFF2-40B4-BE49-F238E27FC236}">
                <a16:creationId xmlns:a16="http://schemas.microsoft.com/office/drawing/2014/main" id="{2B7569E3-4FBB-435F-A6B0-2124622639F5}"/>
              </a:ext>
              <a:ext uri="{C183D7F6-B498-43B3-948B-1728B52AA6E4}">
                <adec:decorative xmlns:adec="http://schemas.microsoft.com/office/drawing/2017/decorative" val="1"/>
              </a:ext>
            </a:extLst>
          </p:cNvPr>
          <p:cNvGrpSpPr/>
          <p:nvPr/>
        </p:nvGrpSpPr>
        <p:grpSpPr>
          <a:xfrm>
            <a:off x="3260725" y="2840068"/>
            <a:ext cx="2777490" cy="1922431"/>
            <a:chOff x="3260725" y="2840068"/>
            <a:chExt cx="2777490" cy="1922431"/>
          </a:xfrm>
        </p:grpSpPr>
        <p:grpSp>
          <p:nvGrpSpPr>
            <p:cNvPr id="18" name="Group 17">
              <a:extLst>
                <a:ext uri="{FF2B5EF4-FFF2-40B4-BE49-F238E27FC236}">
                  <a16:creationId xmlns:a16="http://schemas.microsoft.com/office/drawing/2014/main" id="{C296F9CF-8226-47C6-AC75-697438F6B20C}"/>
                </a:ext>
              </a:extLst>
            </p:cNvPr>
            <p:cNvGrpSpPr/>
            <p:nvPr/>
          </p:nvGrpSpPr>
          <p:grpSpPr>
            <a:xfrm>
              <a:off x="3260725" y="3730005"/>
              <a:ext cx="2777490" cy="1032494"/>
              <a:chOff x="4529455" y="3777304"/>
              <a:chExt cx="2777490" cy="1032494"/>
            </a:xfrm>
          </p:grpSpPr>
          <p:sp>
            <p:nvSpPr>
              <p:cNvPr id="14" name="Rectangle 13">
                <a:extLst>
                  <a:ext uri="{FF2B5EF4-FFF2-40B4-BE49-F238E27FC236}">
                    <a16:creationId xmlns:a16="http://schemas.microsoft.com/office/drawing/2014/main" id="{EF7F83C9-2B04-49FC-B54B-0EFBA335C318}"/>
                  </a:ext>
                </a:extLst>
              </p:cNvPr>
              <p:cNvSpPr/>
              <p:nvPr/>
            </p:nvSpPr>
            <p:spPr bwMode="auto">
              <a:xfrm>
                <a:off x="4529455" y="3777304"/>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39F1A8D6-EFB8-48C9-AC1D-90A33826C4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8350" y="3824604"/>
                <a:ext cx="2679700" cy="937895"/>
              </a:xfrm>
              <a:prstGeom prst="rect">
                <a:avLst/>
              </a:prstGeom>
            </p:spPr>
          </p:pic>
        </p:grpSp>
        <p:sp>
          <p:nvSpPr>
            <p:cNvPr id="23" name="TextBox 22">
              <a:extLst>
                <a:ext uri="{FF2B5EF4-FFF2-40B4-BE49-F238E27FC236}">
                  <a16:creationId xmlns:a16="http://schemas.microsoft.com/office/drawing/2014/main" id="{CDC96110-7F38-4F86-876F-346CCDFA12A6}"/>
                </a:ext>
              </a:extLst>
            </p:cNvPr>
            <p:cNvSpPr txBox="1"/>
            <p:nvPr/>
          </p:nvSpPr>
          <p:spPr>
            <a:xfrm>
              <a:off x="3260725" y="2840068"/>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latin typeface="+mj-lt"/>
                </a:rPr>
                <a:t>Gouvernement américain</a:t>
              </a:r>
            </a:p>
          </p:txBody>
        </p:sp>
      </p:grpSp>
      <p:grpSp>
        <p:nvGrpSpPr>
          <p:cNvPr id="28" name="Group 27">
            <a:extLst>
              <a:ext uri="{FF2B5EF4-FFF2-40B4-BE49-F238E27FC236}">
                <a16:creationId xmlns:a16="http://schemas.microsoft.com/office/drawing/2014/main" id="{D07C29F2-AA0E-4878-8039-7FD5D4167DAB}"/>
              </a:ext>
              <a:ext uri="{C183D7F6-B498-43B3-948B-1728B52AA6E4}">
                <adec:decorative xmlns:adec="http://schemas.microsoft.com/office/drawing/2017/decorative" val="1"/>
              </a:ext>
            </a:extLst>
          </p:cNvPr>
          <p:cNvGrpSpPr/>
          <p:nvPr/>
        </p:nvGrpSpPr>
        <p:grpSpPr>
          <a:xfrm>
            <a:off x="6153785" y="3169683"/>
            <a:ext cx="2777490" cy="1592816"/>
            <a:chOff x="6153785" y="3169683"/>
            <a:chExt cx="2777490" cy="1592816"/>
          </a:xfrm>
        </p:grpSpPr>
        <p:grpSp>
          <p:nvGrpSpPr>
            <p:cNvPr id="20" name="Group 19">
              <a:extLst>
                <a:ext uri="{FF2B5EF4-FFF2-40B4-BE49-F238E27FC236}">
                  <a16:creationId xmlns:a16="http://schemas.microsoft.com/office/drawing/2014/main" id="{2A32C66B-D059-48AA-BF44-B0ED7FCCC847}"/>
                </a:ext>
              </a:extLst>
            </p:cNvPr>
            <p:cNvGrpSpPr/>
            <p:nvPr/>
          </p:nvGrpSpPr>
          <p:grpSpPr>
            <a:xfrm>
              <a:off x="6153785" y="3730005"/>
              <a:ext cx="2777490" cy="1032494"/>
              <a:chOff x="535305" y="5345754"/>
              <a:chExt cx="2777490" cy="1032494"/>
            </a:xfrm>
          </p:grpSpPr>
          <p:sp>
            <p:nvSpPr>
              <p:cNvPr id="16" name="Rectangle 15">
                <a:extLst>
                  <a:ext uri="{FF2B5EF4-FFF2-40B4-BE49-F238E27FC236}">
                    <a16:creationId xmlns:a16="http://schemas.microsoft.com/office/drawing/2014/main" id="{65C87296-3BCA-49AF-980A-F77AFB4AD528}"/>
                  </a:ext>
                </a:extLst>
              </p:cNvPr>
              <p:cNvSpPr/>
              <p:nvPr/>
            </p:nvSpPr>
            <p:spPr bwMode="auto">
              <a:xfrm>
                <a:off x="535305" y="5345754"/>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9F990B10-1CE5-4250-8344-18268DC69D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93054"/>
                <a:ext cx="2679700" cy="937895"/>
              </a:xfrm>
              <a:prstGeom prst="rect">
                <a:avLst/>
              </a:prstGeom>
            </p:spPr>
          </p:pic>
        </p:grpSp>
        <p:sp>
          <p:nvSpPr>
            <p:cNvPr id="24" name="TextBox 23">
              <a:extLst>
                <a:ext uri="{FF2B5EF4-FFF2-40B4-BE49-F238E27FC236}">
                  <a16:creationId xmlns:a16="http://schemas.microsoft.com/office/drawing/2014/main" id="{F3402FBB-9635-4713-B279-8084F5C541E3}"/>
                </a:ext>
              </a:extLst>
            </p:cNvPr>
            <p:cNvSpPr txBox="1"/>
            <p:nvPr/>
          </p:nvSpPr>
          <p:spPr>
            <a:xfrm>
              <a:off x="6153785" y="3169683"/>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latin typeface="+mj-lt"/>
                </a:rPr>
                <a:t>Secteur d’activité</a:t>
              </a:r>
            </a:p>
          </p:txBody>
        </p:sp>
      </p:grpSp>
      <p:grpSp>
        <p:nvGrpSpPr>
          <p:cNvPr id="29" name="Group 28">
            <a:extLst>
              <a:ext uri="{FF2B5EF4-FFF2-40B4-BE49-F238E27FC236}">
                <a16:creationId xmlns:a16="http://schemas.microsoft.com/office/drawing/2014/main" id="{98B8DEE1-5B57-4BDB-8153-FF076A92F170}"/>
              </a:ext>
              <a:ext uri="{C183D7F6-B498-43B3-948B-1728B52AA6E4}">
                <adec:decorative xmlns:adec="http://schemas.microsoft.com/office/drawing/2017/decorative" val="1"/>
              </a:ext>
            </a:extLst>
          </p:cNvPr>
          <p:cNvGrpSpPr/>
          <p:nvPr/>
        </p:nvGrpSpPr>
        <p:grpSpPr>
          <a:xfrm>
            <a:off x="9046845" y="2840072"/>
            <a:ext cx="2777490" cy="1922427"/>
            <a:chOff x="9046845" y="2840072"/>
            <a:chExt cx="2777490" cy="1922427"/>
          </a:xfrm>
        </p:grpSpPr>
        <p:grpSp>
          <p:nvGrpSpPr>
            <p:cNvPr id="19" name="Group 18">
              <a:extLst>
                <a:ext uri="{FF2B5EF4-FFF2-40B4-BE49-F238E27FC236}">
                  <a16:creationId xmlns:a16="http://schemas.microsoft.com/office/drawing/2014/main" id="{F1DC2CDC-2451-4052-85DB-49BF166DB72C}"/>
                </a:ext>
              </a:extLst>
            </p:cNvPr>
            <p:cNvGrpSpPr/>
            <p:nvPr/>
          </p:nvGrpSpPr>
          <p:grpSpPr>
            <a:xfrm>
              <a:off x="9046845" y="3730005"/>
              <a:ext cx="2777490" cy="1032494"/>
              <a:chOff x="5306695" y="2415547"/>
              <a:chExt cx="2777490" cy="1032494"/>
            </a:xfrm>
          </p:grpSpPr>
          <p:sp>
            <p:nvSpPr>
              <p:cNvPr id="15" name="Rectangle 14">
                <a:extLst>
                  <a:ext uri="{FF2B5EF4-FFF2-40B4-BE49-F238E27FC236}">
                    <a16:creationId xmlns:a16="http://schemas.microsoft.com/office/drawing/2014/main" id="{17CB627A-D085-467F-B7D5-C4D87F8A4AE5}"/>
                  </a:ext>
                </a:extLst>
              </p:cNvPr>
              <p:cNvSpPr/>
              <p:nvPr/>
            </p:nvSpPr>
            <p:spPr bwMode="auto">
              <a:xfrm>
                <a:off x="5306695" y="2415547"/>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0D2ECEFA-EE72-4DD1-BE22-905020152D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5590" y="2462847"/>
                <a:ext cx="2679700" cy="937895"/>
              </a:xfrm>
              <a:prstGeom prst="rect">
                <a:avLst/>
              </a:prstGeom>
            </p:spPr>
          </p:pic>
        </p:grpSp>
        <p:sp>
          <p:nvSpPr>
            <p:cNvPr id="25" name="TextBox 24">
              <a:extLst>
                <a:ext uri="{FF2B5EF4-FFF2-40B4-BE49-F238E27FC236}">
                  <a16:creationId xmlns:a16="http://schemas.microsoft.com/office/drawing/2014/main" id="{70359210-B545-4AA3-8E49-FA51DE7198A5}"/>
                </a:ext>
              </a:extLst>
            </p:cNvPr>
            <p:cNvSpPr txBox="1"/>
            <p:nvPr/>
          </p:nvSpPr>
          <p:spPr>
            <a:xfrm>
              <a:off x="9046845" y="2840072"/>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fr-FR" sz="2400" dirty="0">
                  <a:gradFill>
                    <a:gsLst>
                      <a:gs pos="2917">
                        <a:schemeClr val="tx1"/>
                      </a:gs>
                      <a:gs pos="30000">
                        <a:schemeClr val="tx1"/>
                      </a:gs>
                    </a:gsLst>
                    <a:lin ang="5400000" scaled="0"/>
                  </a:gradFill>
                  <a:latin typeface="+mj-lt"/>
                </a:rPr>
                <a:t>Zones géographiques</a:t>
              </a:r>
            </a:p>
          </p:txBody>
        </p:sp>
      </p:grpSp>
    </p:spTree>
    <p:extLst>
      <p:ext uri="{BB962C8B-B14F-4D97-AF65-F5344CB8AC3E}">
        <p14:creationId xmlns:p14="http://schemas.microsoft.com/office/powerpoint/2010/main" val="542468761"/>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3"/>
            <a:ext cx="11064520" cy="984175"/>
          </a:xfrm>
        </p:spPr>
        <p:txBody>
          <a:bodyPr/>
          <a:lstStyle/>
          <a:p>
            <a:r>
              <a:rPr lang="fr-FR" noProof="0" dirty="0"/>
              <a:t>Régions souveraines Azure (services au Gouvernement des États-Unis)</a:t>
            </a:r>
          </a:p>
        </p:txBody>
      </p:sp>
      <p:sp>
        <p:nvSpPr>
          <p:cNvPr id="6" name="Text Placeholder 5"/>
          <p:cNvSpPr>
            <a:spLocks noGrp="1"/>
          </p:cNvSpPr>
          <p:nvPr>
            <p:ph sz="quarter" idx="10"/>
          </p:nvPr>
        </p:nvSpPr>
        <p:spPr>
          <a:xfrm>
            <a:off x="419100" y="1523836"/>
            <a:ext cx="11340811" cy="923330"/>
          </a:xfrm>
        </p:spPr>
        <p:txBody>
          <a:bodyPr/>
          <a:lstStyle/>
          <a:p>
            <a:r>
              <a:rPr lang="fr-FR" dirty="0"/>
              <a:t>Répond aux besoins de sécurité et de conformité des agences fédérales américaines, des États et des gouvernements locaux et de leurs fournisseurs de solutions.</a:t>
            </a:r>
          </a:p>
        </p:txBody>
      </p:sp>
      <p:sp>
        <p:nvSpPr>
          <p:cNvPr id="4" name="Text Placeholder 5"/>
          <p:cNvSpPr txBox="1">
            <a:spLocks/>
          </p:cNvSpPr>
          <p:nvPr/>
        </p:nvSpPr>
        <p:spPr>
          <a:xfrm>
            <a:off x="4288909" y="2644232"/>
            <a:ext cx="7903092" cy="22394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dirty="0">
                <a:latin typeface="+mn-lt"/>
              </a:rPr>
              <a:t>Azure </a:t>
            </a:r>
            <a:r>
              <a:rPr lang="fr-FR" sz="2400" dirty="0" err="1">
                <a:latin typeface="+mn-lt"/>
              </a:rPr>
              <a:t>Government</a:t>
            </a:r>
            <a:r>
              <a:rPr lang="fr-FR" sz="2400" dirty="0">
                <a:latin typeface="+mn-lt"/>
              </a:rPr>
              <a:t> :</a:t>
            </a:r>
          </a:p>
          <a:p>
            <a:pPr marL="457200" indent="-457200">
              <a:lnSpc>
                <a:spcPct val="114000"/>
              </a:lnSpc>
              <a:buFont typeface="Arial" panose="020B0604020202020204" pitchFamily="34" charset="0"/>
              <a:buChar char="•"/>
            </a:pPr>
            <a:r>
              <a:rPr lang="fr-FR" sz="2400" dirty="0">
                <a:latin typeface="+mn-lt"/>
              </a:rPr>
              <a:t>Instance distincte d’Azure.</a:t>
            </a:r>
          </a:p>
          <a:p>
            <a:pPr marL="457200" indent="-457200">
              <a:lnSpc>
                <a:spcPct val="114000"/>
              </a:lnSpc>
              <a:buFont typeface="Arial" panose="020B0604020202020204" pitchFamily="34" charset="0"/>
              <a:buChar char="•"/>
            </a:pPr>
            <a:r>
              <a:rPr lang="fr-FR" sz="2400" dirty="0">
                <a:latin typeface="+mn-lt"/>
              </a:rPr>
              <a:t>Physiquement isolée des déploiements des gouvernements non américains.</a:t>
            </a:r>
          </a:p>
          <a:p>
            <a:pPr marL="457200" indent="-457200">
              <a:lnSpc>
                <a:spcPct val="114000"/>
              </a:lnSpc>
              <a:buFont typeface="Arial" panose="020B0604020202020204" pitchFamily="34" charset="0"/>
              <a:buChar char="•"/>
            </a:pPr>
            <a:r>
              <a:rPr lang="fr-FR" sz="2400" dirty="0">
                <a:latin typeface="+mn-lt"/>
              </a:rPr>
              <a:t>Accessible uniquement au personnel filtré et autorisé.</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bwMode="auto">
          <a:xfrm>
            <a:off x="418643" y="2895015"/>
            <a:ext cx="3534199" cy="1564636"/>
            <a:chOff x="5526" y="820"/>
            <a:chExt cx="1283" cy="568"/>
          </a:xfrm>
        </p:grpSpPr>
        <p:sp>
          <p:nvSpPr>
            <p:cNvPr id="7" name="AutoShape 3"/>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5"/>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Rectangle 6"/>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Rectangle 7"/>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Rectangle 8"/>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Rectangle 9"/>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Rectangle 10"/>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Rectangle 13"/>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Rectangle 14"/>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Rectangle 15"/>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Rectangle 16"/>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7"/>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19"/>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Rectangle 20"/>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Rectangle 21"/>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Rectangle 22"/>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Rectangle 23"/>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Rectangle 24"/>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Rectangle 25"/>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0" name="Rectangle 26"/>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Rectangle 27"/>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 name="Rectangle 28"/>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29"/>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Rectangle 30"/>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Rectangle 31"/>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Rectangle 32"/>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37" name="Text Placeholder 5"/>
          <p:cNvSpPr txBox="1">
            <a:spLocks/>
          </p:cNvSpPr>
          <p:nvPr/>
        </p:nvSpPr>
        <p:spPr>
          <a:xfrm>
            <a:off x="586740" y="5200622"/>
            <a:ext cx="1101852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a:latin typeface="+mj-lt"/>
              </a:rPr>
              <a:t>Exemples de normes conformes :</a:t>
            </a:r>
            <a:r>
              <a:rPr lang="fr-FR" sz="1800">
                <a:latin typeface="+mn-lt"/>
              </a:rPr>
              <a:t> FedRAMP, NIST 800.171 (DIB), ITAR, IRS 1075, DoD L2, L4 &amp; L5 et CJIS.</a:t>
            </a:r>
          </a:p>
        </p:txBody>
      </p:sp>
    </p:spTree>
    <p:extLst>
      <p:ext uri="{BB962C8B-B14F-4D97-AF65-F5344CB8AC3E}">
        <p14:creationId xmlns:p14="http://schemas.microsoft.com/office/powerpoint/2010/main" val="886235694"/>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noProof="0"/>
              <a:t>Régions souveraines Azure (Azure China)</a:t>
            </a:r>
          </a:p>
        </p:txBody>
      </p:sp>
      <p:sp>
        <p:nvSpPr>
          <p:cNvPr id="6" name="Text Placeholder 5"/>
          <p:cNvSpPr>
            <a:spLocks noGrp="1"/>
          </p:cNvSpPr>
          <p:nvPr>
            <p:ph sz="quarter" idx="10"/>
          </p:nvPr>
        </p:nvSpPr>
        <p:spPr>
          <a:xfrm>
            <a:off x="419100" y="1456897"/>
            <a:ext cx="11340811" cy="933878"/>
          </a:xfrm>
        </p:spPr>
        <p:txBody>
          <a:bodyPr vert="horz" wrap="square" lIns="0" tIns="91440" rIns="146304" bIns="91440" rtlCol="0" anchor="t">
            <a:spAutoFit/>
          </a:bodyPr>
          <a:lstStyle/>
          <a:p>
            <a:r>
              <a:rPr lang="fr-FR"/>
              <a:t>Microsoft est le premier fournisseur étranger de services de cloud public en Chine, conformément aux réglementations gouvernementales.</a:t>
            </a:r>
          </a:p>
        </p:txBody>
      </p:sp>
      <p:sp>
        <p:nvSpPr>
          <p:cNvPr id="4" name="Text Placeholder 5"/>
          <p:cNvSpPr txBox="1">
            <a:spLocks/>
          </p:cNvSpPr>
          <p:nvPr/>
        </p:nvSpPr>
        <p:spPr>
          <a:xfrm>
            <a:off x="1593954" y="2632805"/>
            <a:ext cx="9038603" cy="22949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fr-FR" sz="2400" dirty="0">
                <a:latin typeface="+mn-lt"/>
                <a:cs typeface="Segoe UI Semibold" panose="020B0702040204020203" pitchFamily="34" charset="0"/>
              </a:rPr>
              <a:t>Fonctionnalités d’Azure China :</a:t>
            </a:r>
          </a:p>
          <a:p>
            <a:pPr marL="457200" indent="-457200">
              <a:lnSpc>
                <a:spcPct val="150000"/>
              </a:lnSpc>
              <a:buFont typeface="Arial" panose="020B0604020202020204" pitchFamily="34" charset="0"/>
              <a:buChar char="•"/>
            </a:pPr>
            <a:r>
              <a:rPr lang="fr-FR" sz="2400" dirty="0">
                <a:latin typeface="+mn-lt"/>
                <a:cs typeface="Segoe UI" panose="020B0502040204020203" pitchFamily="34" charset="0"/>
              </a:rPr>
              <a:t>Instance physiquement séparée d’Azure Cloud Services, opérée par 21Vianet</a:t>
            </a:r>
          </a:p>
          <a:p>
            <a:pPr marL="457200" indent="-457200">
              <a:lnSpc>
                <a:spcPct val="150000"/>
              </a:lnSpc>
              <a:buFont typeface="Arial" panose="020B0604020202020204" pitchFamily="34" charset="0"/>
              <a:buChar char="•"/>
            </a:pPr>
            <a:r>
              <a:rPr lang="fr-FR" sz="2400" dirty="0">
                <a:latin typeface="+mn-lt"/>
                <a:cs typeface="Segoe UI" panose="020B0502040204020203" pitchFamily="34" charset="0"/>
              </a:rPr>
              <a:t>Toutes les données restent en Chine pour assurer la conformité</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a:xfrm>
            <a:off x="524249" y="3628483"/>
            <a:ext cx="801688" cy="798513"/>
            <a:chOff x="7296944" y="5021262"/>
            <a:chExt cx="801688" cy="798513"/>
          </a:xfrm>
        </p:grpSpPr>
        <p:sp>
          <p:nvSpPr>
            <p:cNvPr id="7" name="Rectangle 25"/>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6"/>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C183D7F6-B498-43B3-948B-1728B52AA6E4}">
                <adec:decorative xmlns:adec="http://schemas.microsoft.com/office/drawing/2017/decorative" val="1"/>
              </a:ext>
            </a:extLst>
          </p:cNvPr>
          <p:cNvGrpSpPr>
            <a:grpSpLocks noChangeAspect="1"/>
          </p:cNvGrpSpPr>
          <p:nvPr/>
        </p:nvGrpSpPr>
        <p:grpSpPr>
          <a:xfrm>
            <a:off x="524249" y="2659433"/>
            <a:ext cx="801688" cy="798513"/>
            <a:chOff x="7296944" y="5021262"/>
            <a:chExt cx="801688" cy="798513"/>
          </a:xfrm>
        </p:grpSpPr>
        <p:sp>
          <p:nvSpPr>
            <p:cNvPr id="42" name="Rectangle 25"/>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4A3E83FB-34D9-45FB-84FF-A72A2FDB9C80}"/>
              </a:ext>
              <a:ext uri="{C183D7F6-B498-43B3-948B-1728B52AA6E4}">
                <adec:decorative xmlns:adec="http://schemas.microsoft.com/office/drawing/2017/decorative" val="1"/>
              </a:ext>
            </a:extLst>
          </p:cNvPr>
          <p:cNvGrpSpPr>
            <a:grpSpLocks noChangeAspect="1"/>
          </p:cNvGrpSpPr>
          <p:nvPr/>
        </p:nvGrpSpPr>
        <p:grpSpPr>
          <a:xfrm>
            <a:off x="524252" y="4597532"/>
            <a:ext cx="801682" cy="798506"/>
            <a:chOff x="7296944" y="5021262"/>
            <a:chExt cx="801688" cy="798513"/>
          </a:xfrm>
        </p:grpSpPr>
        <p:sp>
          <p:nvSpPr>
            <p:cNvPr id="59" name="Rectangle 25">
              <a:extLst>
                <a:ext uri="{FF2B5EF4-FFF2-40B4-BE49-F238E27FC236}">
                  <a16:creationId xmlns:a16="http://schemas.microsoft.com/office/drawing/2014/main" id="{582F65F6-0437-4139-B69D-5C6150BFC5EA}"/>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6">
              <a:extLst>
                <a:ext uri="{FF2B5EF4-FFF2-40B4-BE49-F238E27FC236}">
                  <a16:creationId xmlns:a16="http://schemas.microsoft.com/office/drawing/2014/main" id="{B45B77B0-AEFB-4C4A-B7AB-015E6F5381D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a:extLst>
                <a:ext uri="{FF2B5EF4-FFF2-40B4-BE49-F238E27FC236}">
                  <a16:creationId xmlns:a16="http://schemas.microsoft.com/office/drawing/2014/main" id="{7CD7381B-76BF-43BF-A58D-464501FC8E55}"/>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a:extLst>
                <a:ext uri="{FF2B5EF4-FFF2-40B4-BE49-F238E27FC236}">
                  <a16:creationId xmlns:a16="http://schemas.microsoft.com/office/drawing/2014/main" id="{66672E0F-284B-4255-88C9-0BDEB072231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a:extLst>
                <a:ext uri="{FF2B5EF4-FFF2-40B4-BE49-F238E27FC236}">
                  <a16:creationId xmlns:a16="http://schemas.microsoft.com/office/drawing/2014/main" id="{75C428F6-A1F2-4D2A-9F08-AF21A2B99063}"/>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a:extLst>
                <a:ext uri="{FF2B5EF4-FFF2-40B4-BE49-F238E27FC236}">
                  <a16:creationId xmlns:a16="http://schemas.microsoft.com/office/drawing/2014/main" id="{A11AB7F9-0146-4227-9E91-37CCF317146D}"/>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a:extLst>
                <a:ext uri="{FF2B5EF4-FFF2-40B4-BE49-F238E27FC236}">
                  <a16:creationId xmlns:a16="http://schemas.microsoft.com/office/drawing/2014/main" id="{F5EAE6B3-A79A-42C6-87AC-2BE3772670A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2">
              <a:extLst>
                <a:ext uri="{FF2B5EF4-FFF2-40B4-BE49-F238E27FC236}">
                  <a16:creationId xmlns:a16="http://schemas.microsoft.com/office/drawing/2014/main" id="{4F137DBE-4C41-4433-81A2-D6D4C1DB513D}"/>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3">
              <a:extLst>
                <a:ext uri="{FF2B5EF4-FFF2-40B4-BE49-F238E27FC236}">
                  <a16:creationId xmlns:a16="http://schemas.microsoft.com/office/drawing/2014/main" id="{A3ECCB13-1DBA-4E78-A06F-B04C236ED9C6}"/>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
              <a:extLst>
                <a:ext uri="{FF2B5EF4-FFF2-40B4-BE49-F238E27FC236}">
                  <a16:creationId xmlns:a16="http://schemas.microsoft.com/office/drawing/2014/main" id="{77E0195C-1A49-4DF0-87DD-59D122E53CCC}"/>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5">
              <a:extLst>
                <a:ext uri="{FF2B5EF4-FFF2-40B4-BE49-F238E27FC236}">
                  <a16:creationId xmlns:a16="http://schemas.microsoft.com/office/drawing/2014/main" id="{6937B8C2-2024-4FE4-B6E4-F7D21958CFE2}"/>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6">
              <a:extLst>
                <a:ext uri="{FF2B5EF4-FFF2-40B4-BE49-F238E27FC236}">
                  <a16:creationId xmlns:a16="http://schemas.microsoft.com/office/drawing/2014/main" id="{2CA281BB-D086-499A-AFC6-7CDA46CD89DE}"/>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7">
              <a:extLst>
                <a:ext uri="{FF2B5EF4-FFF2-40B4-BE49-F238E27FC236}">
                  <a16:creationId xmlns:a16="http://schemas.microsoft.com/office/drawing/2014/main" id="{B494CFA4-8D2A-46CB-800D-2BDFBC1DCF2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8">
              <a:extLst>
                <a:ext uri="{FF2B5EF4-FFF2-40B4-BE49-F238E27FC236}">
                  <a16:creationId xmlns:a16="http://schemas.microsoft.com/office/drawing/2014/main" id="{D0A0808A-309A-48C8-AA24-573468473C8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9">
              <a:extLst>
                <a:ext uri="{FF2B5EF4-FFF2-40B4-BE49-F238E27FC236}">
                  <a16:creationId xmlns:a16="http://schemas.microsoft.com/office/drawing/2014/main" id="{7E9B0228-C233-4E26-9DD3-187C0F06DE79}"/>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0">
              <a:extLst>
                <a:ext uri="{FF2B5EF4-FFF2-40B4-BE49-F238E27FC236}">
                  <a16:creationId xmlns:a16="http://schemas.microsoft.com/office/drawing/2014/main" id="{35072A2F-E3D9-42FC-BA21-C3D8F0E8A488}"/>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8962501"/>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9947" y="1967972"/>
            <a:ext cx="5068351" cy="2836992"/>
          </a:xfrm>
        </p:spPr>
        <p:txBody>
          <a:bodyPr/>
          <a:lstStyle/>
          <a:p>
            <a:r>
              <a:rPr lang="fr-FR" dirty="0">
                <a:latin typeface="Segoe UI Semibold (Headings)"/>
                <a:cs typeface="Segoe UI"/>
              </a:rPr>
              <a:t>AZ-900T0x</a:t>
            </a:r>
            <a:br>
              <a:rPr lang="fr-FR" dirty="0">
                <a:latin typeface="Segoe UI Semibold (Headings)"/>
                <a:cs typeface="Segoe UI"/>
              </a:rPr>
            </a:br>
            <a:r>
              <a:rPr lang="fr-FR" dirty="0">
                <a:latin typeface="Segoe UI Semibold (Headings)"/>
                <a:cs typeface="Segoe UI"/>
              </a:rPr>
              <a:t>Module 06 : </a:t>
            </a:r>
            <a:br>
              <a:rPr lang="fr-FR" dirty="0">
                <a:latin typeface="Segoe UI Semibold (Headings)"/>
                <a:cs typeface="Segoe UI"/>
              </a:rPr>
            </a:br>
            <a:r>
              <a:rPr lang="fr-FR" dirty="0">
                <a:latin typeface="Segoe UI Semibold (Headings)"/>
                <a:cs typeface="Segoe UI"/>
              </a:rPr>
              <a:t>Tarification et cycle de vie Azure</a:t>
            </a:r>
          </a:p>
        </p:txBody>
      </p:sp>
    </p:spTree>
    <p:extLst>
      <p:ext uri="{BB962C8B-B14F-4D97-AF65-F5344CB8AC3E}">
        <p14:creationId xmlns:p14="http://schemas.microsoft.com/office/powerpoint/2010/main" val="1372826426"/>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UI Semibold (Headings)"/>
              </a:rPr>
              <a:t>Planification et gestion des coûts</a:t>
            </a:r>
          </a:p>
        </p:txBody>
      </p:sp>
      <p:pic>
        <p:nvPicPr>
          <p:cNvPr id="5" name="Graphic 4" descr="Argent">
            <a:extLst>
              <a:ext uri="{FF2B5EF4-FFF2-40B4-BE49-F238E27FC236}">
                <a16:creationId xmlns:a16="http://schemas.microsoft.com/office/drawing/2014/main" id="{97B909E6-EE3B-44C2-82A1-76A489F78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6824" y="2791408"/>
            <a:ext cx="1275184" cy="1275184"/>
          </a:xfrm>
          <a:prstGeom prst="rect">
            <a:avLst/>
          </a:prstGeom>
        </p:spPr>
      </p:pic>
    </p:spTree>
    <p:extLst>
      <p:ext uri="{BB962C8B-B14F-4D97-AF65-F5344CB8AC3E}">
        <p14:creationId xmlns:p14="http://schemas.microsoft.com/office/powerpoint/2010/main" val="3360652281"/>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dirty="0"/>
              <a:t>Facteurs affectant les coûts (1ère partie)</a:t>
            </a:r>
          </a:p>
        </p:txBody>
      </p:sp>
      <p:pic>
        <p:nvPicPr>
          <p:cNvPr id="4" name="Picture 3" descr="Représente une période de facturation, avec un calendrier, un ordinateur et un compteur liés pour illustrer la corrélation entre les troi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115" y="352702"/>
            <a:ext cx="3777638" cy="2437151"/>
          </a:xfrm>
          <a:prstGeom prst="rect">
            <a:avLst/>
          </a:prstGeom>
        </p:spPr>
      </p:pic>
      <p:sp>
        <p:nvSpPr>
          <p:cNvPr id="6" name="Text Placeholder 5"/>
          <p:cNvSpPr>
            <a:spLocks noGrp="1"/>
          </p:cNvSpPr>
          <p:nvPr>
            <p:ph sz="quarter" idx="10"/>
          </p:nvPr>
        </p:nvSpPr>
        <p:spPr>
          <a:xfrm>
            <a:off x="490406" y="2526215"/>
            <a:ext cx="11269506" cy="553998"/>
          </a:xfrm>
        </p:spPr>
        <p:txBody>
          <a:bodyPr/>
          <a:lstStyle/>
          <a:p>
            <a:pPr marL="0" indent="0">
              <a:buNone/>
            </a:pPr>
            <a:r>
              <a:rPr lang="fr-FR" dirty="0"/>
              <a:t>Il existe </a:t>
            </a:r>
            <a:r>
              <a:rPr lang="fr-FR" dirty="0">
                <a:solidFill>
                  <a:schemeClr val="accent4"/>
                </a:solidFill>
              </a:rPr>
              <a:t>six </a:t>
            </a:r>
            <a:r>
              <a:rPr lang="fr-FR" dirty="0"/>
              <a:t>principaux facteurs affectant les coûts :</a:t>
            </a:r>
          </a:p>
        </p:txBody>
      </p:sp>
      <p:graphicFrame>
        <p:nvGraphicFramePr>
          <p:cNvPr id="2" name="Table 2">
            <a:extLst>
              <a:ext uri="{FF2B5EF4-FFF2-40B4-BE49-F238E27FC236}">
                <a16:creationId xmlns:a16="http://schemas.microsoft.com/office/drawing/2014/main" id="{89B57804-C1B1-4513-8F70-79533AA7AD46}"/>
              </a:ext>
            </a:extLst>
          </p:cNvPr>
          <p:cNvGraphicFramePr>
            <a:graphicFrameLocks noGrp="1"/>
          </p:cNvGraphicFramePr>
          <p:nvPr/>
        </p:nvGraphicFramePr>
        <p:xfrm>
          <a:off x="418643" y="3081089"/>
          <a:ext cx="11412573" cy="268224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r>
                        <a:rPr lang="fr-FR" sz="2400" b="1" dirty="0">
                          <a:latin typeface="+mj-lt"/>
                        </a:rPr>
                        <a:t>1) Type de ressource</a:t>
                      </a:r>
                    </a:p>
                  </a:txBody>
                  <a:tcPr>
                    <a:solidFill>
                      <a:schemeClr val="tx2"/>
                    </a:solidFill>
                  </a:tcPr>
                </a:tc>
                <a:tc>
                  <a:txBody>
                    <a:bodyPr/>
                    <a:lstStyle/>
                    <a:p>
                      <a:r>
                        <a:rPr lang="fr-FR" sz="2400" b="1">
                          <a:latin typeface="+mj-lt"/>
                        </a:rPr>
                        <a:t>2) Services</a:t>
                      </a:r>
                    </a:p>
                  </a:txBody>
                  <a:tcPr>
                    <a:solidFill>
                      <a:schemeClr val="tx2"/>
                    </a:solidFill>
                  </a:tcPr>
                </a:tc>
                <a:tc>
                  <a:txBody>
                    <a:bodyPr/>
                    <a:lstStyle/>
                    <a:p>
                      <a:r>
                        <a:rPr lang="fr-FR" sz="2400" b="1">
                          <a:latin typeface="+mj-lt"/>
                        </a:rPr>
                        <a:t>3) Emplacement</a:t>
                      </a: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fr-FR" sz="2000" dirty="0"/>
                        <a:t>Les coûts sont spécifiques aux ressources. De ce fait, l’utilisation suivie par un compteur et le nombre de compteurs associés à une ressource dépendent du type de ressource.</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fr-FR" sz="2000" dirty="0"/>
                        <a:t>Les taux d’utilisation et les périodes de facturation Azure peuvent différer entre les clients Entreprise, Web Direct et CSP.</a:t>
                      </a:r>
                    </a:p>
                  </a:txBody>
                  <a:tcPr>
                    <a:solidFill>
                      <a:schemeClr val="accent2">
                        <a:lumMod val="20000"/>
                        <a:lumOff val="80000"/>
                      </a:schemeClr>
                    </a:solidFill>
                  </a:tcPr>
                </a:tc>
                <a:tc>
                  <a:txBody>
                    <a:bodyPr/>
                    <a:lstStyle/>
                    <a:p>
                      <a:r>
                        <a:rPr lang="fr-FR" sz="2000" dirty="0"/>
                        <a:t>L’infrastructure Azure est distribuée à l’échelle mondiale. Par conséquent, les coûts d’utilisation peuvent varier selon les régions qui proposent des produits, des services et des ressources Azure.</a:t>
                      </a:r>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Tree>
    <p:extLst>
      <p:ext uri="{BB962C8B-B14F-4D97-AF65-F5344CB8AC3E}">
        <p14:creationId xmlns:p14="http://schemas.microsoft.com/office/powerpoint/2010/main" val="2665165477"/>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Facteurs affectant les coûts (2ème partie)</a:t>
            </a:r>
          </a:p>
        </p:txBody>
      </p:sp>
      <p:pic>
        <p:nvPicPr>
          <p:cNvPr id="4" name="Picture 3" descr="Représente une période de facturation, avec un calendrier, un ordinateur et un compteur liés pour illustrer la corrélation entre les troi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115" y="352702"/>
            <a:ext cx="3777638" cy="2437151"/>
          </a:xfrm>
          <a:prstGeom prst="rect">
            <a:avLst/>
          </a:prstGeom>
        </p:spPr>
      </p:pic>
      <p:sp>
        <p:nvSpPr>
          <p:cNvPr id="6" name="Text Placeholder 5"/>
          <p:cNvSpPr>
            <a:spLocks noGrp="1"/>
          </p:cNvSpPr>
          <p:nvPr>
            <p:ph sz="quarter" idx="10"/>
          </p:nvPr>
        </p:nvSpPr>
        <p:spPr>
          <a:xfrm>
            <a:off x="490405" y="2475521"/>
            <a:ext cx="11340811" cy="553998"/>
          </a:xfrm>
        </p:spPr>
        <p:txBody>
          <a:bodyPr/>
          <a:lstStyle/>
          <a:p>
            <a:pPr marL="0" indent="0">
              <a:buNone/>
            </a:pPr>
            <a:r>
              <a:rPr lang="fr-FR"/>
              <a:t>Il existe </a:t>
            </a:r>
            <a:r>
              <a:rPr lang="fr-FR">
                <a:solidFill>
                  <a:schemeClr val="accent4"/>
                </a:solidFill>
              </a:rPr>
              <a:t>six </a:t>
            </a:r>
            <a:r>
              <a:rPr lang="fr-FR"/>
              <a:t>principaux facteurs affectant les coûts :</a:t>
            </a:r>
          </a:p>
        </p:txBody>
      </p:sp>
      <p:graphicFrame>
        <p:nvGraphicFramePr>
          <p:cNvPr id="2" name="Table 2">
            <a:extLst>
              <a:ext uri="{FF2B5EF4-FFF2-40B4-BE49-F238E27FC236}">
                <a16:creationId xmlns:a16="http://schemas.microsoft.com/office/drawing/2014/main" id="{89B57804-C1B1-4513-8F70-79533AA7AD46}"/>
              </a:ext>
            </a:extLst>
          </p:cNvPr>
          <p:cNvGraphicFramePr>
            <a:graphicFrameLocks noGrp="1"/>
          </p:cNvGraphicFramePr>
          <p:nvPr/>
        </p:nvGraphicFramePr>
        <p:xfrm>
          <a:off x="360784" y="3029519"/>
          <a:ext cx="11412573" cy="304800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r>
                        <a:rPr lang="fr-FR" sz="2200" b="1" dirty="0">
                          <a:latin typeface="+mj-lt"/>
                        </a:rPr>
                        <a:t>4) Largeur de bande</a:t>
                      </a:r>
                    </a:p>
                  </a:txBody>
                  <a:tcPr>
                    <a:solidFill>
                      <a:schemeClr val="tx2"/>
                    </a:solidFill>
                  </a:tcPr>
                </a:tc>
                <a:tc>
                  <a:txBody>
                    <a:bodyPr/>
                    <a:lstStyle/>
                    <a:p>
                      <a:r>
                        <a:rPr lang="fr-FR" sz="2200" b="1">
                          <a:latin typeface="+mj-lt"/>
                        </a:rPr>
                        <a:t>5) Instances réservées</a:t>
                      </a:r>
                    </a:p>
                  </a:txBody>
                  <a:tcPr>
                    <a:solidFill>
                      <a:schemeClr val="tx2"/>
                    </a:solidFill>
                  </a:tcPr>
                </a:tc>
                <a:tc>
                  <a:txBody>
                    <a:bodyPr/>
                    <a:lstStyle/>
                    <a:p>
                      <a:r>
                        <a:rPr lang="fr-FR" sz="2200" b="1" dirty="0">
                          <a:latin typeface="+mj-lt"/>
                        </a:rPr>
                        <a:t>6) Avantage lié à l’utilisation d’Azure </a:t>
                      </a:r>
                      <a:r>
                        <a:rPr lang="fr-FR" sz="2200" b="1" dirty="0" err="1">
                          <a:latin typeface="+mj-lt"/>
                        </a:rPr>
                        <a:t>Hybrid</a:t>
                      </a:r>
                      <a:endParaRPr lang="fr-FR" sz="2200" b="1" dirty="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fr-FR" sz="1800"/>
                        <a:t>Certains transferts de données entrants sont gratuits, tels que les données entrant dans les centres de données Azure. Pour les transferts de données sortants, tels que les données sortant des centres de données Azure, la tarification est basée sur les zones. </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fr-FR" sz="1800" dirty="0"/>
                        <a:t>Avec les réservations Azure, vous vous engagez à acheter des plans d’un an ou trois ans pour plusieurs produits. Les réservations permettent de réduire considérablement les coûts de vos ressources jusqu’à 72 % par rapport au paiement à l’utilisation.</a:t>
                      </a:r>
                    </a:p>
                  </a:txBody>
                  <a:tcPr>
                    <a:solidFill>
                      <a:schemeClr val="accent2">
                        <a:lumMod val="20000"/>
                        <a:lumOff val="80000"/>
                      </a:schemeClr>
                    </a:solidFill>
                  </a:tcPr>
                </a:tc>
                <a:tc>
                  <a:txBody>
                    <a:bodyPr/>
                    <a:lstStyle/>
                    <a:p>
                      <a:r>
                        <a:rPr lang="fr-FR" sz="1800" b="0" i="0" dirty="0">
                          <a:solidFill>
                            <a:schemeClr val="dk1"/>
                          </a:solidFill>
                          <a:latin typeface="+mn-lt"/>
                          <a:ea typeface="+mn-ea"/>
                          <a:cs typeface="+mn-cs"/>
                        </a:rPr>
                        <a:t>Pour les clients ayant une assurance logicielle, Azure </a:t>
                      </a:r>
                      <a:r>
                        <a:rPr lang="fr-FR" sz="1800" b="0" i="0" dirty="0" err="1">
                          <a:solidFill>
                            <a:schemeClr val="dk1"/>
                          </a:solidFill>
                          <a:latin typeface="+mn-lt"/>
                          <a:ea typeface="+mn-ea"/>
                          <a:cs typeface="+mn-cs"/>
                        </a:rPr>
                        <a:t>Hybrid</a:t>
                      </a:r>
                      <a:r>
                        <a:rPr lang="fr-FR" sz="1800" b="0" i="0" dirty="0">
                          <a:solidFill>
                            <a:schemeClr val="dk1"/>
                          </a:solidFill>
                          <a:latin typeface="+mn-lt"/>
                          <a:ea typeface="+mn-ea"/>
                          <a:cs typeface="+mn-cs"/>
                        </a:rPr>
                        <a:t> </a:t>
                      </a:r>
                      <a:r>
                        <a:rPr lang="fr-FR" sz="1800" b="0" i="0" dirty="0" err="1">
                          <a:solidFill>
                            <a:schemeClr val="dk1"/>
                          </a:solidFill>
                          <a:latin typeface="+mn-lt"/>
                          <a:ea typeface="+mn-ea"/>
                          <a:cs typeface="+mn-cs"/>
                        </a:rPr>
                        <a:t>Benefit</a:t>
                      </a:r>
                      <a:r>
                        <a:rPr lang="fr-FR" sz="1800" b="0" i="0" dirty="0">
                          <a:solidFill>
                            <a:schemeClr val="dk1"/>
                          </a:solidFill>
                          <a:latin typeface="+mn-lt"/>
                          <a:ea typeface="+mn-ea"/>
                          <a:cs typeface="+mn-cs"/>
                        </a:rPr>
                        <a:t> vous permet d’utiliser vos licences locales sur Azure à coût réduit.</a:t>
                      </a:r>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Tree>
    <p:extLst>
      <p:ext uri="{BB962C8B-B14F-4D97-AF65-F5344CB8AC3E}">
        <p14:creationId xmlns:p14="http://schemas.microsoft.com/office/powerpoint/2010/main" val="2831747414"/>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a:t>Calculatrice de prix</a:t>
            </a:r>
          </a:p>
        </p:txBody>
      </p:sp>
      <p:sp>
        <p:nvSpPr>
          <p:cNvPr id="6" name="Text Placeholder 5"/>
          <p:cNvSpPr>
            <a:spLocks noGrp="1"/>
          </p:cNvSpPr>
          <p:nvPr>
            <p:ph sz="quarter" idx="10"/>
          </p:nvPr>
        </p:nvSpPr>
        <p:spPr>
          <a:xfrm>
            <a:off x="419100" y="1100758"/>
            <a:ext cx="11340811" cy="1790234"/>
          </a:xfrm>
        </p:spPr>
        <p:txBody>
          <a:bodyPr/>
          <a:lstStyle/>
          <a:p>
            <a:r>
              <a:rPr lang="fr-FR"/>
              <a:t>La </a:t>
            </a:r>
            <a:r>
              <a:rPr lang="fr-FR" b="1"/>
              <a:t>calculatrice de prix</a:t>
            </a:r>
            <a:r>
              <a:rPr lang="fr-FR"/>
              <a:t> est un outil qui vous aide à estimer le coût des produits Azure. </a:t>
            </a:r>
            <a:r>
              <a:rPr lang="fr-FR" b="0" i="0">
                <a:solidFill>
                  <a:srgbClr val="171717"/>
                </a:solidFill>
              </a:rPr>
              <a:t>Les options que vous pouvez configurer dans la calculatrice de prix varient selon les produits, mais les options de configuration de base sont les suivantes :</a:t>
            </a:r>
          </a:p>
          <a:p>
            <a:endParaRPr lang="en-IE" dirty="0"/>
          </a:p>
        </p:txBody>
      </p:sp>
      <p:sp>
        <p:nvSpPr>
          <p:cNvPr id="7" name="Text Placeholder 5">
            <a:extLst>
              <a:ext uri="{FF2B5EF4-FFF2-40B4-BE49-F238E27FC236}">
                <a16:creationId xmlns:a16="http://schemas.microsoft.com/office/drawing/2014/main" id="{64A953E2-DC8D-4C55-8228-D1096F09FECB}"/>
              </a:ext>
            </a:extLst>
          </p:cNvPr>
          <p:cNvSpPr txBox="1">
            <a:spLocks/>
          </p:cNvSpPr>
          <p:nvPr/>
        </p:nvSpPr>
        <p:spPr>
          <a:xfrm>
            <a:off x="827595" y="2321328"/>
            <a:ext cx="4223376" cy="341119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b="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fr-FR" dirty="0"/>
              <a:t>Région</a:t>
            </a:r>
          </a:p>
          <a:p>
            <a:pPr marL="342900" indent="-342900">
              <a:buFont typeface="Arial" panose="020B0604020202020204" pitchFamily="34" charset="0"/>
              <a:buChar char="•"/>
            </a:pPr>
            <a:r>
              <a:rPr lang="fr-FR" dirty="0"/>
              <a:t>Niveau</a:t>
            </a:r>
          </a:p>
          <a:p>
            <a:pPr marL="342900" indent="-342900">
              <a:buFont typeface="Arial" panose="020B0604020202020204" pitchFamily="34" charset="0"/>
              <a:buChar char="•"/>
            </a:pPr>
            <a:r>
              <a:rPr lang="fr-FR" dirty="0"/>
              <a:t>Options de facturation</a:t>
            </a:r>
          </a:p>
          <a:p>
            <a:pPr marL="342900" indent="-342900">
              <a:buFont typeface="Arial" panose="020B0604020202020204" pitchFamily="34" charset="0"/>
              <a:buChar char="•"/>
            </a:pPr>
            <a:r>
              <a:rPr lang="fr-FR" dirty="0"/>
              <a:t>Options de support</a:t>
            </a:r>
          </a:p>
          <a:p>
            <a:pPr marL="342900" indent="-342900">
              <a:buFont typeface="Arial" panose="020B0604020202020204" pitchFamily="34" charset="0"/>
              <a:buChar char="•"/>
            </a:pPr>
            <a:r>
              <a:rPr lang="fr-FR" dirty="0"/>
              <a:t>Programmes et offres</a:t>
            </a:r>
          </a:p>
          <a:p>
            <a:pPr marL="342900" indent="-342900">
              <a:buFont typeface="Arial" panose="020B0604020202020204" pitchFamily="34" charset="0"/>
              <a:buChar char="•"/>
            </a:pPr>
            <a:r>
              <a:rPr lang="fr-FR" dirty="0"/>
              <a:t>Tarification de développement/test Azure</a:t>
            </a:r>
          </a:p>
        </p:txBody>
      </p:sp>
      <p:pic>
        <p:nvPicPr>
          <p:cNvPr id="8" name="Picture 7" descr="Image de l’estimation de la calculatrice de prix appliqués">
            <a:extLst>
              <a:ext uri="{FF2B5EF4-FFF2-40B4-BE49-F238E27FC236}">
                <a16:creationId xmlns:a16="http://schemas.microsoft.com/office/drawing/2014/main" id="{576C6FA7-C99F-4F8A-B0CE-5F43A94C85EE}"/>
              </a:ext>
            </a:extLst>
          </p:cNvPr>
          <p:cNvPicPr>
            <a:picLocks noChangeAspect="1"/>
          </p:cNvPicPr>
          <p:nvPr/>
        </p:nvPicPr>
        <p:blipFill>
          <a:blip r:embed="rId3"/>
          <a:stretch>
            <a:fillRect/>
          </a:stretch>
        </p:blipFill>
        <p:spPr>
          <a:xfrm>
            <a:off x="5298342" y="2798765"/>
            <a:ext cx="6342796" cy="3134777"/>
          </a:xfrm>
          <a:prstGeom prst="rect">
            <a:avLst/>
          </a:prstGeom>
          <a:ln>
            <a:solidFill>
              <a:schemeClr val="accent1"/>
            </a:solidFill>
          </a:ln>
        </p:spPr>
      </p:pic>
    </p:spTree>
    <p:extLst>
      <p:ext uri="{BB962C8B-B14F-4D97-AF65-F5344CB8AC3E}">
        <p14:creationId xmlns:p14="http://schemas.microsoft.com/office/powerpoint/2010/main" val="1721815011"/>
      </p:ext>
    </p:extLst>
  </p:cSld>
  <p:clrMapOvr>
    <a:masterClrMapping/>
  </p:clrMapOvr>
  <p:transition spd="slow">
    <p:push dir="u"/>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435577171C2947BE63D188B7F8BA6D" ma:contentTypeVersion="9" ma:contentTypeDescription="Crée un document." ma:contentTypeScope="" ma:versionID="a02204a6c5a9608dd5c4d9f0e444329e">
  <xsd:schema xmlns:xsd="http://www.w3.org/2001/XMLSchema" xmlns:xs="http://www.w3.org/2001/XMLSchema" xmlns:p="http://schemas.microsoft.com/office/2006/metadata/properties" xmlns:ns2="93e5533a-0e25-4f2c-aefd-1f1154f175b4" targetNamespace="http://schemas.microsoft.com/office/2006/metadata/properties" ma:root="true" ma:fieldsID="fa969ee509c9459452e110a344e22aae" ns2:_="">
    <xsd:import namespace="93e5533a-0e25-4f2c-aefd-1f1154f175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e5533a-0e25-4f2c-aefd-1f1154f17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D4917A-715D-4120-B1FC-8516B1D574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e5533a-0e25-4f2c-aefd-1f1154f175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064600-4854-4CD3-88DC-4DD71F11CFFE}">
  <ds:schemaRefs>
    <ds:schemaRef ds:uri="http://schemas.microsoft.com/sharepoint/v3/contenttype/forms"/>
  </ds:schemaRefs>
</ds:datastoreItem>
</file>

<file path=customXml/itemProps3.xml><?xml version="1.0" encoding="utf-8"?>
<ds:datastoreItem xmlns:ds="http://schemas.openxmlformats.org/officeDocument/2006/customXml" ds:itemID="{0441A27A-878C-426A-BE1F-FD6C109B7049}">
  <ds:schemaRef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purl.org/dc/terms/"/>
    <ds:schemaRef ds:uri="e7cc3f53-dbdf-4ffb-90f1-33d3d1806439"/>
    <ds:schemaRef ds:uri="6656ffad-92b0-4efb-bc78-5d5af2c7fd9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16233</Words>
  <Application>Microsoft Office PowerPoint</Application>
  <PresentationFormat>Grand écran</PresentationFormat>
  <Paragraphs>1436</Paragraphs>
  <Slides>109</Slides>
  <Notes>101</Notes>
  <HiddenSlides>2</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109</vt:i4>
      </vt:variant>
    </vt:vector>
  </HeadingPairs>
  <TitlesOfParts>
    <vt:vector size="124" baseType="lpstr">
      <vt:lpstr>-apple-system</vt:lpstr>
      <vt:lpstr>Arial</vt:lpstr>
      <vt:lpstr>Arial,Sans-Serif</vt:lpstr>
      <vt:lpstr>Calibri</vt:lpstr>
      <vt:lpstr>Consolas</vt:lpstr>
      <vt:lpstr>Roboto</vt:lpstr>
      <vt:lpstr>Segoe UI</vt:lpstr>
      <vt:lpstr>Segoe UI Light</vt:lpstr>
      <vt:lpstr>Segoe UI Semibold</vt:lpstr>
      <vt:lpstr>Segoe UI Semibold (Headings)</vt:lpstr>
      <vt:lpstr>Segoe UI Semilight</vt:lpstr>
      <vt:lpstr>Wingdings</vt:lpstr>
      <vt:lpstr>WHITE TEMPLATE</vt:lpstr>
      <vt:lpstr>Microsoft Power Platform Template</vt:lpstr>
      <vt:lpstr>Microsoft Power Platform Template</vt:lpstr>
      <vt:lpstr>Technicien Supérieur Systèmes &amp; Réseaux (TSSR)</vt:lpstr>
      <vt:lpstr>AZ-900T0x Module 01 :  Concepts du cloud</vt:lpstr>
      <vt:lpstr>Modèles cloud</vt:lpstr>
      <vt:lpstr>Qu’est-ce que le cloud computing ?</vt:lpstr>
      <vt:lpstr>Cloud public</vt:lpstr>
      <vt:lpstr>Cloud privé</vt:lpstr>
      <vt:lpstr>Cloud hybride</vt:lpstr>
      <vt:lpstr>Comparaison des modèles cloud</vt:lpstr>
      <vt:lpstr>Avantages du cloud et considérations</vt:lpstr>
      <vt:lpstr>Avantages du cloud</vt:lpstr>
      <vt:lpstr>Comparaison entre dépenses en capital (CapEx) et dépenses de fonctionnement (OpEx)</vt:lpstr>
      <vt:lpstr>Modèle basé sur la consommation</vt:lpstr>
      <vt:lpstr>Services cloud</vt:lpstr>
      <vt:lpstr>IaaS (Infrastructure as a Service)</vt:lpstr>
      <vt:lpstr>PaaS (Platform as a Service)</vt:lpstr>
      <vt:lpstr>SaaS (Software as a Service)</vt:lpstr>
      <vt:lpstr>Comparaison de services cloud</vt:lpstr>
      <vt:lpstr>Modèle de responsabilité partagée</vt:lpstr>
      <vt:lpstr>Informatique serverless</vt:lpstr>
      <vt:lpstr>AZ-900T0x Module 02 : Principaux services Azure</vt:lpstr>
      <vt:lpstr>Principaux composants architecturaux d’Azure</vt:lpstr>
      <vt:lpstr>Régions</vt:lpstr>
      <vt:lpstr>Paires régionales</vt:lpstr>
      <vt:lpstr>Zones géographiques</vt:lpstr>
      <vt:lpstr>Options de disponibilité</vt:lpstr>
      <vt:lpstr>Zones de disponibilité</vt:lpstr>
      <vt:lpstr>Ressources Azure</vt:lpstr>
      <vt:lpstr>Groupes de ressources</vt:lpstr>
      <vt:lpstr>Azure Resource Manager</vt:lpstr>
      <vt:lpstr>Abonnements Azure</vt:lpstr>
      <vt:lpstr>Groupes d’administration</vt:lpstr>
      <vt:lpstr>Principaux produits de charge de  travail Azure</vt:lpstr>
      <vt:lpstr>Azure Compute Services</vt:lpstr>
      <vt:lpstr>Machines virtuelles Azure</vt:lpstr>
      <vt:lpstr>Azure App Services</vt:lpstr>
      <vt:lpstr>Azure Container Service</vt:lpstr>
      <vt:lpstr>Windows Virtual Desktop</vt:lpstr>
      <vt:lpstr>Services de réseau Azure</vt:lpstr>
      <vt:lpstr>Services de Stockage Azure</vt:lpstr>
      <vt:lpstr>Niveau d’accès au stockage Azure</vt:lpstr>
      <vt:lpstr>Services de base de données Azure</vt:lpstr>
      <vt:lpstr>Azure SQL Managed Instance</vt:lpstr>
      <vt:lpstr>Découvrez la Place du marché Azure</vt:lpstr>
      <vt:lpstr>AZ-900T0x Module 03 : Solutions principales</vt:lpstr>
      <vt:lpstr>Solutions Azure</vt:lpstr>
      <vt:lpstr>Azure Internet of Things</vt:lpstr>
      <vt:lpstr>Big Data et Analytics</vt:lpstr>
      <vt:lpstr>Intelligence artificielle et Machine Learning</vt:lpstr>
      <vt:lpstr>Informatique serverless</vt:lpstr>
      <vt:lpstr>Développez vos applications avec DevOps et GitHub</vt:lpstr>
      <vt:lpstr>Outils de gestion Azure</vt:lpstr>
      <vt:lpstr>Outils de gestion disponibles dans Azure</vt:lpstr>
      <vt:lpstr>Azure Advisor</vt:lpstr>
      <vt:lpstr>Azure Monitor</vt:lpstr>
      <vt:lpstr>Azure Service Health</vt:lpstr>
      <vt:lpstr>Azure Service Health (suite)</vt:lpstr>
      <vt:lpstr>Modèles Azure Resource Manager (ARM)</vt:lpstr>
      <vt:lpstr>AZ-900T0x Module 04 :  Sécurité</vt:lpstr>
      <vt:lpstr>Outils et fonctionnalités de sécurité</vt:lpstr>
      <vt:lpstr>Azure Security Center</vt:lpstr>
      <vt:lpstr>Azure Security Center - fonctionnalités </vt:lpstr>
      <vt:lpstr>Azure Security Center - fonctionnalités</vt:lpstr>
      <vt:lpstr>Azure Sentinel</vt:lpstr>
      <vt:lpstr>Azure Key Vault</vt:lpstr>
      <vt:lpstr>Azure Dedicated Host</vt:lpstr>
      <vt:lpstr>Sécuriser la connectivité réseau</vt:lpstr>
      <vt:lpstr>Défense en profondeur</vt:lpstr>
      <vt:lpstr>Sécurité partagée</vt:lpstr>
      <vt:lpstr>Groupes de sécurité réseau (NSG)</vt:lpstr>
      <vt:lpstr>Pare-feu Azure</vt:lpstr>
      <vt:lpstr>Protection par déni de service distribué ou DDoS (Distributed Denial of Service)</vt:lpstr>
      <vt:lpstr>Examen de la sécurité en profondeur</vt:lpstr>
      <vt:lpstr>AZ-900T0x Module 05 :  Identité, gouvernance, confidentialité et conformité</vt:lpstr>
      <vt:lpstr>Principaux services d’identité Azure</vt:lpstr>
      <vt:lpstr>Comparaison entre authentification et autorisation</vt:lpstr>
      <vt:lpstr>Authentification multifacteur Azure</vt:lpstr>
      <vt:lpstr>Azure Active Directory (AAD)</vt:lpstr>
      <vt:lpstr>Accès conditionnel</vt:lpstr>
      <vt:lpstr>Méthodologies de Gouvernance Azure</vt:lpstr>
      <vt:lpstr>Découvrez le contrôle d’accès basé sur les rôles (RBAC)</vt:lpstr>
      <vt:lpstr>Verrous de ressources</vt:lpstr>
      <vt:lpstr>Balises</vt:lpstr>
      <vt:lpstr>Azure Policy</vt:lpstr>
      <vt:lpstr>Azure Blueprints</vt:lpstr>
      <vt:lpstr>Cloud Adoption Framework</vt:lpstr>
      <vt:lpstr>Normes de confidentialité, de conformité  et de protection des données</vt:lpstr>
      <vt:lpstr>Sécurité, confidentialité et conformité</vt:lpstr>
      <vt:lpstr>Conditions et exigences de conformité</vt:lpstr>
      <vt:lpstr>Déclaration de confidentialité Microsoft</vt:lpstr>
      <vt:lpstr>Conditions des services en ligne et addendum à la Protection des données</vt:lpstr>
      <vt:lpstr>Centre de gestion de la confidentialité</vt:lpstr>
      <vt:lpstr>Documentation sur la conformité Azure</vt:lpstr>
      <vt:lpstr>Régions souveraines Azure (services au Gouvernement des États-Unis)</vt:lpstr>
      <vt:lpstr>Régions souveraines Azure (Azure China)</vt:lpstr>
      <vt:lpstr>AZ-900T0x Module 06 :  Tarification et cycle de vie Azure</vt:lpstr>
      <vt:lpstr>Planification et gestion des coûts</vt:lpstr>
      <vt:lpstr>Facteurs affectant les coûts (1ère partie)</vt:lpstr>
      <vt:lpstr>Facteurs affectant les coûts (2ème partie)</vt:lpstr>
      <vt:lpstr>Calculatrice de prix</vt:lpstr>
      <vt:lpstr>Calculatrice de coût total de possession</vt:lpstr>
      <vt:lpstr>Azure Cost Management</vt:lpstr>
      <vt:lpstr>Minimiser les coûts</vt:lpstr>
      <vt:lpstr>Contrats de niveau de service Azure et  cycles de vie des services</vt:lpstr>
      <vt:lpstr>Contrats SLA</vt:lpstr>
      <vt:lpstr>Contrats SLA pour les produits et services Azure</vt:lpstr>
      <vt:lpstr>Actions affectant les SLA</vt:lpstr>
      <vt:lpstr>Programme de versions préliminaires d’Azure</vt:lpstr>
      <vt:lpstr>Surveillance des mises à jour des services et des fonctionnalités</vt:lpstr>
      <vt:lpstr>AZ-900 Concepts du cloud 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AZ-900T0x Module 01:  Cloud concepts</dc:title>
  <dc:creator/>
  <cp:lastModifiedBy/>
  <cp:revision>11</cp:revision>
  <dcterms:created xsi:type="dcterms:W3CDTF">2020-08-24T20:48:51Z</dcterms:created>
  <dcterms:modified xsi:type="dcterms:W3CDTF">2024-01-25T07:31:02Z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0x010100A4435577171C2947BE63D188B7F8BA6D</vt:lpwstr>
  </property>
</Properties>
</file>